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7.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8.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3" r:id="rId1"/>
    <p:sldMasterId id="2147483671" r:id="rId2"/>
    <p:sldMasterId id="2147483705" r:id="rId3"/>
    <p:sldMasterId id="2147483719" r:id="rId4"/>
    <p:sldMasterId id="2147483731" r:id="rId5"/>
    <p:sldMasterId id="2147483748" r:id="rId6"/>
    <p:sldMasterId id="2147483760" r:id="rId7"/>
    <p:sldMasterId id="2147483772" r:id="rId8"/>
    <p:sldMasterId id="2147493455" r:id="rId9"/>
    <p:sldMasterId id="2147493471" r:id="rId10"/>
  </p:sldMasterIdLst>
  <p:notesMasterIdLst>
    <p:notesMasterId r:id="rId146"/>
  </p:notesMasterIdLst>
  <p:sldIdLst>
    <p:sldId id="293" r:id="rId11"/>
    <p:sldId id="256" r:id="rId12"/>
    <p:sldId id="4492" r:id="rId13"/>
    <p:sldId id="4490" r:id="rId14"/>
    <p:sldId id="4491" r:id="rId15"/>
    <p:sldId id="524" r:id="rId16"/>
    <p:sldId id="465" r:id="rId17"/>
    <p:sldId id="464" r:id="rId18"/>
    <p:sldId id="515" r:id="rId19"/>
    <p:sldId id="510" r:id="rId20"/>
    <p:sldId id="509" r:id="rId21"/>
    <p:sldId id="513" r:id="rId22"/>
    <p:sldId id="504" r:id="rId23"/>
    <p:sldId id="514" r:id="rId24"/>
    <p:sldId id="512" r:id="rId25"/>
    <p:sldId id="257" r:id="rId26"/>
    <p:sldId id="507" r:id="rId27"/>
    <p:sldId id="474" r:id="rId28"/>
    <p:sldId id="476" r:id="rId29"/>
    <p:sldId id="470" r:id="rId30"/>
    <p:sldId id="4480" r:id="rId31"/>
    <p:sldId id="263" r:id="rId32"/>
    <p:sldId id="525" r:id="rId33"/>
    <p:sldId id="4493" r:id="rId34"/>
    <p:sldId id="262" r:id="rId35"/>
    <p:sldId id="528" r:id="rId36"/>
    <p:sldId id="529" r:id="rId37"/>
    <p:sldId id="518" r:id="rId38"/>
    <p:sldId id="519" r:id="rId39"/>
    <p:sldId id="520" r:id="rId40"/>
    <p:sldId id="521" r:id="rId41"/>
    <p:sldId id="522" r:id="rId42"/>
    <p:sldId id="523" r:id="rId43"/>
    <p:sldId id="4494" r:id="rId44"/>
    <p:sldId id="290" r:id="rId45"/>
    <p:sldId id="530" r:id="rId46"/>
    <p:sldId id="394" r:id="rId47"/>
    <p:sldId id="395" r:id="rId48"/>
    <p:sldId id="398" r:id="rId49"/>
    <p:sldId id="303" r:id="rId50"/>
    <p:sldId id="402" r:id="rId51"/>
    <p:sldId id="410" r:id="rId52"/>
    <p:sldId id="403" r:id="rId53"/>
    <p:sldId id="404" r:id="rId54"/>
    <p:sldId id="405" r:id="rId55"/>
    <p:sldId id="406" r:id="rId56"/>
    <p:sldId id="407" r:id="rId57"/>
    <p:sldId id="408" r:id="rId58"/>
    <p:sldId id="409" r:id="rId59"/>
    <p:sldId id="298" r:id="rId60"/>
    <p:sldId id="531" r:id="rId61"/>
    <p:sldId id="4514" r:id="rId62"/>
    <p:sldId id="4516" r:id="rId63"/>
    <p:sldId id="268" r:id="rId64"/>
    <p:sldId id="270" r:id="rId65"/>
    <p:sldId id="269" r:id="rId66"/>
    <p:sldId id="271" r:id="rId67"/>
    <p:sldId id="272" r:id="rId68"/>
    <p:sldId id="273" r:id="rId69"/>
    <p:sldId id="274" r:id="rId70"/>
    <p:sldId id="4515" r:id="rId71"/>
    <p:sldId id="342" r:id="rId72"/>
    <p:sldId id="441" r:id="rId73"/>
    <p:sldId id="335" r:id="rId74"/>
    <p:sldId id="4513" r:id="rId75"/>
    <p:sldId id="422" r:id="rId76"/>
    <p:sldId id="379" r:id="rId77"/>
    <p:sldId id="419" r:id="rId78"/>
    <p:sldId id="420" r:id="rId79"/>
    <p:sldId id="421" r:id="rId80"/>
    <p:sldId id="423" r:id="rId81"/>
    <p:sldId id="424" r:id="rId82"/>
    <p:sldId id="426" r:id="rId83"/>
    <p:sldId id="277" r:id="rId84"/>
    <p:sldId id="430" r:id="rId85"/>
    <p:sldId id="432" r:id="rId86"/>
    <p:sldId id="433" r:id="rId87"/>
    <p:sldId id="435" r:id="rId88"/>
    <p:sldId id="436" r:id="rId89"/>
    <p:sldId id="440" r:id="rId90"/>
    <p:sldId id="437" r:id="rId91"/>
    <p:sldId id="439" r:id="rId92"/>
    <p:sldId id="397" r:id="rId93"/>
    <p:sldId id="308" r:id="rId94"/>
    <p:sldId id="527" r:id="rId95"/>
    <p:sldId id="4495" r:id="rId96"/>
    <p:sldId id="267" r:id="rId97"/>
    <p:sldId id="4512" r:id="rId98"/>
    <p:sldId id="4511" r:id="rId99"/>
    <p:sldId id="4510" r:id="rId100"/>
    <p:sldId id="4509" r:id="rId101"/>
    <p:sldId id="4508" r:id="rId102"/>
    <p:sldId id="4507" r:id="rId103"/>
    <p:sldId id="4506" r:id="rId104"/>
    <p:sldId id="4505" r:id="rId105"/>
    <p:sldId id="4504" r:id="rId106"/>
    <p:sldId id="4503" r:id="rId107"/>
    <p:sldId id="4502" r:id="rId108"/>
    <p:sldId id="4501" r:id="rId109"/>
    <p:sldId id="4496" r:id="rId110"/>
    <p:sldId id="296" r:id="rId111"/>
    <p:sldId id="4517" r:id="rId112"/>
    <p:sldId id="4518" r:id="rId113"/>
    <p:sldId id="4519" r:id="rId114"/>
    <p:sldId id="4520" r:id="rId115"/>
    <p:sldId id="4521" r:id="rId116"/>
    <p:sldId id="4522" r:id="rId117"/>
    <p:sldId id="4497" r:id="rId118"/>
    <p:sldId id="534" r:id="rId119"/>
    <p:sldId id="532" r:id="rId120"/>
    <p:sldId id="533" r:id="rId121"/>
    <p:sldId id="313" r:id="rId122"/>
    <p:sldId id="307" r:id="rId123"/>
    <p:sldId id="314" r:id="rId124"/>
    <p:sldId id="306" r:id="rId125"/>
    <p:sldId id="310" r:id="rId126"/>
    <p:sldId id="316" r:id="rId127"/>
    <p:sldId id="324" r:id="rId128"/>
    <p:sldId id="320" r:id="rId129"/>
    <p:sldId id="321" r:id="rId130"/>
    <p:sldId id="322" r:id="rId131"/>
    <p:sldId id="309" r:id="rId132"/>
    <p:sldId id="312" r:id="rId133"/>
    <p:sldId id="323" r:id="rId134"/>
    <p:sldId id="535" r:id="rId135"/>
    <p:sldId id="4498" r:id="rId136"/>
    <p:sldId id="537" r:id="rId137"/>
    <p:sldId id="538" r:id="rId138"/>
    <p:sldId id="539" r:id="rId139"/>
    <p:sldId id="265" r:id="rId140"/>
    <p:sldId id="526" r:id="rId141"/>
    <p:sldId id="4499" r:id="rId142"/>
    <p:sldId id="540" r:id="rId143"/>
    <p:sldId id="541" r:id="rId144"/>
    <p:sldId id="4469"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712" autoAdjust="0"/>
  </p:normalViewPr>
  <p:slideViewPr>
    <p:cSldViewPr snapToGrid="0">
      <p:cViewPr varScale="1">
        <p:scale>
          <a:sx n="96" d="100"/>
          <a:sy n="96" d="100"/>
        </p:scale>
        <p:origin x="-6" y="12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3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slide" Target="slides/slide130.xml"/><Relationship Id="rId145" Type="http://schemas.openxmlformats.org/officeDocument/2006/relationships/slide" Target="slides/slide1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B8A05F-A57E-4FCF-A979-0AD61DD9FB3D}"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C9596C61-D669-4344-9DBE-0E66CA1F9392}">
      <dgm:prSet/>
      <dgm:spPr/>
      <dgm:t>
        <a:bodyPr/>
        <a:lstStyle/>
        <a:p>
          <a:r>
            <a:rPr lang="en-US" b="1" u="sng"/>
            <a:t>Proof of product- </a:t>
          </a:r>
          <a:r>
            <a:rPr lang="en-US" b="1" u="sng" err="1"/>
            <a:t>RecTechmatch</a:t>
          </a:r>
          <a:endParaRPr lang="en-US" b="1"/>
        </a:p>
      </dgm:t>
    </dgm:pt>
    <dgm:pt modelId="{0529AAF4-7021-4085-A117-41353B55CC7C}" type="parTrans" cxnId="{5886135F-5854-4E65-9C3E-665FB2E270D3}">
      <dgm:prSet/>
      <dgm:spPr/>
      <dgm:t>
        <a:bodyPr/>
        <a:lstStyle/>
        <a:p>
          <a:endParaRPr lang="en-US"/>
        </a:p>
      </dgm:t>
    </dgm:pt>
    <dgm:pt modelId="{05788BE0-EC34-4304-AABB-12ED1836CF7A}" type="sibTrans" cxnId="{5886135F-5854-4E65-9C3E-665FB2E270D3}">
      <dgm:prSet/>
      <dgm:spPr/>
      <dgm:t>
        <a:bodyPr/>
        <a:lstStyle/>
        <a:p>
          <a:endParaRPr lang="en-US"/>
        </a:p>
      </dgm:t>
    </dgm:pt>
    <dgm:pt modelId="{FDB23E81-1BC5-4234-B19D-1F9C384E714B}">
      <dgm:prSet/>
      <dgm:spPr/>
      <dgm:t>
        <a:bodyPr/>
        <a:lstStyle/>
        <a:p>
          <a:r>
            <a:rPr lang="en-US" b="1"/>
            <a:t>Person-centered approach</a:t>
          </a: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B86C3B32-510E-4D32-8FB7-B86F1BCDFAAA}" type="parTrans" cxnId="{43BFCB64-A498-4112-9E31-46E6E8C4B98C}">
      <dgm:prSet/>
      <dgm:spPr/>
      <dgm:t>
        <a:bodyPr/>
        <a:lstStyle/>
        <a:p>
          <a:endParaRPr lang="en-US"/>
        </a:p>
      </dgm:t>
    </dgm:pt>
    <dgm:pt modelId="{956299AE-9854-49C2-BCF8-91E6CF53C90D}" type="sibTrans" cxnId="{43BFCB64-A498-4112-9E31-46E6E8C4B98C}">
      <dgm:prSet/>
      <dgm:spPr/>
      <dgm:t>
        <a:bodyPr/>
        <a:lstStyle/>
        <a:p>
          <a:endParaRPr lang="en-US"/>
        </a:p>
      </dgm:t>
    </dgm:pt>
    <dgm:pt modelId="{ABC3207F-4948-4C99-8390-F7A0FD37F0CB}">
      <dgm:prSet/>
      <dgm:spPr/>
      <dgm:t>
        <a:bodyPr/>
        <a:lstStyle/>
        <a:p>
          <a:r>
            <a:rPr lang="en-US" b="1"/>
            <a:t>10 end users/5 trainers</a:t>
          </a:r>
        </a:p>
      </dgm:t>
    </dgm:pt>
    <dgm:pt modelId="{3E8450DE-348F-4CA5-849E-258B70EFC347}" type="parTrans" cxnId="{8F4EF47C-669E-4000-8876-828A8BC9A683}">
      <dgm:prSet/>
      <dgm:spPr/>
      <dgm:t>
        <a:bodyPr/>
        <a:lstStyle/>
        <a:p>
          <a:endParaRPr lang="en-US"/>
        </a:p>
      </dgm:t>
    </dgm:pt>
    <dgm:pt modelId="{5AA59FFA-64C4-4876-B14A-02B910705FBE}" type="sibTrans" cxnId="{8F4EF47C-669E-4000-8876-828A8BC9A683}">
      <dgm:prSet/>
      <dgm:spPr/>
      <dgm:t>
        <a:bodyPr/>
        <a:lstStyle/>
        <a:p>
          <a:endParaRPr lang="en-US"/>
        </a:p>
      </dgm:t>
    </dgm:pt>
    <dgm:pt modelId="{E4EFEF45-5A76-4723-9958-1AD2F197D713}">
      <dgm:prSet/>
      <dgm:spPr/>
      <dgm:t>
        <a:bodyPr/>
        <a:lstStyle/>
        <a:p>
          <a:r>
            <a:rPr lang="en-US" b="1"/>
            <a:t>Interview takeaways</a:t>
          </a:r>
        </a:p>
      </dgm:t>
    </dgm:pt>
    <dgm:pt modelId="{A09234A8-CFAB-474D-A35D-0F78D95ABA0C}" type="parTrans" cxnId="{48F03E16-39B6-4F52-8CB5-E928417D315A}">
      <dgm:prSet/>
      <dgm:spPr/>
      <dgm:t>
        <a:bodyPr/>
        <a:lstStyle/>
        <a:p>
          <a:endParaRPr lang="en-US"/>
        </a:p>
      </dgm:t>
    </dgm:pt>
    <dgm:pt modelId="{A9EEC87C-E270-4669-BAAC-69BA14649054}" type="sibTrans" cxnId="{48F03E16-39B6-4F52-8CB5-E928417D315A}">
      <dgm:prSet/>
      <dgm:spPr/>
      <dgm:t>
        <a:bodyPr/>
        <a:lstStyle/>
        <a:p>
          <a:endParaRPr lang="en-US"/>
        </a:p>
      </dgm:t>
    </dgm:pt>
    <dgm:pt modelId="{3614C7BF-E39F-469B-AB88-D142A0579742}">
      <dgm:prSet/>
      <dgm:spPr/>
      <dgm:t>
        <a:bodyPr/>
        <a:lstStyle/>
        <a:p>
          <a:r>
            <a:rPr lang="en-US" b="1"/>
            <a:t>Home based exercising</a:t>
          </a:r>
        </a:p>
      </dgm:t>
    </dgm:pt>
    <dgm:pt modelId="{ECE6E6F2-8E86-4401-A29E-8F2113632CAE}" type="parTrans" cxnId="{C3C3AA8B-AB2B-4265-9065-F64A592619EA}">
      <dgm:prSet/>
      <dgm:spPr/>
      <dgm:t>
        <a:bodyPr/>
        <a:lstStyle/>
        <a:p>
          <a:endParaRPr lang="en-US"/>
        </a:p>
      </dgm:t>
    </dgm:pt>
    <dgm:pt modelId="{2F670B67-37B4-4BA7-898C-01BCB839B601}" type="sibTrans" cxnId="{C3C3AA8B-AB2B-4265-9065-F64A592619EA}">
      <dgm:prSet/>
      <dgm:spPr/>
      <dgm:t>
        <a:bodyPr/>
        <a:lstStyle/>
        <a:p>
          <a:endParaRPr lang="en-US"/>
        </a:p>
      </dgm:t>
    </dgm:pt>
    <dgm:pt modelId="{BF762C65-99B4-49D3-9172-F08298B89690}">
      <dgm:prSet/>
      <dgm:spPr/>
      <dgm:t>
        <a:bodyPr/>
        <a:lstStyle/>
        <a:p>
          <a:r>
            <a:rPr lang="en-US" b="1"/>
            <a:t>Access to trainers</a:t>
          </a:r>
        </a:p>
      </dgm:t>
    </dgm:pt>
    <dgm:pt modelId="{01F2B080-C78A-4153-820A-3AE60C729479}" type="parTrans" cxnId="{C6BB38B4-B000-4EB4-BC3A-3281AB5B92A7}">
      <dgm:prSet/>
      <dgm:spPr/>
      <dgm:t>
        <a:bodyPr/>
        <a:lstStyle/>
        <a:p>
          <a:endParaRPr lang="en-US"/>
        </a:p>
      </dgm:t>
    </dgm:pt>
    <dgm:pt modelId="{E67DBF82-A3AB-4BB0-8F33-2EC4F537ED7B}" type="sibTrans" cxnId="{C6BB38B4-B000-4EB4-BC3A-3281AB5B92A7}">
      <dgm:prSet/>
      <dgm:spPr/>
      <dgm:t>
        <a:bodyPr/>
        <a:lstStyle/>
        <a:p>
          <a:endParaRPr lang="en-US"/>
        </a:p>
      </dgm:t>
    </dgm:pt>
    <dgm:pt modelId="{DA1791E9-2533-4807-A8D8-766FA67B1C12}">
      <dgm:prSet/>
      <dgm:spPr/>
      <dgm:t>
        <a:bodyPr/>
        <a:lstStyle/>
        <a:p>
          <a:r>
            <a:rPr lang="en-US" b="1"/>
            <a:t>Product status:</a:t>
          </a:r>
        </a:p>
      </dgm:t>
    </dgm:pt>
    <dgm:pt modelId="{C29F1939-2635-49F3-B5A3-6CD6997B940A}" type="parTrans" cxnId="{FA9B5DFC-2905-4081-9349-56AF3C4923CA}">
      <dgm:prSet/>
      <dgm:spPr/>
      <dgm:t>
        <a:bodyPr/>
        <a:lstStyle/>
        <a:p>
          <a:endParaRPr lang="en-US"/>
        </a:p>
      </dgm:t>
    </dgm:pt>
    <dgm:pt modelId="{982C573E-FEFB-4E84-AB67-7E9614F71D33}" type="sibTrans" cxnId="{FA9B5DFC-2905-4081-9349-56AF3C4923CA}">
      <dgm:prSet/>
      <dgm:spPr/>
      <dgm:t>
        <a:bodyPr/>
        <a:lstStyle/>
        <a:p>
          <a:endParaRPr lang="en-US"/>
        </a:p>
      </dgm:t>
    </dgm:pt>
    <dgm:pt modelId="{2392F304-D6AF-4834-8F9D-C15D9A4B42A3}">
      <dgm:prSet/>
      <dgm:spPr/>
      <dgm:t>
        <a:bodyPr/>
        <a:lstStyle/>
        <a:p>
          <a:r>
            <a:rPr lang="en-US" b="1"/>
            <a:t>Completion of renewed product</a:t>
          </a:r>
        </a:p>
      </dgm:t>
    </dgm:pt>
    <dgm:pt modelId="{552EA077-812C-460C-8A12-7088461E1620}" type="parTrans" cxnId="{9A178C78-34CD-4717-AEBF-5B2945CF8967}">
      <dgm:prSet/>
      <dgm:spPr/>
      <dgm:t>
        <a:bodyPr/>
        <a:lstStyle/>
        <a:p>
          <a:endParaRPr lang="en-US"/>
        </a:p>
      </dgm:t>
    </dgm:pt>
    <dgm:pt modelId="{99C09427-DF6F-4CA7-8843-FCCADA045470}" type="sibTrans" cxnId="{9A178C78-34CD-4717-AEBF-5B2945CF8967}">
      <dgm:prSet/>
      <dgm:spPr/>
      <dgm:t>
        <a:bodyPr/>
        <a:lstStyle/>
        <a:p>
          <a:endParaRPr lang="en-US"/>
        </a:p>
      </dgm:t>
    </dgm:pt>
    <dgm:pt modelId="{4AA973F4-FA2E-46FF-9A31-C62376079286}">
      <dgm:prSet/>
      <dgm:spPr/>
      <dgm:t>
        <a:bodyPr/>
        <a:lstStyle/>
        <a:p>
          <a:r>
            <a:rPr lang="en-US" b="1"/>
            <a:t>Pilot testing</a:t>
          </a:r>
        </a:p>
      </dgm:t>
    </dgm:pt>
    <dgm:pt modelId="{2625A4B6-311E-48C8-87B5-D43EE384A7F4}" type="parTrans" cxnId="{779E3CD8-BB59-4C78-A999-021BFFD7E2D9}">
      <dgm:prSet/>
      <dgm:spPr/>
      <dgm:t>
        <a:bodyPr/>
        <a:lstStyle/>
        <a:p>
          <a:endParaRPr lang="en-US"/>
        </a:p>
      </dgm:t>
    </dgm:pt>
    <dgm:pt modelId="{7F95650B-02F7-441F-8912-418AD21B8338}" type="sibTrans" cxnId="{779E3CD8-BB59-4C78-A999-021BFFD7E2D9}">
      <dgm:prSet/>
      <dgm:spPr/>
      <dgm:t>
        <a:bodyPr/>
        <a:lstStyle/>
        <a:p>
          <a:endParaRPr lang="en-US"/>
        </a:p>
      </dgm:t>
    </dgm:pt>
    <dgm:pt modelId="{D08B651B-C419-4AD6-9E54-64FB15AE04AD}">
      <dgm:prSet/>
      <dgm:spPr/>
      <dgm:t>
        <a:bodyPr/>
        <a:lstStyle/>
        <a:p>
          <a:r>
            <a:rPr lang="en-US" b="1"/>
            <a:t>Launched through NCHPAD website</a:t>
          </a:r>
        </a:p>
      </dgm:t>
    </dgm:pt>
    <dgm:pt modelId="{C256AFA0-1D29-4483-9080-3587EE8FBB0F}" type="parTrans" cxnId="{733F0F25-D7BA-4A95-B0DF-171ECD31879B}">
      <dgm:prSet/>
      <dgm:spPr/>
      <dgm:t>
        <a:bodyPr/>
        <a:lstStyle/>
        <a:p>
          <a:endParaRPr lang="en-US"/>
        </a:p>
      </dgm:t>
    </dgm:pt>
    <dgm:pt modelId="{6B1151C7-03D5-4E54-B544-8E811904631A}" type="sibTrans" cxnId="{733F0F25-D7BA-4A95-B0DF-171ECD31879B}">
      <dgm:prSet/>
      <dgm:spPr/>
      <dgm:t>
        <a:bodyPr/>
        <a:lstStyle/>
        <a:p>
          <a:endParaRPr lang="en-US"/>
        </a:p>
      </dgm:t>
    </dgm:pt>
    <dgm:pt modelId="{50D5564D-D192-47F2-AA3F-AB0D469BD991}">
      <dgm:prSet/>
      <dgm:spPr/>
      <dgm:t>
        <a:bodyPr/>
        <a:lstStyle/>
        <a:p>
          <a:r>
            <a:rPr lang="en-US" b="1"/>
            <a:t>Include RESNAIF and ASTM certified facilities/products</a:t>
          </a:r>
        </a:p>
      </dgm:t>
    </dgm:pt>
    <dgm:pt modelId="{D55650F5-8D84-4BC5-9E10-785B147AC717}" type="parTrans" cxnId="{83EE0A6A-11DC-4018-B6AB-31793ADE5A8C}">
      <dgm:prSet/>
      <dgm:spPr/>
      <dgm:t>
        <a:bodyPr/>
        <a:lstStyle/>
        <a:p>
          <a:endParaRPr lang="en-US"/>
        </a:p>
      </dgm:t>
    </dgm:pt>
    <dgm:pt modelId="{B1D4FC8B-5DAD-433F-9439-D1B73DB82DC5}" type="sibTrans" cxnId="{83EE0A6A-11DC-4018-B6AB-31793ADE5A8C}">
      <dgm:prSet/>
      <dgm:spPr/>
      <dgm:t>
        <a:bodyPr/>
        <a:lstStyle/>
        <a:p>
          <a:endParaRPr lang="en-US"/>
        </a:p>
      </dgm:t>
    </dgm:pt>
    <dgm:pt modelId="{D071C12A-71AD-432D-9DA9-5BDD3711EC68}" type="pres">
      <dgm:prSet presAssocID="{01B8A05F-A57E-4FCF-A979-0AD61DD9FB3D}" presName="linear" presStyleCnt="0">
        <dgm:presLayoutVars>
          <dgm:dir/>
          <dgm:animLvl val="lvl"/>
          <dgm:resizeHandles val="exact"/>
        </dgm:presLayoutVars>
      </dgm:prSet>
      <dgm:spPr/>
    </dgm:pt>
    <dgm:pt modelId="{89DCB561-CEBF-4389-ABFD-DE2CF3A2820E}" type="pres">
      <dgm:prSet presAssocID="{C9596C61-D669-4344-9DBE-0E66CA1F9392}" presName="parentLin" presStyleCnt="0"/>
      <dgm:spPr/>
    </dgm:pt>
    <dgm:pt modelId="{74C83466-2949-47F0-97A1-3BD12D7D7C71}" type="pres">
      <dgm:prSet presAssocID="{C9596C61-D669-4344-9DBE-0E66CA1F9392}" presName="parentLeftMargin" presStyleLbl="node1" presStyleIdx="0" presStyleCnt="4"/>
      <dgm:spPr/>
    </dgm:pt>
    <dgm:pt modelId="{FF265765-E17D-41D4-881D-EF6DEAB7C5E7}" type="pres">
      <dgm:prSet presAssocID="{C9596C61-D669-4344-9DBE-0E66CA1F9392}" presName="parentText" presStyleLbl="node1" presStyleIdx="0" presStyleCnt="4">
        <dgm:presLayoutVars>
          <dgm:chMax val="0"/>
          <dgm:bulletEnabled val="1"/>
        </dgm:presLayoutVars>
      </dgm:prSet>
      <dgm:spPr/>
    </dgm:pt>
    <dgm:pt modelId="{D5AFF201-AE74-4255-986F-E0EECB6F33DA}" type="pres">
      <dgm:prSet presAssocID="{C9596C61-D669-4344-9DBE-0E66CA1F9392}" presName="negativeSpace" presStyleCnt="0"/>
      <dgm:spPr/>
    </dgm:pt>
    <dgm:pt modelId="{13ABB612-9881-445A-A548-F085099BDB96}" type="pres">
      <dgm:prSet presAssocID="{C9596C61-D669-4344-9DBE-0E66CA1F9392}" presName="childText" presStyleLbl="conFgAcc1" presStyleIdx="0" presStyleCnt="4">
        <dgm:presLayoutVars>
          <dgm:bulletEnabled val="1"/>
        </dgm:presLayoutVars>
      </dgm:prSet>
      <dgm:spPr/>
    </dgm:pt>
    <dgm:pt modelId="{B6521DC0-A973-4178-99A6-45BB03AAA97B}" type="pres">
      <dgm:prSet presAssocID="{05788BE0-EC34-4304-AABB-12ED1836CF7A}" presName="spaceBetweenRectangles" presStyleCnt="0"/>
      <dgm:spPr/>
    </dgm:pt>
    <dgm:pt modelId="{5F021019-30E8-4775-ABF6-FA2244D3F9B2}" type="pres">
      <dgm:prSet presAssocID="{FDB23E81-1BC5-4234-B19D-1F9C384E714B}" presName="parentLin" presStyleCnt="0"/>
      <dgm:spPr/>
    </dgm:pt>
    <dgm:pt modelId="{1AB6289E-DA11-4128-8405-83C7D0AD2205}" type="pres">
      <dgm:prSet presAssocID="{FDB23E81-1BC5-4234-B19D-1F9C384E714B}" presName="parentLeftMargin" presStyleLbl="node1" presStyleIdx="0" presStyleCnt="4"/>
      <dgm:spPr/>
    </dgm:pt>
    <dgm:pt modelId="{7DE8A1AF-AF29-4216-BC95-4FBA19A8D5A7}" type="pres">
      <dgm:prSet presAssocID="{FDB23E81-1BC5-4234-B19D-1F9C384E714B}" presName="parentText" presStyleLbl="node1" presStyleIdx="1" presStyleCnt="4">
        <dgm:presLayoutVars>
          <dgm:chMax val="0"/>
          <dgm:bulletEnabled val="1"/>
        </dgm:presLayoutVars>
      </dgm:prSet>
      <dgm:spPr/>
    </dgm:pt>
    <dgm:pt modelId="{23AC37D7-CB85-4CB6-80A5-B5CD19FF8480}" type="pres">
      <dgm:prSet presAssocID="{FDB23E81-1BC5-4234-B19D-1F9C384E714B}" presName="negativeSpace" presStyleCnt="0"/>
      <dgm:spPr/>
    </dgm:pt>
    <dgm:pt modelId="{B8332259-6344-452A-98CD-277F81847FF4}" type="pres">
      <dgm:prSet presAssocID="{FDB23E81-1BC5-4234-B19D-1F9C384E714B}" presName="childText" presStyleLbl="conFgAcc1" presStyleIdx="1" presStyleCnt="4">
        <dgm:presLayoutVars>
          <dgm:bulletEnabled val="1"/>
        </dgm:presLayoutVars>
      </dgm:prSet>
      <dgm:spPr/>
    </dgm:pt>
    <dgm:pt modelId="{75651C72-F94B-4ABF-A4A1-5D8A10B8143C}" type="pres">
      <dgm:prSet presAssocID="{956299AE-9854-49C2-BCF8-91E6CF53C90D}" presName="spaceBetweenRectangles" presStyleCnt="0"/>
      <dgm:spPr/>
    </dgm:pt>
    <dgm:pt modelId="{C77E7F6E-CD62-4D77-8DBE-DAB75DDC626D}" type="pres">
      <dgm:prSet presAssocID="{ABC3207F-4948-4C99-8390-F7A0FD37F0CB}" presName="parentLin" presStyleCnt="0"/>
      <dgm:spPr/>
    </dgm:pt>
    <dgm:pt modelId="{BA5CEF7C-A614-4FF6-A89F-5D75C29D9C75}" type="pres">
      <dgm:prSet presAssocID="{ABC3207F-4948-4C99-8390-F7A0FD37F0CB}" presName="parentLeftMargin" presStyleLbl="node1" presStyleIdx="1" presStyleCnt="4"/>
      <dgm:spPr/>
    </dgm:pt>
    <dgm:pt modelId="{CB979471-DD73-4988-8132-1FD1031188F7}" type="pres">
      <dgm:prSet presAssocID="{ABC3207F-4948-4C99-8390-F7A0FD37F0CB}" presName="parentText" presStyleLbl="node1" presStyleIdx="2" presStyleCnt="4">
        <dgm:presLayoutVars>
          <dgm:chMax val="0"/>
          <dgm:bulletEnabled val="1"/>
        </dgm:presLayoutVars>
      </dgm:prSet>
      <dgm:spPr/>
    </dgm:pt>
    <dgm:pt modelId="{8D94FA5C-0A5E-41A1-99D3-4D9EF1CA94FA}" type="pres">
      <dgm:prSet presAssocID="{ABC3207F-4948-4C99-8390-F7A0FD37F0CB}" presName="negativeSpace" presStyleCnt="0"/>
      <dgm:spPr/>
    </dgm:pt>
    <dgm:pt modelId="{833DCE80-DFEE-4052-BD4A-60A875E87A1E}" type="pres">
      <dgm:prSet presAssocID="{ABC3207F-4948-4C99-8390-F7A0FD37F0CB}" presName="childText" presStyleLbl="conFgAcc1" presStyleIdx="2" presStyleCnt="4">
        <dgm:presLayoutVars>
          <dgm:bulletEnabled val="1"/>
        </dgm:presLayoutVars>
      </dgm:prSet>
      <dgm:spPr/>
    </dgm:pt>
    <dgm:pt modelId="{1301807F-98BF-4767-850D-59C5BA8BE675}" type="pres">
      <dgm:prSet presAssocID="{5AA59FFA-64C4-4876-B14A-02B910705FBE}" presName="spaceBetweenRectangles" presStyleCnt="0"/>
      <dgm:spPr/>
    </dgm:pt>
    <dgm:pt modelId="{2748330E-1860-4365-BBE8-79D3692A97D4}" type="pres">
      <dgm:prSet presAssocID="{DA1791E9-2533-4807-A8D8-766FA67B1C12}" presName="parentLin" presStyleCnt="0"/>
      <dgm:spPr/>
    </dgm:pt>
    <dgm:pt modelId="{AA5BCCF6-3F1E-4074-94C2-959D168EA51D}" type="pres">
      <dgm:prSet presAssocID="{DA1791E9-2533-4807-A8D8-766FA67B1C12}" presName="parentLeftMargin" presStyleLbl="node1" presStyleIdx="2" presStyleCnt="4"/>
      <dgm:spPr/>
    </dgm:pt>
    <dgm:pt modelId="{225C4F4A-F7E4-409E-8A08-BDA3DE1B560B}" type="pres">
      <dgm:prSet presAssocID="{DA1791E9-2533-4807-A8D8-766FA67B1C12}" presName="parentText" presStyleLbl="node1" presStyleIdx="3" presStyleCnt="4">
        <dgm:presLayoutVars>
          <dgm:chMax val="0"/>
          <dgm:bulletEnabled val="1"/>
        </dgm:presLayoutVars>
      </dgm:prSet>
      <dgm:spPr/>
    </dgm:pt>
    <dgm:pt modelId="{73E7C859-FF16-4516-80E4-8AE971A079F7}" type="pres">
      <dgm:prSet presAssocID="{DA1791E9-2533-4807-A8D8-766FA67B1C12}" presName="negativeSpace" presStyleCnt="0"/>
      <dgm:spPr/>
    </dgm:pt>
    <dgm:pt modelId="{40272E04-A027-4E3A-B193-6305204676E2}" type="pres">
      <dgm:prSet presAssocID="{DA1791E9-2533-4807-A8D8-766FA67B1C12}" presName="childText" presStyleLbl="conFgAcc1" presStyleIdx="3" presStyleCnt="4" custLinFactNeighborX="-442" custLinFactNeighborY="-29176">
        <dgm:presLayoutVars>
          <dgm:bulletEnabled val="1"/>
        </dgm:presLayoutVars>
      </dgm:prSet>
      <dgm:spPr/>
    </dgm:pt>
  </dgm:ptLst>
  <dgm:cxnLst>
    <dgm:cxn modelId="{BBC4BE02-F547-482A-A646-E7EA4B9FE7F5}" type="presOf" srcId="{DA1791E9-2533-4807-A8D8-766FA67B1C12}" destId="{AA5BCCF6-3F1E-4074-94C2-959D168EA51D}" srcOrd="0" destOrd="0" presId="urn:microsoft.com/office/officeart/2005/8/layout/list1"/>
    <dgm:cxn modelId="{923E1804-BB10-4080-BEBD-751EB94C04AA}" type="presOf" srcId="{01B8A05F-A57E-4FCF-A979-0AD61DD9FB3D}" destId="{D071C12A-71AD-432D-9DA9-5BDD3711EC68}" srcOrd="0" destOrd="0" presId="urn:microsoft.com/office/officeart/2005/8/layout/list1"/>
    <dgm:cxn modelId="{48D47E15-7637-45F9-8AE9-F54477715A7C}" type="presOf" srcId="{DA1791E9-2533-4807-A8D8-766FA67B1C12}" destId="{225C4F4A-F7E4-409E-8A08-BDA3DE1B560B}" srcOrd="1" destOrd="0" presId="urn:microsoft.com/office/officeart/2005/8/layout/list1"/>
    <dgm:cxn modelId="{48F03E16-39B6-4F52-8CB5-E928417D315A}" srcId="{ABC3207F-4948-4C99-8390-F7A0FD37F0CB}" destId="{E4EFEF45-5A76-4723-9958-1AD2F197D713}" srcOrd="0" destOrd="0" parTransId="{A09234A8-CFAB-474D-A35D-0F78D95ABA0C}" sibTransId="{A9EEC87C-E270-4669-BAAC-69BA14649054}"/>
    <dgm:cxn modelId="{733F0F25-D7BA-4A95-B0DF-171ECD31879B}" srcId="{DA1791E9-2533-4807-A8D8-766FA67B1C12}" destId="{D08B651B-C419-4AD6-9E54-64FB15AE04AD}" srcOrd="2" destOrd="0" parTransId="{C256AFA0-1D29-4483-9080-3587EE8FBB0F}" sibTransId="{6B1151C7-03D5-4E54-B544-8E811904631A}"/>
    <dgm:cxn modelId="{6CEA0435-16FC-481F-8F3A-1F9159BA4F78}" type="presOf" srcId="{4AA973F4-FA2E-46FF-9A31-C62376079286}" destId="{40272E04-A027-4E3A-B193-6305204676E2}" srcOrd="0" destOrd="1" presId="urn:microsoft.com/office/officeart/2005/8/layout/list1"/>
    <dgm:cxn modelId="{23062D37-A97C-416B-AEED-49E4BFEF2A26}" type="presOf" srcId="{FDB23E81-1BC5-4234-B19D-1F9C384E714B}" destId="{1AB6289E-DA11-4128-8405-83C7D0AD2205}" srcOrd="0" destOrd="0" presId="urn:microsoft.com/office/officeart/2005/8/layout/list1"/>
    <dgm:cxn modelId="{5886135F-5854-4E65-9C3E-665FB2E270D3}" srcId="{01B8A05F-A57E-4FCF-A979-0AD61DD9FB3D}" destId="{C9596C61-D669-4344-9DBE-0E66CA1F9392}" srcOrd="0" destOrd="0" parTransId="{0529AAF4-7021-4085-A117-41353B55CC7C}" sibTransId="{05788BE0-EC34-4304-AABB-12ED1836CF7A}"/>
    <dgm:cxn modelId="{43BFCB64-A498-4112-9E31-46E6E8C4B98C}" srcId="{01B8A05F-A57E-4FCF-A979-0AD61DD9FB3D}" destId="{FDB23E81-1BC5-4234-B19D-1F9C384E714B}" srcOrd="1" destOrd="0" parTransId="{B86C3B32-510E-4D32-8FB7-B86F1BCDFAAA}" sibTransId="{956299AE-9854-49C2-BCF8-91E6CF53C90D}"/>
    <dgm:cxn modelId="{929FCE44-6D2E-4275-8478-DD85E4D5FCF6}" type="presOf" srcId="{ABC3207F-4948-4C99-8390-F7A0FD37F0CB}" destId="{CB979471-DD73-4988-8132-1FD1031188F7}" srcOrd="1" destOrd="0" presId="urn:microsoft.com/office/officeart/2005/8/layout/list1"/>
    <dgm:cxn modelId="{27801A65-BCE7-46BC-96C2-ACBBBE1303A4}" type="presOf" srcId="{C9596C61-D669-4344-9DBE-0E66CA1F9392}" destId="{FF265765-E17D-41D4-881D-EF6DEAB7C5E7}" srcOrd="1" destOrd="0" presId="urn:microsoft.com/office/officeart/2005/8/layout/list1"/>
    <dgm:cxn modelId="{E30B4747-4B36-4011-8319-685174DDF7D9}" type="presOf" srcId="{2392F304-D6AF-4834-8F9D-C15D9A4B42A3}" destId="{40272E04-A027-4E3A-B193-6305204676E2}" srcOrd="0" destOrd="0" presId="urn:microsoft.com/office/officeart/2005/8/layout/list1"/>
    <dgm:cxn modelId="{E2160368-AABD-4C63-B86A-CD89DDB9E0CC}" type="presOf" srcId="{D08B651B-C419-4AD6-9E54-64FB15AE04AD}" destId="{40272E04-A027-4E3A-B193-6305204676E2}" srcOrd="0" destOrd="2" presId="urn:microsoft.com/office/officeart/2005/8/layout/list1"/>
    <dgm:cxn modelId="{83EE0A6A-11DC-4018-B6AB-31793ADE5A8C}" srcId="{DA1791E9-2533-4807-A8D8-766FA67B1C12}" destId="{50D5564D-D192-47F2-AA3F-AB0D469BD991}" srcOrd="3" destOrd="0" parTransId="{D55650F5-8D84-4BC5-9E10-785B147AC717}" sibTransId="{B1D4FC8B-5DAD-433F-9439-D1B73DB82DC5}"/>
    <dgm:cxn modelId="{6716B36C-2A3E-415F-BF69-A8F6D39BFB07}" type="presOf" srcId="{ABC3207F-4948-4C99-8390-F7A0FD37F0CB}" destId="{BA5CEF7C-A614-4FF6-A89F-5D75C29D9C75}" srcOrd="0" destOrd="0" presId="urn:microsoft.com/office/officeart/2005/8/layout/list1"/>
    <dgm:cxn modelId="{79F59054-AC20-46FE-B308-D356EE1D327D}" type="presOf" srcId="{C9596C61-D669-4344-9DBE-0E66CA1F9392}" destId="{74C83466-2949-47F0-97A1-3BD12D7D7C71}" srcOrd="0" destOrd="0" presId="urn:microsoft.com/office/officeart/2005/8/layout/list1"/>
    <dgm:cxn modelId="{9A178C78-34CD-4717-AEBF-5B2945CF8967}" srcId="{DA1791E9-2533-4807-A8D8-766FA67B1C12}" destId="{2392F304-D6AF-4834-8F9D-C15D9A4B42A3}" srcOrd="0" destOrd="0" parTransId="{552EA077-812C-460C-8A12-7088461E1620}" sibTransId="{99C09427-DF6F-4CA7-8843-FCCADA045470}"/>
    <dgm:cxn modelId="{8F4EF47C-669E-4000-8876-828A8BC9A683}" srcId="{01B8A05F-A57E-4FCF-A979-0AD61DD9FB3D}" destId="{ABC3207F-4948-4C99-8390-F7A0FD37F0CB}" srcOrd="2" destOrd="0" parTransId="{3E8450DE-348F-4CA5-849E-258B70EFC347}" sibTransId="{5AA59FFA-64C4-4876-B14A-02B910705FBE}"/>
    <dgm:cxn modelId="{81CEAD84-7730-493D-96BF-BF18AB5FABC4}" type="presOf" srcId="{FDB23E81-1BC5-4234-B19D-1F9C384E714B}" destId="{7DE8A1AF-AF29-4216-BC95-4FBA19A8D5A7}" srcOrd="1" destOrd="0" presId="urn:microsoft.com/office/officeart/2005/8/layout/list1"/>
    <dgm:cxn modelId="{C3C3AA8B-AB2B-4265-9065-F64A592619EA}" srcId="{E4EFEF45-5A76-4723-9958-1AD2F197D713}" destId="{3614C7BF-E39F-469B-AB88-D142A0579742}" srcOrd="0" destOrd="0" parTransId="{ECE6E6F2-8E86-4401-A29E-8F2113632CAE}" sibTransId="{2F670B67-37B4-4BA7-898C-01BCB839B601}"/>
    <dgm:cxn modelId="{AC7D1291-76C6-4C1F-9DD0-33CC63E8AC63}" type="presOf" srcId="{50D5564D-D192-47F2-AA3F-AB0D469BD991}" destId="{40272E04-A027-4E3A-B193-6305204676E2}" srcOrd="0" destOrd="3" presId="urn:microsoft.com/office/officeart/2005/8/layout/list1"/>
    <dgm:cxn modelId="{77876396-C88B-42B6-B369-6A8403FC33DA}" type="presOf" srcId="{3614C7BF-E39F-469B-AB88-D142A0579742}" destId="{833DCE80-DFEE-4052-BD4A-60A875E87A1E}" srcOrd="0" destOrd="1" presId="urn:microsoft.com/office/officeart/2005/8/layout/list1"/>
    <dgm:cxn modelId="{134D489F-0C51-4CA0-82D4-164E9390634F}" type="presOf" srcId="{E4EFEF45-5A76-4723-9958-1AD2F197D713}" destId="{833DCE80-DFEE-4052-BD4A-60A875E87A1E}" srcOrd="0" destOrd="0" presId="urn:microsoft.com/office/officeart/2005/8/layout/list1"/>
    <dgm:cxn modelId="{C6BB38B4-B000-4EB4-BC3A-3281AB5B92A7}" srcId="{E4EFEF45-5A76-4723-9958-1AD2F197D713}" destId="{BF762C65-99B4-49D3-9172-F08298B89690}" srcOrd="1" destOrd="0" parTransId="{01F2B080-C78A-4153-820A-3AE60C729479}" sibTransId="{E67DBF82-A3AB-4BB0-8F33-2EC4F537ED7B}"/>
    <dgm:cxn modelId="{779E3CD8-BB59-4C78-A999-021BFFD7E2D9}" srcId="{DA1791E9-2533-4807-A8D8-766FA67B1C12}" destId="{4AA973F4-FA2E-46FF-9A31-C62376079286}" srcOrd="1" destOrd="0" parTransId="{2625A4B6-311E-48C8-87B5-D43EE384A7F4}" sibTransId="{7F95650B-02F7-441F-8912-418AD21B8338}"/>
    <dgm:cxn modelId="{CBB960D9-2406-4D80-BA7F-EF20E71EA8BF}" type="presOf" srcId="{BF762C65-99B4-49D3-9172-F08298B89690}" destId="{833DCE80-DFEE-4052-BD4A-60A875E87A1E}" srcOrd="0" destOrd="2" presId="urn:microsoft.com/office/officeart/2005/8/layout/list1"/>
    <dgm:cxn modelId="{FA9B5DFC-2905-4081-9349-56AF3C4923CA}" srcId="{01B8A05F-A57E-4FCF-A979-0AD61DD9FB3D}" destId="{DA1791E9-2533-4807-A8D8-766FA67B1C12}" srcOrd="3" destOrd="0" parTransId="{C29F1939-2635-49F3-B5A3-6CD6997B940A}" sibTransId="{982C573E-FEFB-4E84-AB67-7E9614F71D33}"/>
    <dgm:cxn modelId="{C71DB90B-E93D-4ECA-B7EE-314F0A54C97F}" type="presParOf" srcId="{D071C12A-71AD-432D-9DA9-5BDD3711EC68}" destId="{89DCB561-CEBF-4389-ABFD-DE2CF3A2820E}" srcOrd="0" destOrd="0" presId="urn:microsoft.com/office/officeart/2005/8/layout/list1"/>
    <dgm:cxn modelId="{87844C00-D29A-4CB6-822C-5F95C19C2ABF}" type="presParOf" srcId="{89DCB561-CEBF-4389-ABFD-DE2CF3A2820E}" destId="{74C83466-2949-47F0-97A1-3BD12D7D7C71}" srcOrd="0" destOrd="0" presId="urn:microsoft.com/office/officeart/2005/8/layout/list1"/>
    <dgm:cxn modelId="{785854C0-9308-4AC9-AD32-67A3E1A74554}" type="presParOf" srcId="{89DCB561-CEBF-4389-ABFD-DE2CF3A2820E}" destId="{FF265765-E17D-41D4-881D-EF6DEAB7C5E7}" srcOrd="1" destOrd="0" presId="urn:microsoft.com/office/officeart/2005/8/layout/list1"/>
    <dgm:cxn modelId="{7CA73281-09A0-4BA9-94C6-13C1B4830E39}" type="presParOf" srcId="{D071C12A-71AD-432D-9DA9-5BDD3711EC68}" destId="{D5AFF201-AE74-4255-986F-E0EECB6F33DA}" srcOrd="1" destOrd="0" presId="urn:microsoft.com/office/officeart/2005/8/layout/list1"/>
    <dgm:cxn modelId="{047B6AB8-FCDB-49F9-B454-DE1F19462D6A}" type="presParOf" srcId="{D071C12A-71AD-432D-9DA9-5BDD3711EC68}" destId="{13ABB612-9881-445A-A548-F085099BDB96}" srcOrd="2" destOrd="0" presId="urn:microsoft.com/office/officeart/2005/8/layout/list1"/>
    <dgm:cxn modelId="{7BE60BA7-A9A8-461D-A061-AE0D1A40DB9B}" type="presParOf" srcId="{D071C12A-71AD-432D-9DA9-5BDD3711EC68}" destId="{B6521DC0-A973-4178-99A6-45BB03AAA97B}" srcOrd="3" destOrd="0" presId="urn:microsoft.com/office/officeart/2005/8/layout/list1"/>
    <dgm:cxn modelId="{D7BFB30D-58D8-4B1A-9D92-369CE6790FB6}" type="presParOf" srcId="{D071C12A-71AD-432D-9DA9-5BDD3711EC68}" destId="{5F021019-30E8-4775-ABF6-FA2244D3F9B2}" srcOrd="4" destOrd="0" presId="urn:microsoft.com/office/officeart/2005/8/layout/list1"/>
    <dgm:cxn modelId="{5FB52B4B-8612-4D6A-84E9-0526980AEE88}" type="presParOf" srcId="{5F021019-30E8-4775-ABF6-FA2244D3F9B2}" destId="{1AB6289E-DA11-4128-8405-83C7D0AD2205}" srcOrd="0" destOrd="0" presId="urn:microsoft.com/office/officeart/2005/8/layout/list1"/>
    <dgm:cxn modelId="{6E6FBC3D-1A80-47D2-B41B-C5A478C77138}" type="presParOf" srcId="{5F021019-30E8-4775-ABF6-FA2244D3F9B2}" destId="{7DE8A1AF-AF29-4216-BC95-4FBA19A8D5A7}" srcOrd="1" destOrd="0" presId="urn:microsoft.com/office/officeart/2005/8/layout/list1"/>
    <dgm:cxn modelId="{EB03FDDA-8317-4936-B572-F95E85E50D66}" type="presParOf" srcId="{D071C12A-71AD-432D-9DA9-5BDD3711EC68}" destId="{23AC37D7-CB85-4CB6-80A5-B5CD19FF8480}" srcOrd="5" destOrd="0" presId="urn:microsoft.com/office/officeart/2005/8/layout/list1"/>
    <dgm:cxn modelId="{432AE03F-EA6B-4BBB-BE4E-887F7D723696}" type="presParOf" srcId="{D071C12A-71AD-432D-9DA9-5BDD3711EC68}" destId="{B8332259-6344-452A-98CD-277F81847FF4}" srcOrd="6" destOrd="0" presId="urn:microsoft.com/office/officeart/2005/8/layout/list1"/>
    <dgm:cxn modelId="{55D05B2C-D5FA-40C6-8DDE-68F9A591D7CA}" type="presParOf" srcId="{D071C12A-71AD-432D-9DA9-5BDD3711EC68}" destId="{75651C72-F94B-4ABF-A4A1-5D8A10B8143C}" srcOrd="7" destOrd="0" presId="urn:microsoft.com/office/officeart/2005/8/layout/list1"/>
    <dgm:cxn modelId="{40B93340-6A6F-4DF2-A8A6-E3A16D6C41E6}" type="presParOf" srcId="{D071C12A-71AD-432D-9DA9-5BDD3711EC68}" destId="{C77E7F6E-CD62-4D77-8DBE-DAB75DDC626D}" srcOrd="8" destOrd="0" presId="urn:microsoft.com/office/officeart/2005/8/layout/list1"/>
    <dgm:cxn modelId="{7A2F0D95-AE14-432F-ABE7-887A8F58065F}" type="presParOf" srcId="{C77E7F6E-CD62-4D77-8DBE-DAB75DDC626D}" destId="{BA5CEF7C-A614-4FF6-A89F-5D75C29D9C75}" srcOrd="0" destOrd="0" presId="urn:microsoft.com/office/officeart/2005/8/layout/list1"/>
    <dgm:cxn modelId="{DCDAB4E7-B03C-4C3F-9135-2C3B8F8780F2}" type="presParOf" srcId="{C77E7F6E-CD62-4D77-8DBE-DAB75DDC626D}" destId="{CB979471-DD73-4988-8132-1FD1031188F7}" srcOrd="1" destOrd="0" presId="urn:microsoft.com/office/officeart/2005/8/layout/list1"/>
    <dgm:cxn modelId="{7F7EB523-8C28-4208-B630-D61A5A4F53BD}" type="presParOf" srcId="{D071C12A-71AD-432D-9DA9-5BDD3711EC68}" destId="{8D94FA5C-0A5E-41A1-99D3-4D9EF1CA94FA}" srcOrd="9" destOrd="0" presId="urn:microsoft.com/office/officeart/2005/8/layout/list1"/>
    <dgm:cxn modelId="{EDE4C166-3130-4546-B77D-B7F83A68B933}" type="presParOf" srcId="{D071C12A-71AD-432D-9DA9-5BDD3711EC68}" destId="{833DCE80-DFEE-4052-BD4A-60A875E87A1E}" srcOrd="10" destOrd="0" presId="urn:microsoft.com/office/officeart/2005/8/layout/list1"/>
    <dgm:cxn modelId="{6B262DA0-CAB0-4AB0-AE67-58715729A6C7}" type="presParOf" srcId="{D071C12A-71AD-432D-9DA9-5BDD3711EC68}" destId="{1301807F-98BF-4767-850D-59C5BA8BE675}" srcOrd="11" destOrd="0" presId="urn:microsoft.com/office/officeart/2005/8/layout/list1"/>
    <dgm:cxn modelId="{52C548EF-E838-4DAA-B951-6826885E5199}" type="presParOf" srcId="{D071C12A-71AD-432D-9DA9-5BDD3711EC68}" destId="{2748330E-1860-4365-BBE8-79D3692A97D4}" srcOrd="12" destOrd="0" presId="urn:microsoft.com/office/officeart/2005/8/layout/list1"/>
    <dgm:cxn modelId="{35A2E44B-468E-4575-BBC6-82AB5106AE12}" type="presParOf" srcId="{2748330E-1860-4365-BBE8-79D3692A97D4}" destId="{AA5BCCF6-3F1E-4074-94C2-959D168EA51D}" srcOrd="0" destOrd="0" presId="urn:microsoft.com/office/officeart/2005/8/layout/list1"/>
    <dgm:cxn modelId="{EABFA16E-E96F-49F7-812C-52668E1AACA0}" type="presParOf" srcId="{2748330E-1860-4365-BBE8-79D3692A97D4}" destId="{225C4F4A-F7E4-409E-8A08-BDA3DE1B560B}" srcOrd="1" destOrd="0" presId="urn:microsoft.com/office/officeart/2005/8/layout/list1"/>
    <dgm:cxn modelId="{AF2A954D-3111-49EA-9660-07F35B9233E2}" type="presParOf" srcId="{D071C12A-71AD-432D-9DA9-5BDD3711EC68}" destId="{73E7C859-FF16-4516-80E4-8AE971A079F7}" srcOrd="13" destOrd="0" presId="urn:microsoft.com/office/officeart/2005/8/layout/list1"/>
    <dgm:cxn modelId="{819F00D5-303F-4338-884A-C2697EF65E17}" type="presParOf" srcId="{D071C12A-71AD-432D-9DA9-5BDD3711EC68}" destId="{40272E04-A027-4E3A-B193-6305204676E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BB612-9881-445A-A548-F085099BDB96}">
      <dsp:nvSpPr>
        <dsp:cNvPr id="0" name=""/>
        <dsp:cNvSpPr/>
      </dsp:nvSpPr>
      <dsp:spPr>
        <a:xfrm>
          <a:off x="0" y="303158"/>
          <a:ext cx="8999144" cy="403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265765-E17D-41D4-881D-EF6DEAB7C5E7}">
      <dsp:nvSpPr>
        <dsp:cNvPr id="0" name=""/>
        <dsp:cNvSpPr/>
      </dsp:nvSpPr>
      <dsp:spPr>
        <a:xfrm>
          <a:off x="449957" y="66998"/>
          <a:ext cx="6299400" cy="4723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8102" tIns="0" rIns="238102" bIns="0" numCol="1" spcCol="1270" anchor="ctr" anchorCtr="0">
          <a:noAutofit/>
        </a:bodyPr>
        <a:lstStyle/>
        <a:p>
          <a:pPr marL="0" lvl="0" indent="0" algn="l" defTabSz="711200">
            <a:lnSpc>
              <a:spcPct val="90000"/>
            </a:lnSpc>
            <a:spcBef>
              <a:spcPct val="0"/>
            </a:spcBef>
            <a:spcAft>
              <a:spcPct val="35000"/>
            </a:spcAft>
            <a:buNone/>
          </a:pPr>
          <a:r>
            <a:rPr lang="en-US" sz="1600" b="1" u="sng" kern="1200"/>
            <a:t>Proof of product- </a:t>
          </a:r>
          <a:r>
            <a:rPr lang="en-US" sz="1600" b="1" u="sng" kern="1200" err="1"/>
            <a:t>RecTechmatch</a:t>
          </a:r>
          <a:endParaRPr lang="en-US" sz="1600" b="1" kern="1200"/>
        </a:p>
      </dsp:txBody>
      <dsp:txXfrm>
        <a:off x="473014" y="90055"/>
        <a:ext cx="6253286" cy="426206"/>
      </dsp:txXfrm>
    </dsp:sp>
    <dsp:sp modelId="{B8332259-6344-452A-98CD-277F81847FF4}">
      <dsp:nvSpPr>
        <dsp:cNvPr id="0" name=""/>
        <dsp:cNvSpPr/>
      </dsp:nvSpPr>
      <dsp:spPr>
        <a:xfrm>
          <a:off x="0" y="1028918"/>
          <a:ext cx="8999144" cy="4032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E8A1AF-AF29-4216-BC95-4FBA19A8D5A7}">
      <dsp:nvSpPr>
        <dsp:cNvPr id="0" name=""/>
        <dsp:cNvSpPr/>
      </dsp:nvSpPr>
      <dsp:spPr>
        <a:xfrm>
          <a:off x="449957" y="792758"/>
          <a:ext cx="6299400" cy="4723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8102" tIns="0" rIns="238102" bIns="0" numCol="1" spcCol="1270" anchor="ctr" anchorCtr="0">
          <a:noAutofit/>
        </a:bodyPr>
        <a:lstStyle/>
        <a:p>
          <a:pPr marL="0" lvl="0" indent="0" algn="l" defTabSz="711200">
            <a:lnSpc>
              <a:spcPct val="90000"/>
            </a:lnSpc>
            <a:spcBef>
              <a:spcPct val="0"/>
            </a:spcBef>
            <a:spcAft>
              <a:spcPct val="35000"/>
            </a:spcAft>
            <a:buNone/>
          </a:pPr>
          <a:r>
            <a:rPr lang="en-US" sz="1600" b="1" kern="1200"/>
            <a:t>Person-centered approach</a:t>
          </a:r>
        </a:p>
      </dsp:txBody>
      <dsp:txXfrm>
        <a:off x="473014" y="815815"/>
        <a:ext cx="6253286" cy="426206"/>
      </dsp:txXfrm>
    </dsp:sp>
    <dsp:sp modelId="{833DCE80-DFEE-4052-BD4A-60A875E87A1E}">
      <dsp:nvSpPr>
        <dsp:cNvPr id="0" name=""/>
        <dsp:cNvSpPr/>
      </dsp:nvSpPr>
      <dsp:spPr>
        <a:xfrm>
          <a:off x="0" y="1754678"/>
          <a:ext cx="8999144" cy="118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434" tIns="333248" rIns="698434"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a:t>Interview takeaways</a:t>
          </a:r>
        </a:p>
        <a:p>
          <a:pPr marL="342900" lvl="2" indent="-171450" algn="l" defTabSz="711200">
            <a:lnSpc>
              <a:spcPct val="90000"/>
            </a:lnSpc>
            <a:spcBef>
              <a:spcPct val="0"/>
            </a:spcBef>
            <a:spcAft>
              <a:spcPct val="15000"/>
            </a:spcAft>
            <a:buChar char="•"/>
          </a:pPr>
          <a:r>
            <a:rPr lang="en-US" sz="1600" b="1" kern="1200"/>
            <a:t>Home based exercising</a:t>
          </a:r>
        </a:p>
        <a:p>
          <a:pPr marL="342900" lvl="2" indent="-171450" algn="l" defTabSz="711200">
            <a:lnSpc>
              <a:spcPct val="90000"/>
            </a:lnSpc>
            <a:spcBef>
              <a:spcPct val="0"/>
            </a:spcBef>
            <a:spcAft>
              <a:spcPct val="15000"/>
            </a:spcAft>
            <a:buChar char="•"/>
          </a:pPr>
          <a:r>
            <a:rPr lang="en-US" sz="1600" b="1" kern="1200"/>
            <a:t>Access to trainers</a:t>
          </a:r>
        </a:p>
      </dsp:txBody>
      <dsp:txXfrm>
        <a:off x="0" y="1754678"/>
        <a:ext cx="8999144" cy="1184400"/>
      </dsp:txXfrm>
    </dsp:sp>
    <dsp:sp modelId="{CB979471-DD73-4988-8132-1FD1031188F7}">
      <dsp:nvSpPr>
        <dsp:cNvPr id="0" name=""/>
        <dsp:cNvSpPr/>
      </dsp:nvSpPr>
      <dsp:spPr>
        <a:xfrm>
          <a:off x="449957" y="1518518"/>
          <a:ext cx="6299400" cy="4723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8102" tIns="0" rIns="238102" bIns="0" numCol="1" spcCol="1270" anchor="ctr" anchorCtr="0">
          <a:noAutofit/>
        </a:bodyPr>
        <a:lstStyle/>
        <a:p>
          <a:pPr marL="0" lvl="0" indent="0" algn="l" defTabSz="711200">
            <a:lnSpc>
              <a:spcPct val="90000"/>
            </a:lnSpc>
            <a:spcBef>
              <a:spcPct val="0"/>
            </a:spcBef>
            <a:spcAft>
              <a:spcPct val="35000"/>
            </a:spcAft>
            <a:buNone/>
          </a:pPr>
          <a:r>
            <a:rPr lang="en-US" sz="1600" b="1" kern="1200"/>
            <a:t>10 end users/5 trainers</a:t>
          </a:r>
        </a:p>
      </dsp:txBody>
      <dsp:txXfrm>
        <a:off x="473014" y="1541575"/>
        <a:ext cx="6253286" cy="426206"/>
      </dsp:txXfrm>
    </dsp:sp>
    <dsp:sp modelId="{40272E04-A027-4E3A-B193-6305204676E2}">
      <dsp:nvSpPr>
        <dsp:cNvPr id="0" name=""/>
        <dsp:cNvSpPr/>
      </dsp:nvSpPr>
      <dsp:spPr>
        <a:xfrm>
          <a:off x="0" y="3192736"/>
          <a:ext cx="8999144" cy="1461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434" tIns="333248" rIns="698434"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a:t>Completion of renewed product</a:t>
          </a:r>
        </a:p>
        <a:p>
          <a:pPr marL="171450" lvl="1" indent="-171450" algn="l" defTabSz="711200">
            <a:lnSpc>
              <a:spcPct val="90000"/>
            </a:lnSpc>
            <a:spcBef>
              <a:spcPct val="0"/>
            </a:spcBef>
            <a:spcAft>
              <a:spcPct val="15000"/>
            </a:spcAft>
            <a:buChar char="•"/>
          </a:pPr>
          <a:r>
            <a:rPr lang="en-US" sz="1600" b="1" kern="1200"/>
            <a:t>Pilot testing</a:t>
          </a:r>
        </a:p>
        <a:p>
          <a:pPr marL="171450" lvl="1" indent="-171450" algn="l" defTabSz="711200">
            <a:lnSpc>
              <a:spcPct val="90000"/>
            </a:lnSpc>
            <a:spcBef>
              <a:spcPct val="0"/>
            </a:spcBef>
            <a:spcAft>
              <a:spcPct val="15000"/>
            </a:spcAft>
            <a:buChar char="•"/>
          </a:pPr>
          <a:r>
            <a:rPr lang="en-US" sz="1600" b="1" kern="1200"/>
            <a:t>Launched through NCHPAD website</a:t>
          </a:r>
        </a:p>
        <a:p>
          <a:pPr marL="171450" lvl="1" indent="-171450" algn="l" defTabSz="711200">
            <a:lnSpc>
              <a:spcPct val="90000"/>
            </a:lnSpc>
            <a:spcBef>
              <a:spcPct val="0"/>
            </a:spcBef>
            <a:spcAft>
              <a:spcPct val="15000"/>
            </a:spcAft>
            <a:buChar char="•"/>
          </a:pPr>
          <a:r>
            <a:rPr lang="en-US" sz="1600" b="1" kern="1200"/>
            <a:t>Include RESNAIF and ASTM certified facilities/products</a:t>
          </a:r>
        </a:p>
      </dsp:txBody>
      <dsp:txXfrm>
        <a:off x="0" y="3192736"/>
        <a:ext cx="8999144" cy="1461600"/>
      </dsp:txXfrm>
    </dsp:sp>
    <dsp:sp modelId="{225C4F4A-F7E4-409E-8A08-BDA3DE1B560B}">
      <dsp:nvSpPr>
        <dsp:cNvPr id="0" name=""/>
        <dsp:cNvSpPr/>
      </dsp:nvSpPr>
      <dsp:spPr>
        <a:xfrm>
          <a:off x="449957" y="3025478"/>
          <a:ext cx="6299400" cy="4723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8102" tIns="0" rIns="238102" bIns="0" numCol="1" spcCol="1270" anchor="ctr" anchorCtr="0">
          <a:noAutofit/>
        </a:bodyPr>
        <a:lstStyle/>
        <a:p>
          <a:pPr marL="0" lvl="0" indent="0" algn="l" defTabSz="711200">
            <a:lnSpc>
              <a:spcPct val="90000"/>
            </a:lnSpc>
            <a:spcBef>
              <a:spcPct val="0"/>
            </a:spcBef>
            <a:spcAft>
              <a:spcPct val="35000"/>
            </a:spcAft>
            <a:buNone/>
          </a:pPr>
          <a:r>
            <a:rPr lang="en-US" sz="1600" b="1" kern="1200"/>
            <a:t>Product status:</a:t>
          </a:r>
        </a:p>
      </dsp:txBody>
      <dsp:txXfrm>
        <a:off x="473014" y="3048535"/>
        <a:ext cx="625328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688BD-702E-4F0F-822E-A7384994178F}" type="datetimeFigureOut">
              <a:rPr lang="en-US" smtClean="0"/>
              <a:t>7/13/2021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8ACC13-726F-4372-89AE-F7813D40FDCF}" type="slidenum">
              <a:rPr lang="en-US" smtClean="0"/>
              <a:t>‹#›</a:t>
            </a:fld>
            <a:endParaRPr lang="en-US"/>
          </a:p>
        </p:txBody>
      </p:sp>
    </p:spTree>
    <p:extLst>
      <p:ext uri="{BB962C8B-B14F-4D97-AF65-F5344CB8AC3E}">
        <p14:creationId xmlns:p14="http://schemas.microsoft.com/office/powerpoint/2010/main" val="378522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114F9D-0018-4E02-B9E5-9AE441E831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539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114F9D-0018-4E02-B9E5-9AE441E831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117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532798-74E8-444A-A934-2294B8EA8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553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8ACC13-726F-4372-89AE-F7813D40FDCF}" type="slidenum">
              <a:rPr lang="en-US" smtClean="0"/>
              <a:t>80</a:t>
            </a:fld>
            <a:endParaRPr lang="en-US"/>
          </a:p>
        </p:txBody>
      </p:sp>
    </p:spTree>
    <p:extLst>
      <p:ext uri="{BB962C8B-B14F-4D97-AF65-F5344CB8AC3E}">
        <p14:creationId xmlns:p14="http://schemas.microsoft.com/office/powerpoint/2010/main" val="767060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6F376E-24E0-4AB3-93F8-50DEC4B573A7}" type="slidenum">
              <a:rPr kumimoji="0" lang="en-I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I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203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37136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37136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4069845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38381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356581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8ACC13-726F-4372-89AE-F7813D40FDCF}" type="slidenum">
              <a:rPr lang="en-US" smtClean="0"/>
              <a:t>2</a:t>
            </a:fld>
            <a:endParaRPr lang="en-US"/>
          </a:p>
        </p:txBody>
      </p:sp>
    </p:spTree>
    <p:extLst>
      <p:ext uri="{BB962C8B-B14F-4D97-AF65-F5344CB8AC3E}">
        <p14:creationId xmlns:p14="http://schemas.microsoft.com/office/powerpoint/2010/main" val="1884774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2890163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69315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2955975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90939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2433375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2739338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828090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1180018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4069114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196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BD5573-FE50-4809-B448-44095A8DCF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328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pPr defTabSz="457200">
              <a:lnSpc>
                <a:spcPct val="117999"/>
              </a:lnSpc>
              <a:defRPr sz="1400">
                <a:latin typeface="Helvetica Neue"/>
                <a:ea typeface="Helvetica Neue"/>
                <a:cs typeface="Helvetica Neue"/>
                <a:sym typeface="Helvetica Neue"/>
              </a:defRPr>
            </a:pPr>
            <a:endParaRPr/>
          </a:p>
        </p:txBody>
      </p:sp>
    </p:spTree>
    <p:extLst>
      <p:ext uri="{BB962C8B-B14F-4D97-AF65-F5344CB8AC3E}">
        <p14:creationId xmlns:p14="http://schemas.microsoft.com/office/powerpoint/2010/main" val="3332539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332F1-BEB3-7D46-ADCC-A71E38EE82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6575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08ACC13-726F-4372-89AE-F7813D40FDCF}" type="slidenum">
              <a:rPr lang="en-US" smtClean="0"/>
              <a:t>134</a:t>
            </a:fld>
            <a:endParaRPr lang="en-US"/>
          </a:p>
        </p:txBody>
      </p:sp>
    </p:spTree>
    <p:extLst>
      <p:ext uri="{BB962C8B-B14F-4D97-AF65-F5344CB8AC3E}">
        <p14:creationId xmlns:p14="http://schemas.microsoft.com/office/powerpoint/2010/main" val="2881522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12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0849D-F7BF-40BE-9349-3DA1A1391E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89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7542CE-0F58-4D36-9B90-22E7A177FE7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894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7542CE-0F58-4D36-9B90-22E7A177FE7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564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7542CE-0F58-4D36-9B90-22E7A177FE7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1679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6CFD52-E51D-4AE7-906E-3D86776C1C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172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A4CB8F-50A4-48B9-A449-59873BDD6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974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4" Type="http://schemas.openxmlformats.org/officeDocument/2006/relationships/image" Target="../media/image31.sv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 Id="rId4" Type="http://schemas.openxmlformats.org/officeDocument/2006/relationships/image" Target="../media/image31.sv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22F8-E41A-4DE3-B605-59E6777383EC}"/>
              </a:ext>
            </a:extLst>
          </p:cNvPr>
          <p:cNvSpPr>
            <a:spLocks noGrp="1"/>
          </p:cNvSpPr>
          <p:nvPr>
            <p:ph type="ctrTitle"/>
          </p:nvPr>
        </p:nvSpPr>
        <p:spPr>
          <a:xfrm>
            <a:off x="4611188" y="1122363"/>
            <a:ext cx="702781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CD2421-A023-4499-9FB7-8E3B33A0C3B4}"/>
              </a:ext>
            </a:extLst>
          </p:cNvPr>
          <p:cNvSpPr>
            <a:spLocks noGrp="1"/>
          </p:cNvSpPr>
          <p:nvPr>
            <p:ph type="subTitle" idx="1"/>
          </p:nvPr>
        </p:nvSpPr>
        <p:spPr>
          <a:xfrm>
            <a:off x="4611188" y="3602038"/>
            <a:ext cx="7027817"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B6449-92F6-4222-8953-D8ED7E6AE3D2}"/>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5" name="Footer Placeholder 4">
            <a:extLst>
              <a:ext uri="{FF2B5EF4-FFF2-40B4-BE49-F238E27FC236}">
                <a16:creationId xmlns:a16="http://schemas.microsoft.com/office/drawing/2014/main" id="{D224B17D-D1E1-4C4A-B4FF-1905E78BC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DD891-E393-4294-9239-A8FB9C7486DC}"/>
              </a:ext>
            </a:extLst>
          </p:cNvPr>
          <p:cNvSpPr>
            <a:spLocks noGrp="1"/>
          </p:cNvSpPr>
          <p:nvPr>
            <p:ph type="sldNum" sz="quarter" idx="12"/>
          </p:nvPr>
        </p:nvSpPr>
        <p:spPr/>
        <p:txBody>
          <a:bodyPr/>
          <a:lstStyle/>
          <a:p>
            <a:fld id="{EFE6D0DB-7C1D-4495-94DC-5D212A17A7E3}" type="slidenum">
              <a:rPr lang="en-US" smtClean="0"/>
              <a:t>‹#›</a:t>
            </a:fld>
            <a:endParaRPr lang="en-US"/>
          </a:p>
        </p:txBody>
      </p:sp>
      <p:pic>
        <p:nvPicPr>
          <p:cNvPr id="8" name="Graphic 7" descr="United States Access Board Logo">
            <a:extLst>
              <a:ext uri="{FF2B5EF4-FFF2-40B4-BE49-F238E27FC236}">
                <a16:creationId xmlns:a16="http://schemas.microsoft.com/office/drawing/2014/main" id="{9C10DC4E-7617-41BE-9E7A-1B9FEB025EA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5234" y="1828801"/>
            <a:ext cx="3216166" cy="3200398"/>
          </a:xfrm>
          <a:prstGeom prst="rect">
            <a:avLst/>
          </a:prstGeom>
        </p:spPr>
      </p:pic>
    </p:spTree>
    <p:extLst>
      <p:ext uri="{BB962C8B-B14F-4D97-AF65-F5344CB8AC3E}">
        <p14:creationId xmlns:p14="http://schemas.microsoft.com/office/powerpoint/2010/main" val="3785252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1648094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IE"/>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15689163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30669655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I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77202051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11456270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33285977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28419215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25208830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IE"/>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31042095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E"/>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37412202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1127662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1161292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10"/>
          </p:nvPr>
        </p:nvSpPr>
        <p:spPr/>
        <p:txBody>
          <a:bodyPr/>
          <a:lstStyle/>
          <a:p>
            <a:fld id="{0DCC664D-645F-4561-A3EA-A55599E6E23A}" type="datetimeFigureOut">
              <a:rPr lang="en-IE" smtClean="0"/>
              <a:pPr/>
              <a:t>13/07/2021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096B5DD9-3956-4B85-8C4B-EFAAFC0F2DAC}" type="slidenum">
              <a:rPr lang="en-IE" smtClean="0"/>
              <a:pPr/>
              <a:t>‹#›</a:t>
            </a:fld>
            <a:endParaRPr lang="en-IE"/>
          </a:p>
        </p:txBody>
      </p:sp>
    </p:spTree>
    <p:extLst>
      <p:ext uri="{BB962C8B-B14F-4D97-AF65-F5344CB8AC3E}">
        <p14:creationId xmlns:p14="http://schemas.microsoft.com/office/powerpoint/2010/main" val="7702875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7195024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1002450754"/>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65824879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lvl1pPr>
              <a:defRPr sz="3200"/>
            </a:lvl1pPr>
            <a:lvl2pPr>
              <a:defRPr sz="28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81155938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86222685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778317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786774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8404709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900750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28211034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914400" y="914400"/>
            <a:ext cx="2667000" cy="1600200"/>
          </a:xfrm>
        </p:spPr>
        <p:txBody>
          <a:bodyPr anchor="t"/>
          <a:lstStyle>
            <a:lvl1pPr>
              <a:defRPr sz="3600">
                <a:solidFill>
                  <a:schemeClr val="bg1"/>
                </a:solidFill>
                <a:latin typeface="+mn-lt"/>
              </a:defRPr>
            </a:lvl1pPr>
          </a:lstStyle>
          <a:p>
            <a:r>
              <a:rPr lang="en-US"/>
              <a:t>Click to edit Master title style</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
        <p:nvSpPr>
          <p:cNvPr id="8" name="Content Placeholder 7">
            <a:extLst>
              <a:ext uri="{FF2B5EF4-FFF2-40B4-BE49-F238E27FC236}">
                <a16:creationId xmlns:a16="http://schemas.microsoft.com/office/drawing/2014/main" id="{052AECCF-82A1-46D5-906F-DB1F806CF03B}"/>
              </a:ext>
            </a:extLst>
          </p:cNvPr>
          <p:cNvSpPr>
            <a:spLocks noGrp="1"/>
          </p:cNvSpPr>
          <p:nvPr>
            <p:ph sz="quarter" idx="13"/>
          </p:nvPr>
        </p:nvSpPr>
        <p:spPr>
          <a:xfrm>
            <a:off x="4572000" y="914400"/>
            <a:ext cx="6858000" cy="5029200"/>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3713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0986954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914400" y="3886200"/>
            <a:ext cx="103632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grpSp>
        <p:nvGrpSpPr>
          <p:cNvPr id="7" name="Group 6"/>
          <p:cNvGrpSpPr>
            <a:grpSpLocks noChangeAspect="1"/>
          </p:cNvGrpSpPr>
          <p:nvPr userDrawn="1"/>
        </p:nvGrpSpPr>
        <p:grpSpPr>
          <a:xfrm>
            <a:off x="6924675" y="385462"/>
            <a:ext cx="4657725" cy="377031"/>
            <a:chOff x="1565275" y="3417888"/>
            <a:chExt cx="6986588" cy="754062"/>
          </a:xfrm>
        </p:grpSpPr>
        <p:sp>
          <p:nvSpPr>
            <p:cNvPr id="8" name="Freeform 1"/>
            <p:cNvSpPr>
              <a:spLocks noChangeArrowheads="1"/>
            </p:cNvSpPr>
            <p:nvPr/>
          </p:nvSpPr>
          <p:spPr bwMode="auto">
            <a:xfrm>
              <a:off x="2498725" y="3429000"/>
              <a:ext cx="630238" cy="731838"/>
            </a:xfrm>
            <a:custGeom>
              <a:avLst/>
              <a:gdLst>
                <a:gd name="T0" fmla="*/ 0 w 1751"/>
                <a:gd name="T1" fmla="*/ 0 h 2031"/>
                <a:gd name="T2" fmla="*/ 0 w 1751"/>
                <a:gd name="T3" fmla="*/ 0 h 2031"/>
                <a:gd name="T4" fmla="*/ 969 w 1751"/>
                <a:gd name="T5" fmla="*/ 0 h 2031"/>
                <a:gd name="T6" fmla="*/ 1500 w 1751"/>
                <a:gd name="T7" fmla="*/ 188 h 2031"/>
                <a:gd name="T8" fmla="*/ 1625 w 1751"/>
                <a:gd name="T9" fmla="*/ 531 h 2031"/>
                <a:gd name="T10" fmla="*/ 1625 w 1751"/>
                <a:gd name="T11" fmla="*/ 531 h 2031"/>
                <a:gd name="T12" fmla="*/ 1375 w 1751"/>
                <a:gd name="T13" fmla="*/ 969 h 2031"/>
                <a:gd name="T14" fmla="*/ 1750 w 1751"/>
                <a:gd name="T15" fmla="*/ 1468 h 2031"/>
                <a:gd name="T16" fmla="*/ 1750 w 1751"/>
                <a:gd name="T17" fmla="*/ 1468 h 2031"/>
                <a:gd name="T18" fmla="*/ 1000 w 1751"/>
                <a:gd name="T19" fmla="*/ 2030 h 2031"/>
                <a:gd name="T20" fmla="*/ 0 w 1751"/>
                <a:gd name="T21" fmla="*/ 2030 h 2031"/>
                <a:gd name="T22" fmla="*/ 0 w 1751"/>
                <a:gd name="T23" fmla="*/ 0 h 2031"/>
                <a:gd name="T24" fmla="*/ 875 w 1751"/>
                <a:gd name="T25" fmla="*/ 813 h 2031"/>
                <a:gd name="T26" fmla="*/ 875 w 1751"/>
                <a:gd name="T27" fmla="*/ 813 h 2031"/>
                <a:gd name="T28" fmla="*/ 1188 w 1751"/>
                <a:gd name="T29" fmla="*/ 594 h 2031"/>
                <a:gd name="T30" fmla="*/ 1188 w 1751"/>
                <a:gd name="T31" fmla="*/ 594 h 2031"/>
                <a:gd name="T32" fmla="*/ 906 w 1751"/>
                <a:gd name="T33" fmla="*/ 375 h 2031"/>
                <a:gd name="T34" fmla="*/ 438 w 1751"/>
                <a:gd name="T35" fmla="*/ 375 h 2031"/>
                <a:gd name="T36" fmla="*/ 438 w 1751"/>
                <a:gd name="T37" fmla="*/ 813 h 2031"/>
                <a:gd name="T38" fmla="*/ 875 w 1751"/>
                <a:gd name="T39" fmla="*/ 813 h 2031"/>
                <a:gd name="T40" fmla="*/ 1000 w 1751"/>
                <a:gd name="T41" fmla="*/ 1624 h 2031"/>
                <a:gd name="T42" fmla="*/ 1000 w 1751"/>
                <a:gd name="T43" fmla="*/ 1624 h 2031"/>
                <a:gd name="T44" fmla="*/ 1313 w 1751"/>
                <a:gd name="T45" fmla="*/ 1405 h 2031"/>
                <a:gd name="T46" fmla="*/ 1313 w 1751"/>
                <a:gd name="T47" fmla="*/ 1405 h 2031"/>
                <a:gd name="T48" fmla="*/ 969 w 1751"/>
                <a:gd name="T49" fmla="*/ 1187 h 2031"/>
                <a:gd name="T50" fmla="*/ 438 w 1751"/>
                <a:gd name="T51" fmla="*/ 1187 h 2031"/>
                <a:gd name="T52" fmla="*/ 438 w 1751"/>
                <a:gd name="T53" fmla="*/ 1624 h 2031"/>
                <a:gd name="T54" fmla="*/ 1000 w 1751"/>
                <a:gd name="T55" fmla="*/ 1624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1" h="2031">
                  <a:moveTo>
                    <a:pt x="0" y="0"/>
                  </a:moveTo>
                  <a:lnTo>
                    <a:pt x="0" y="0"/>
                  </a:lnTo>
                  <a:cubicBezTo>
                    <a:pt x="969" y="0"/>
                    <a:pt x="969" y="0"/>
                    <a:pt x="969" y="0"/>
                  </a:cubicBezTo>
                  <a:cubicBezTo>
                    <a:pt x="1188" y="0"/>
                    <a:pt x="1375" y="63"/>
                    <a:pt x="1500" y="188"/>
                  </a:cubicBezTo>
                  <a:cubicBezTo>
                    <a:pt x="1594" y="281"/>
                    <a:pt x="1625" y="375"/>
                    <a:pt x="1625" y="531"/>
                  </a:cubicBezTo>
                  <a:lnTo>
                    <a:pt x="1625" y="531"/>
                  </a:lnTo>
                  <a:cubicBezTo>
                    <a:pt x="1625" y="750"/>
                    <a:pt x="1500" y="875"/>
                    <a:pt x="1375" y="969"/>
                  </a:cubicBezTo>
                  <a:cubicBezTo>
                    <a:pt x="1594" y="1062"/>
                    <a:pt x="1750" y="1187"/>
                    <a:pt x="1750" y="1468"/>
                  </a:cubicBezTo>
                  <a:lnTo>
                    <a:pt x="1750" y="1468"/>
                  </a:lnTo>
                  <a:cubicBezTo>
                    <a:pt x="1750" y="1843"/>
                    <a:pt x="1438" y="2030"/>
                    <a:pt x="1000" y="2030"/>
                  </a:cubicBezTo>
                  <a:cubicBezTo>
                    <a:pt x="0" y="2030"/>
                    <a:pt x="0" y="2030"/>
                    <a:pt x="0" y="2030"/>
                  </a:cubicBezTo>
                  <a:lnTo>
                    <a:pt x="0" y="0"/>
                  </a:lnTo>
                  <a:close/>
                  <a:moveTo>
                    <a:pt x="875" y="813"/>
                  </a:moveTo>
                  <a:lnTo>
                    <a:pt x="875" y="813"/>
                  </a:lnTo>
                  <a:cubicBezTo>
                    <a:pt x="1062" y="813"/>
                    <a:pt x="1188" y="750"/>
                    <a:pt x="1188" y="594"/>
                  </a:cubicBezTo>
                  <a:lnTo>
                    <a:pt x="1188" y="594"/>
                  </a:lnTo>
                  <a:cubicBezTo>
                    <a:pt x="1188" y="469"/>
                    <a:pt x="1094" y="375"/>
                    <a:pt x="906" y="375"/>
                  </a:cubicBezTo>
                  <a:cubicBezTo>
                    <a:pt x="438" y="375"/>
                    <a:pt x="438" y="375"/>
                    <a:pt x="438" y="375"/>
                  </a:cubicBezTo>
                  <a:cubicBezTo>
                    <a:pt x="438" y="813"/>
                    <a:pt x="438" y="813"/>
                    <a:pt x="438" y="813"/>
                  </a:cubicBezTo>
                  <a:lnTo>
                    <a:pt x="875" y="813"/>
                  </a:lnTo>
                  <a:close/>
                  <a:moveTo>
                    <a:pt x="1000" y="1624"/>
                  </a:moveTo>
                  <a:lnTo>
                    <a:pt x="1000" y="1624"/>
                  </a:lnTo>
                  <a:cubicBezTo>
                    <a:pt x="1188" y="1624"/>
                    <a:pt x="1313" y="1562"/>
                    <a:pt x="1313" y="1405"/>
                  </a:cubicBezTo>
                  <a:lnTo>
                    <a:pt x="1313" y="1405"/>
                  </a:lnTo>
                  <a:cubicBezTo>
                    <a:pt x="1313" y="1280"/>
                    <a:pt x="1188" y="1187"/>
                    <a:pt x="969" y="1187"/>
                  </a:cubicBezTo>
                  <a:cubicBezTo>
                    <a:pt x="438" y="1187"/>
                    <a:pt x="438" y="1187"/>
                    <a:pt x="438" y="1187"/>
                  </a:cubicBezTo>
                  <a:cubicBezTo>
                    <a:pt x="438" y="1624"/>
                    <a:pt x="438" y="1624"/>
                    <a:pt x="438" y="1624"/>
                  </a:cubicBezTo>
                  <a:lnTo>
                    <a:pt x="1000" y="1624"/>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 name="Freeform 2"/>
            <p:cNvSpPr>
              <a:spLocks noChangeArrowheads="1"/>
            </p:cNvSpPr>
            <p:nvPr/>
          </p:nvSpPr>
          <p:spPr bwMode="auto">
            <a:xfrm>
              <a:off x="3330575" y="3429000"/>
              <a:ext cx="168275" cy="731838"/>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3"/>
            <p:cNvSpPr>
              <a:spLocks noChangeArrowheads="1"/>
            </p:cNvSpPr>
            <p:nvPr/>
          </p:nvSpPr>
          <p:spPr bwMode="auto">
            <a:xfrm>
              <a:off x="3735388" y="3429000"/>
              <a:ext cx="528637" cy="731838"/>
            </a:xfrm>
            <a:custGeom>
              <a:avLst/>
              <a:gdLst>
                <a:gd name="T0" fmla="*/ 0 w 1469"/>
                <a:gd name="T1" fmla="*/ 0 h 2031"/>
                <a:gd name="T2" fmla="*/ 437 w 1469"/>
                <a:gd name="T3" fmla="*/ 0 h 2031"/>
                <a:gd name="T4" fmla="*/ 437 w 1469"/>
                <a:gd name="T5" fmla="*/ 1624 h 2031"/>
                <a:gd name="T6" fmla="*/ 1468 w 1469"/>
                <a:gd name="T7" fmla="*/ 1624 h 2031"/>
                <a:gd name="T8" fmla="*/ 1468 w 1469"/>
                <a:gd name="T9" fmla="*/ 2030 h 2031"/>
                <a:gd name="T10" fmla="*/ 0 w 1469"/>
                <a:gd name="T11" fmla="*/ 2030 h 2031"/>
                <a:gd name="T12" fmla="*/ 0 w 1469"/>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69" h="2031">
                  <a:moveTo>
                    <a:pt x="0" y="0"/>
                  </a:moveTo>
                  <a:lnTo>
                    <a:pt x="437" y="0"/>
                  </a:lnTo>
                  <a:lnTo>
                    <a:pt x="437" y="1624"/>
                  </a:lnTo>
                  <a:lnTo>
                    <a:pt x="1468" y="1624"/>
                  </a:lnTo>
                  <a:lnTo>
                    <a:pt x="1468"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4"/>
            <p:cNvSpPr>
              <a:spLocks noChangeArrowheads="1"/>
            </p:cNvSpPr>
            <p:nvPr/>
          </p:nvSpPr>
          <p:spPr bwMode="auto">
            <a:xfrm>
              <a:off x="4433888" y="3429000"/>
              <a:ext cx="169862" cy="731838"/>
            </a:xfrm>
            <a:custGeom>
              <a:avLst/>
              <a:gdLst>
                <a:gd name="T0" fmla="*/ 0 w 470"/>
                <a:gd name="T1" fmla="*/ 0 h 2031"/>
                <a:gd name="T2" fmla="*/ 469 w 470"/>
                <a:gd name="T3" fmla="*/ 0 h 2031"/>
                <a:gd name="T4" fmla="*/ 469 w 470"/>
                <a:gd name="T5" fmla="*/ 2030 h 2031"/>
                <a:gd name="T6" fmla="*/ 0 w 470"/>
                <a:gd name="T7" fmla="*/ 2030 h 2031"/>
                <a:gd name="T8" fmla="*/ 0 w 470"/>
                <a:gd name="T9" fmla="*/ 0 h 2031"/>
              </a:gdLst>
              <a:ahLst/>
              <a:cxnLst>
                <a:cxn ang="0">
                  <a:pos x="T0" y="T1"/>
                </a:cxn>
                <a:cxn ang="0">
                  <a:pos x="T2" y="T3"/>
                </a:cxn>
                <a:cxn ang="0">
                  <a:pos x="T4" y="T5"/>
                </a:cxn>
                <a:cxn ang="0">
                  <a:pos x="T6" y="T7"/>
                </a:cxn>
                <a:cxn ang="0">
                  <a:pos x="T8" y="T9"/>
                </a:cxn>
              </a:cxnLst>
              <a:rect l="0" t="0" r="r" b="b"/>
              <a:pathLst>
                <a:path w="470" h="2031">
                  <a:moveTo>
                    <a:pt x="0" y="0"/>
                  </a:moveTo>
                  <a:lnTo>
                    <a:pt x="469" y="0"/>
                  </a:lnTo>
                  <a:lnTo>
                    <a:pt x="469"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5"/>
            <p:cNvSpPr>
              <a:spLocks noChangeArrowheads="1"/>
            </p:cNvSpPr>
            <p:nvPr/>
          </p:nvSpPr>
          <p:spPr bwMode="auto">
            <a:xfrm>
              <a:off x="4770438" y="3429000"/>
              <a:ext cx="608012" cy="731838"/>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6"/>
            <p:cNvSpPr>
              <a:spLocks noChangeArrowheads="1"/>
            </p:cNvSpPr>
            <p:nvPr/>
          </p:nvSpPr>
          <p:spPr bwMode="auto">
            <a:xfrm>
              <a:off x="5478463" y="3429000"/>
              <a:ext cx="720725" cy="731838"/>
            </a:xfrm>
            <a:custGeom>
              <a:avLst/>
              <a:gdLst>
                <a:gd name="T0" fmla="*/ 782 w 2001"/>
                <a:gd name="T1" fmla="*/ 1218 h 2031"/>
                <a:gd name="T2" fmla="*/ 0 w 2001"/>
                <a:gd name="T3" fmla="*/ 0 h 2031"/>
                <a:gd name="T4" fmla="*/ 500 w 2001"/>
                <a:gd name="T5" fmla="*/ 0 h 2031"/>
                <a:gd name="T6" fmla="*/ 1000 w 2001"/>
                <a:gd name="T7" fmla="*/ 813 h 2031"/>
                <a:gd name="T8" fmla="*/ 1500 w 2001"/>
                <a:gd name="T9" fmla="*/ 0 h 2031"/>
                <a:gd name="T10" fmla="*/ 2000 w 2001"/>
                <a:gd name="T11" fmla="*/ 0 h 2031"/>
                <a:gd name="T12" fmla="*/ 1219 w 2001"/>
                <a:gd name="T13" fmla="*/ 1218 h 2031"/>
                <a:gd name="T14" fmla="*/ 1219 w 2001"/>
                <a:gd name="T15" fmla="*/ 2030 h 2031"/>
                <a:gd name="T16" fmla="*/ 782 w 2001"/>
                <a:gd name="T17" fmla="*/ 2030 h 2031"/>
                <a:gd name="T18" fmla="*/ 782 w 2001"/>
                <a:gd name="T19" fmla="*/ 1218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1" h="2031">
                  <a:moveTo>
                    <a:pt x="782" y="1218"/>
                  </a:moveTo>
                  <a:lnTo>
                    <a:pt x="0" y="0"/>
                  </a:lnTo>
                  <a:lnTo>
                    <a:pt x="500" y="0"/>
                  </a:lnTo>
                  <a:lnTo>
                    <a:pt x="1000" y="813"/>
                  </a:lnTo>
                  <a:lnTo>
                    <a:pt x="1500" y="0"/>
                  </a:lnTo>
                  <a:lnTo>
                    <a:pt x="2000" y="0"/>
                  </a:lnTo>
                  <a:lnTo>
                    <a:pt x="1219" y="1218"/>
                  </a:lnTo>
                  <a:lnTo>
                    <a:pt x="1219" y="2030"/>
                  </a:lnTo>
                  <a:lnTo>
                    <a:pt x="782" y="2030"/>
                  </a:lnTo>
                  <a:lnTo>
                    <a:pt x="782" y="1218"/>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7"/>
            <p:cNvSpPr>
              <a:spLocks noChangeArrowheads="1"/>
            </p:cNvSpPr>
            <p:nvPr/>
          </p:nvSpPr>
          <p:spPr bwMode="auto">
            <a:xfrm>
              <a:off x="6311900" y="3429000"/>
              <a:ext cx="550863" cy="742950"/>
            </a:xfrm>
            <a:custGeom>
              <a:avLst/>
              <a:gdLst>
                <a:gd name="T0" fmla="*/ 0 w 1532"/>
                <a:gd name="T1" fmla="*/ 1718 h 2063"/>
                <a:gd name="T2" fmla="*/ 0 w 1532"/>
                <a:gd name="T3" fmla="*/ 1718 h 2063"/>
                <a:gd name="T4" fmla="*/ 312 w 1532"/>
                <a:gd name="T5" fmla="*/ 1405 h 2063"/>
                <a:gd name="T6" fmla="*/ 812 w 1532"/>
                <a:gd name="T7" fmla="*/ 1655 h 2063"/>
                <a:gd name="T8" fmla="*/ 1094 w 1532"/>
                <a:gd name="T9" fmla="*/ 1405 h 2063"/>
                <a:gd name="T10" fmla="*/ 1094 w 1532"/>
                <a:gd name="T11" fmla="*/ 1405 h 2063"/>
                <a:gd name="T12" fmla="*/ 687 w 1532"/>
                <a:gd name="T13" fmla="*/ 1155 h 2063"/>
                <a:gd name="T14" fmla="*/ 500 w 1532"/>
                <a:gd name="T15" fmla="*/ 1155 h 2063"/>
                <a:gd name="T16" fmla="*/ 437 w 1532"/>
                <a:gd name="T17" fmla="*/ 875 h 2063"/>
                <a:gd name="T18" fmla="*/ 937 w 1532"/>
                <a:gd name="T19" fmla="*/ 375 h 2063"/>
                <a:gd name="T20" fmla="*/ 125 w 1532"/>
                <a:gd name="T21" fmla="*/ 375 h 2063"/>
                <a:gd name="T22" fmla="*/ 125 w 1532"/>
                <a:gd name="T23" fmla="*/ 0 h 2063"/>
                <a:gd name="T24" fmla="*/ 1500 w 1532"/>
                <a:gd name="T25" fmla="*/ 0 h 2063"/>
                <a:gd name="T26" fmla="*/ 1500 w 1532"/>
                <a:gd name="T27" fmla="*/ 344 h 2063"/>
                <a:gd name="T28" fmla="*/ 1000 w 1532"/>
                <a:gd name="T29" fmla="*/ 813 h 2063"/>
                <a:gd name="T30" fmla="*/ 1531 w 1532"/>
                <a:gd name="T31" fmla="*/ 1405 h 2063"/>
                <a:gd name="T32" fmla="*/ 1531 w 1532"/>
                <a:gd name="T33" fmla="*/ 1405 h 2063"/>
                <a:gd name="T34" fmla="*/ 812 w 1532"/>
                <a:gd name="T35" fmla="*/ 2062 h 2063"/>
                <a:gd name="T36" fmla="*/ 0 w 1532"/>
                <a:gd name="T37" fmla="*/ 1718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2" h="2063">
                  <a:moveTo>
                    <a:pt x="0" y="1718"/>
                  </a:moveTo>
                  <a:lnTo>
                    <a:pt x="0" y="1718"/>
                  </a:lnTo>
                  <a:cubicBezTo>
                    <a:pt x="312" y="1405"/>
                    <a:pt x="312" y="1405"/>
                    <a:pt x="312" y="1405"/>
                  </a:cubicBezTo>
                  <a:cubicBezTo>
                    <a:pt x="469" y="1593"/>
                    <a:pt x="594" y="1655"/>
                    <a:pt x="812" y="1655"/>
                  </a:cubicBezTo>
                  <a:cubicBezTo>
                    <a:pt x="968" y="1655"/>
                    <a:pt x="1094" y="1562"/>
                    <a:pt x="1094" y="1405"/>
                  </a:cubicBezTo>
                  <a:lnTo>
                    <a:pt x="1094" y="1405"/>
                  </a:lnTo>
                  <a:cubicBezTo>
                    <a:pt x="1094" y="1249"/>
                    <a:pt x="937" y="1155"/>
                    <a:pt x="687" y="1155"/>
                  </a:cubicBezTo>
                  <a:cubicBezTo>
                    <a:pt x="500" y="1155"/>
                    <a:pt x="500" y="1155"/>
                    <a:pt x="500" y="1155"/>
                  </a:cubicBezTo>
                  <a:cubicBezTo>
                    <a:pt x="437" y="875"/>
                    <a:pt x="437" y="875"/>
                    <a:pt x="437" y="875"/>
                  </a:cubicBezTo>
                  <a:cubicBezTo>
                    <a:pt x="937" y="375"/>
                    <a:pt x="937" y="375"/>
                    <a:pt x="937" y="375"/>
                  </a:cubicBezTo>
                  <a:cubicBezTo>
                    <a:pt x="125" y="375"/>
                    <a:pt x="125" y="375"/>
                    <a:pt x="125" y="375"/>
                  </a:cubicBezTo>
                  <a:cubicBezTo>
                    <a:pt x="125" y="0"/>
                    <a:pt x="125" y="0"/>
                    <a:pt x="125" y="0"/>
                  </a:cubicBezTo>
                  <a:cubicBezTo>
                    <a:pt x="1500" y="0"/>
                    <a:pt x="1500" y="0"/>
                    <a:pt x="1500" y="0"/>
                  </a:cubicBezTo>
                  <a:cubicBezTo>
                    <a:pt x="1500" y="344"/>
                    <a:pt x="1500" y="344"/>
                    <a:pt x="1500" y="344"/>
                  </a:cubicBezTo>
                  <a:cubicBezTo>
                    <a:pt x="1000" y="813"/>
                    <a:pt x="1000" y="813"/>
                    <a:pt x="1000" y="813"/>
                  </a:cubicBezTo>
                  <a:cubicBezTo>
                    <a:pt x="1281" y="875"/>
                    <a:pt x="1531" y="1030"/>
                    <a:pt x="1531" y="1405"/>
                  </a:cubicBezTo>
                  <a:lnTo>
                    <a:pt x="1531" y="1405"/>
                  </a:lnTo>
                  <a:cubicBezTo>
                    <a:pt x="1531" y="1780"/>
                    <a:pt x="1250" y="2062"/>
                    <a:pt x="812" y="2062"/>
                  </a:cubicBezTo>
                  <a:cubicBezTo>
                    <a:pt x="437" y="2062"/>
                    <a:pt x="187" y="1937"/>
                    <a:pt x="0" y="1718"/>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8"/>
            <p:cNvSpPr>
              <a:spLocks noChangeArrowheads="1"/>
            </p:cNvSpPr>
            <p:nvPr/>
          </p:nvSpPr>
          <p:spPr bwMode="auto">
            <a:xfrm>
              <a:off x="7043738" y="3417888"/>
              <a:ext cx="574675" cy="754062"/>
            </a:xfrm>
            <a:custGeom>
              <a:avLst/>
              <a:gdLst>
                <a:gd name="T0" fmla="*/ 250 w 1595"/>
                <a:gd name="T1" fmla="*/ 1874 h 2094"/>
                <a:gd name="T2" fmla="*/ 250 w 1595"/>
                <a:gd name="T3" fmla="*/ 1874 h 2094"/>
                <a:gd name="T4" fmla="*/ 0 w 1595"/>
                <a:gd name="T5" fmla="*/ 1093 h 2094"/>
                <a:gd name="T6" fmla="*/ 0 w 1595"/>
                <a:gd name="T7" fmla="*/ 1093 h 2094"/>
                <a:gd name="T8" fmla="*/ 906 w 1595"/>
                <a:gd name="T9" fmla="*/ 0 h 2094"/>
                <a:gd name="T10" fmla="*/ 1531 w 1595"/>
                <a:gd name="T11" fmla="*/ 219 h 2094"/>
                <a:gd name="T12" fmla="*/ 1281 w 1595"/>
                <a:gd name="T13" fmla="*/ 562 h 2094"/>
                <a:gd name="T14" fmla="*/ 875 w 1595"/>
                <a:gd name="T15" fmla="*/ 406 h 2094"/>
                <a:gd name="T16" fmla="*/ 469 w 1595"/>
                <a:gd name="T17" fmla="*/ 875 h 2094"/>
                <a:gd name="T18" fmla="*/ 875 w 1595"/>
                <a:gd name="T19" fmla="*/ 750 h 2094"/>
                <a:gd name="T20" fmla="*/ 1594 w 1595"/>
                <a:gd name="T21" fmla="*/ 1374 h 2094"/>
                <a:gd name="T22" fmla="*/ 1594 w 1595"/>
                <a:gd name="T23" fmla="*/ 1405 h 2094"/>
                <a:gd name="T24" fmla="*/ 844 w 1595"/>
                <a:gd name="T25" fmla="*/ 2093 h 2094"/>
                <a:gd name="T26" fmla="*/ 250 w 1595"/>
                <a:gd name="T27" fmla="*/ 1874 h 2094"/>
                <a:gd name="T28" fmla="*/ 1156 w 1595"/>
                <a:gd name="T29" fmla="*/ 1405 h 2094"/>
                <a:gd name="T30" fmla="*/ 1156 w 1595"/>
                <a:gd name="T31" fmla="*/ 1405 h 2094"/>
                <a:gd name="T32" fmla="*/ 1156 w 1595"/>
                <a:gd name="T33" fmla="*/ 1405 h 2094"/>
                <a:gd name="T34" fmla="*/ 812 w 1595"/>
                <a:gd name="T35" fmla="*/ 1124 h 2094"/>
                <a:gd name="T36" fmla="*/ 469 w 1595"/>
                <a:gd name="T37" fmla="*/ 1405 h 2094"/>
                <a:gd name="T38" fmla="*/ 469 w 1595"/>
                <a:gd name="T39" fmla="*/ 1405 h 2094"/>
                <a:gd name="T40" fmla="*/ 812 w 1595"/>
                <a:gd name="T41" fmla="*/ 1718 h 2094"/>
                <a:gd name="T42" fmla="*/ 1156 w 1595"/>
                <a:gd name="T43" fmla="*/ 140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5" h="2094">
                  <a:moveTo>
                    <a:pt x="250" y="1874"/>
                  </a:moveTo>
                  <a:lnTo>
                    <a:pt x="250" y="1874"/>
                  </a:lnTo>
                  <a:cubicBezTo>
                    <a:pt x="94" y="1718"/>
                    <a:pt x="0" y="1499"/>
                    <a:pt x="0" y="1093"/>
                  </a:cubicBezTo>
                  <a:lnTo>
                    <a:pt x="0" y="1093"/>
                  </a:lnTo>
                  <a:cubicBezTo>
                    <a:pt x="0" y="469"/>
                    <a:pt x="281" y="0"/>
                    <a:pt x="906" y="0"/>
                  </a:cubicBezTo>
                  <a:cubicBezTo>
                    <a:pt x="1156" y="0"/>
                    <a:pt x="1344" y="62"/>
                    <a:pt x="1531" y="219"/>
                  </a:cubicBezTo>
                  <a:cubicBezTo>
                    <a:pt x="1281" y="562"/>
                    <a:pt x="1281" y="562"/>
                    <a:pt x="1281" y="562"/>
                  </a:cubicBezTo>
                  <a:cubicBezTo>
                    <a:pt x="1156" y="469"/>
                    <a:pt x="1063" y="406"/>
                    <a:pt x="875" y="406"/>
                  </a:cubicBezTo>
                  <a:cubicBezTo>
                    <a:pt x="625" y="406"/>
                    <a:pt x="500" y="594"/>
                    <a:pt x="469" y="875"/>
                  </a:cubicBezTo>
                  <a:cubicBezTo>
                    <a:pt x="563" y="812"/>
                    <a:pt x="688" y="750"/>
                    <a:pt x="875" y="750"/>
                  </a:cubicBezTo>
                  <a:cubicBezTo>
                    <a:pt x="1281" y="750"/>
                    <a:pt x="1594" y="969"/>
                    <a:pt x="1594" y="1374"/>
                  </a:cubicBezTo>
                  <a:cubicBezTo>
                    <a:pt x="1594" y="1405"/>
                    <a:pt x="1594" y="1405"/>
                    <a:pt x="1594" y="1405"/>
                  </a:cubicBezTo>
                  <a:cubicBezTo>
                    <a:pt x="1594" y="1811"/>
                    <a:pt x="1281" y="2093"/>
                    <a:pt x="844" y="2093"/>
                  </a:cubicBezTo>
                  <a:cubicBezTo>
                    <a:pt x="563" y="2093"/>
                    <a:pt x="375" y="2030"/>
                    <a:pt x="250" y="1874"/>
                  </a:cubicBezTo>
                  <a:close/>
                  <a:moveTo>
                    <a:pt x="1156" y="1405"/>
                  </a:moveTo>
                  <a:lnTo>
                    <a:pt x="1156" y="1405"/>
                  </a:lnTo>
                  <a:lnTo>
                    <a:pt x="1156" y="1405"/>
                  </a:lnTo>
                  <a:cubicBezTo>
                    <a:pt x="1156" y="1249"/>
                    <a:pt x="1031" y="1124"/>
                    <a:pt x="812" y="1124"/>
                  </a:cubicBezTo>
                  <a:cubicBezTo>
                    <a:pt x="594" y="1124"/>
                    <a:pt x="469" y="1218"/>
                    <a:pt x="469" y="1405"/>
                  </a:cubicBezTo>
                  <a:lnTo>
                    <a:pt x="469" y="1405"/>
                  </a:lnTo>
                  <a:cubicBezTo>
                    <a:pt x="469" y="1593"/>
                    <a:pt x="594" y="1718"/>
                    <a:pt x="812" y="1718"/>
                  </a:cubicBezTo>
                  <a:cubicBezTo>
                    <a:pt x="1031" y="1718"/>
                    <a:pt x="1156" y="1593"/>
                    <a:pt x="1156" y="1405"/>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9"/>
            <p:cNvSpPr>
              <a:spLocks noChangeArrowheads="1"/>
            </p:cNvSpPr>
            <p:nvPr/>
          </p:nvSpPr>
          <p:spPr bwMode="auto">
            <a:xfrm>
              <a:off x="1565275" y="3417888"/>
              <a:ext cx="776288" cy="742950"/>
            </a:xfrm>
            <a:custGeom>
              <a:avLst/>
              <a:gdLst>
                <a:gd name="T0" fmla="*/ 1282 w 2158"/>
                <a:gd name="T1" fmla="*/ 0 h 2062"/>
                <a:gd name="T2" fmla="*/ 875 w 2158"/>
                <a:gd name="T3" fmla="*/ 0 h 2062"/>
                <a:gd name="T4" fmla="*/ 0 w 2158"/>
                <a:gd name="T5" fmla="*/ 2061 h 2062"/>
                <a:gd name="T6" fmla="*/ 438 w 2158"/>
                <a:gd name="T7" fmla="*/ 2061 h 2062"/>
                <a:gd name="T8" fmla="*/ 625 w 2158"/>
                <a:gd name="T9" fmla="*/ 1593 h 2062"/>
                <a:gd name="T10" fmla="*/ 1125 w 2158"/>
                <a:gd name="T11" fmla="*/ 1593 h 2062"/>
                <a:gd name="T12" fmla="*/ 969 w 2158"/>
                <a:gd name="T13" fmla="*/ 1218 h 2062"/>
                <a:gd name="T14" fmla="*/ 782 w 2158"/>
                <a:gd name="T15" fmla="*/ 1218 h 2062"/>
                <a:gd name="T16" fmla="*/ 1063 w 2158"/>
                <a:gd name="T17" fmla="*/ 562 h 2062"/>
                <a:gd name="T18" fmla="*/ 1344 w 2158"/>
                <a:gd name="T19" fmla="*/ 1218 h 2062"/>
                <a:gd name="T20" fmla="*/ 1500 w 2158"/>
                <a:gd name="T21" fmla="*/ 1593 h 2062"/>
                <a:gd name="T22" fmla="*/ 1688 w 2158"/>
                <a:gd name="T23" fmla="*/ 2061 h 2062"/>
                <a:gd name="T24" fmla="*/ 2157 w 2158"/>
                <a:gd name="T25" fmla="*/ 2061 h 2062"/>
                <a:gd name="T26" fmla="*/ 1282 w 2158"/>
                <a:gd name="T27" fmla="*/ 0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2">
                  <a:moveTo>
                    <a:pt x="1282" y="0"/>
                  </a:moveTo>
                  <a:lnTo>
                    <a:pt x="875" y="0"/>
                  </a:lnTo>
                  <a:lnTo>
                    <a:pt x="0" y="2061"/>
                  </a:lnTo>
                  <a:lnTo>
                    <a:pt x="438" y="2061"/>
                  </a:lnTo>
                  <a:lnTo>
                    <a:pt x="625" y="1593"/>
                  </a:lnTo>
                  <a:lnTo>
                    <a:pt x="1125" y="1593"/>
                  </a:lnTo>
                  <a:lnTo>
                    <a:pt x="969" y="1218"/>
                  </a:lnTo>
                  <a:lnTo>
                    <a:pt x="782" y="1218"/>
                  </a:lnTo>
                  <a:lnTo>
                    <a:pt x="1063" y="562"/>
                  </a:lnTo>
                  <a:lnTo>
                    <a:pt x="1344" y="1218"/>
                  </a:lnTo>
                  <a:lnTo>
                    <a:pt x="1500" y="1593"/>
                  </a:lnTo>
                  <a:lnTo>
                    <a:pt x="1688" y="2061"/>
                  </a:lnTo>
                  <a:lnTo>
                    <a:pt x="2157" y="2061"/>
                  </a:lnTo>
                  <a:lnTo>
                    <a:pt x="1282"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10"/>
            <p:cNvSpPr>
              <a:spLocks noChangeArrowheads="1"/>
            </p:cNvSpPr>
            <p:nvPr/>
          </p:nvSpPr>
          <p:spPr bwMode="auto">
            <a:xfrm>
              <a:off x="7707313" y="3417888"/>
              <a:ext cx="844550" cy="754062"/>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1"/>
            <p:cNvSpPr>
              <a:spLocks noChangeArrowheads="1"/>
            </p:cNvSpPr>
            <p:nvPr/>
          </p:nvSpPr>
          <p:spPr bwMode="auto">
            <a:xfrm>
              <a:off x="8461375" y="4081463"/>
              <a:ext cx="90488" cy="90487"/>
            </a:xfrm>
            <a:custGeom>
              <a:avLst/>
              <a:gdLst>
                <a:gd name="T0" fmla="*/ 125 w 251"/>
                <a:gd name="T1" fmla="*/ 250 h 251"/>
                <a:gd name="T2" fmla="*/ 125 w 251"/>
                <a:gd name="T3" fmla="*/ 250 h 251"/>
                <a:gd name="T4" fmla="*/ 0 w 251"/>
                <a:gd name="T5" fmla="*/ 125 h 251"/>
                <a:gd name="T6" fmla="*/ 125 w 251"/>
                <a:gd name="T7" fmla="*/ 0 h 251"/>
                <a:gd name="T8" fmla="*/ 250 w 251"/>
                <a:gd name="T9" fmla="*/ 125 h 251"/>
                <a:gd name="T10" fmla="*/ 125 w 251"/>
                <a:gd name="T11" fmla="*/ 250 h 251"/>
                <a:gd name="T12" fmla="*/ 125 w 251"/>
                <a:gd name="T13" fmla="*/ 31 h 251"/>
                <a:gd name="T14" fmla="*/ 125 w 251"/>
                <a:gd name="T15" fmla="*/ 31 h 251"/>
                <a:gd name="T16" fmla="*/ 31 w 251"/>
                <a:gd name="T17" fmla="*/ 125 h 251"/>
                <a:gd name="T18" fmla="*/ 125 w 251"/>
                <a:gd name="T19" fmla="*/ 218 h 251"/>
                <a:gd name="T20" fmla="*/ 218 w 251"/>
                <a:gd name="T21" fmla="*/ 125 h 251"/>
                <a:gd name="T22" fmla="*/ 125 w 251"/>
                <a:gd name="T23" fmla="*/ 3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1">
                  <a:moveTo>
                    <a:pt x="125" y="250"/>
                  </a:moveTo>
                  <a:lnTo>
                    <a:pt x="125" y="250"/>
                  </a:lnTo>
                  <a:cubicBezTo>
                    <a:pt x="62" y="250"/>
                    <a:pt x="0" y="187"/>
                    <a:pt x="0" y="125"/>
                  </a:cubicBezTo>
                  <a:cubicBezTo>
                    <a:pt x="0" y="62"/>
                    <a:pt x="62" y="0"/>
                    <a:pt x="125" y="0"/>
                  </a:cubicBezTo>
                  <a:cubicBezTo>
                    <a:pt x="187" y="0"/>
                    <a:pt x="250" y="62"/>
                    <a:pt x="250" y="125"/>
                  </a:cubicBezTo>
                  <a:cubicBezTo>
                    <a:pt x="250" y="187"/>
                    <a:pt x="187" y="250"/>
                    <a:pt x="125" y="250"/>
                  </a:cubicBezTo>
                  <a:close/>
                  <a:moveTo>
                    <a:pt x="125" y="31"/>
                  </a:moveTo>
                  <a:lnTo>
                    <a:pt x="125" y="31"/>
                  </a:lnTo>
                  <a:cubicBezTo>
                    <a:pt x="62" y="31"/>
                    <a:pt x="31" y="62"/>
                    <a:pt x="31" y="125"/>
                  </a:cubicBezTo>
                  <a:cubicBezTo>
                    <a:pt x="31" y="187"/>
                    <a:pt x="62" y="218"/>
                    <a:pt x="125" y="218"/>
                  </a:cubicBezTo>
                  <a:cubicBezTo>
                    <a:pt x="187" y="218"/>
                    <a:pt x="218" y="187"/>
                    <a:pt x="218" y="125"/>
                  </a:cubicBezTo>
                  <a:cubicBezTo>
                    <a:pt x="218" y="62"/>
                    <a:pt x="187" y="31"/>
                    <a:pt x="125" y="31"/>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2"/>
            <p:cNvSpPr>
              <a:spLocks noChangeArrowheads="1"/>
            </p:cNvSpPr>
            <p:nvPr/>
          </p:nvSpPr>
          <p:spPr bwMode="auto">
            <a:xfrm>
              <a:off x="8472488" y="4103688"/>
              <a:ext cx="22225" cy="46037"/>
            </a:xfrm>
            <a:custGeom>
              <a:avLst/>
              <a:gdLst>
                <a:gd name="T0" fmla="*/ 62 w 63"/>
                <a:gd name="T1" fmla="*/ 0 h 126"/>
                <a:gd name="T2" fmla="*/ 62 w 63"/>
                <a:gd name="T3" fmla="*/ 31 h 126"/>
                <a:gd name="T4" fmla="*/ 62 w 63"/>
                <a:gd name="T5" fmla="*/ 31 h 126"/>
                <a:gd name="T6" fmla="*/ 62 w 63"/>
                <a:gd name="T7" fmla="*/ 125 h 126"/>
                <a:gd name="T8" fmla="*/ 31 w 63"/>
                <a:gd name="T9" fmla="*/ 125 h 126"/>
                <a:gd name="T10" fmla="*/ 31 w 63"/>
                <a:gd name="T11" fmla="*/ 31 h 126"/>
                <a:gd name="T12" fmla="*/ 0 w 63"/>
                <a:gd name="T13" fmla="*/ 31 h 126"/>
                <a:gd name="T14" fmla="*/ 0 w 63"/>
                <a:gd name="T15" fmla="*/ 0 h 126"/>
                <a:gd name="T16" fmla="*/ 62 w 6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26">
                  <a:moveTo>
                    <a:pt x="62" y="0"/>
                  </a:moveTo>
                  <a:lnTo>
                    <a:pt x="62" y="31"/>
                  </a:lnTo>
                  <a:lnTo>
                    <a:pt x="62" y="31"/>
                  </a:lnTo>
                  <a:lnTo>
                    <a:pt x="62" y="125"/>
                  </a:lnTo>
                  <a:lnTo>
                    <a:pt x="31" y="125"/>
                  </a:lnTo>
                  <a:lnTo>
                    <a:pt x="31" y="31"/>
                  </a:lnTo>
                  <a:lnTo>
                    <a:pt x="0" y="31"/>
                  </a:lnTo>
                  <a:lnTo>
                    <a:pt x="0" y="0"/>
                  </a:lnTo>
                  <a:lnTo>
                    <a:pt x="62"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3"/>
            <p:cNvSpPr>
              <a:spLocks noChangeArrowheads="1"/>
            </p:cNvSpPr>
            <p:nvPr/>
          </p:nvSpPr>
          <p:spPr bwMode="auto">
            <a:xfrm>
              <a:off x="8505825" y="4103688"/>
              <a:ext cx="22225" cy="46037"/>
            </a:xfrm>
            <a:custGeom>
              <a:avLst/>
              <a:gdLst>
                <a:gd name="T0" fmla="*/ 0 w 63"/>
                <a:gd name="T1" fmla="*/ 125 h 126"/>
                <a:gd name="T2" fmla="*/ 0 w 63"/>
                <a:gd name="T3" fmla="*/ 0 h 126"/>
                <a:gd name="T4" fmla="*/ 0 w 63"/>
                <a:gd name="T5" fmla="*/ 0 h 126"/>
                <a:gd name="T6" fmla="*/ 31 w 63"/>
                <a:gd name="T7" fmla="*/ 63 h 126"/>
                <a:gd name="T8" fmla="*/ 31 w 63"/>
                <a:gd name="T9" fmla="*/ 63 h 126"/>
                <a:gd name="T10" fmla="*/ 62 w 63"/>
                <a:gd name="T11" fmla="*/ 0 h 126"/>
                <a:gd name="T12" fmla="*/ 62 w 63"/>
                <a:gd name="T13" fmla="*/ 0 h 126"/>
                <a:gd name="T14" fmla="*/ 62 w 63"/>
                <a:gd name="T15" fmla="*/ 125 h 126"/>
                <a:gd name="T16" fmla="*/ 62 w 63"/>
                <a:gd name="T17" fmla="*/ 125 h 126"/>
                <a:gd name="T18" fmla="*/ 62 w 63"/>
                <a:gd name="T19" fmla="*/ 31 h 126"/>
                <a:gd name="T20" fmla="*/ 62 w 63"/>
                <a:gd name="T21" fmla="*/ 31 h 126"/>
                <a:gd name="T22" fmla="*/ 31 w 63"/>
                <a:gd name="T23" fmla="*/ 125 h 126"/>
                <a:gd name="T24" fmla="*/ 31 w 63"/>
                <a:gd name="T25" fmla="*/ 125 h 126"/>
                <a:gd name="T26" fmla="*/ 0 w 63"/>
                <a:gd name="T27" fmla="*/ 31 h 126"/>
                <a:gd name="T28" fmla="*/ 0 w 63"/>
                <a:gd name="T29" fmla="*/ 31 h 126"/>
                <a:gd name="T30" fmla="*/ 0 w 63"/>
                <a:gd name="T31"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126">
                  <a:moveTo>
                    <a:pt x="0" y="125"/>
                  </a:moveTo>
                  <a:lnTo>
                    <a:pt x="0" y="0"/>
                  </a:lnTo>
                  <a:lnTo>
                    <a:pt x="0" y="0"/>
                  </a:lnTo>
                  <a:lnTo>
                    <a:pt x="31" y="63"/>
                  </a:lnTo>
                  <a:lnTo>
                    <a:pt x="31" y="63"/>
                  </a:lnTo>
                  <a:lnTo>
                    <a:pt x="62" y="0"/>
                  </a:lnTo>
                  <a:lnTo>
                    <a:pt x="62" y="0"/>
                  </a:lnTo>
                  <a:lnTo>
                    <a:pt x="62" y="125"/>
                  </a:lnTo>
                  <a:lnTo>
                    <a:pt x="62" y="125"/>
                  </a:lnTo>
                  <a:lnTo>
                    <a:pt x="62" y="31"/>
                  </a:lnTo>
                  <a:lnTo>
                    <a:pt x="62" y="31"/>
                  </a:lnTo>
                  <a:lnTo>
                    <a:pt x="31" y="125"/>
                  </a:lnTo>
                  <a:lnTo>
                    <a:pt x="31" y="125"/>
                  </a:lnTo>
                  <a:lnTo>
                    <a:pt x="0" y="31"/>
                  </a:lnTo>
                  <a:lnTo>
                    <a:pt x="0" y="31"/>
                  </a:lnTo>
                  <a:lnTo>
                    <a:pt x="0" y="125"/>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2" name="Rectangle 21"/>
          <p:cNvSpPr/>
          <p:nvPr userDrawn="1"/>
        </p:nvSpPr>
        <p:spPr>
          <a:xfrm>
            <a:off x="0" y="1"/>
            <a:ext cx="12192000" cy="1154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914400" y="3886200"/>
            <a:ext cx="103632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
        <p:nvSpPr>
          <p:cNvPr id="22" name="Rectangle 21"/>
          <p:cNvSpPr/>
          <p:nvPr userDrawn="1"/>
        </p:nvSpPr>
        <p:spPr>
          <a:xfrm>
            <a:off x="0" y="1"/>
            <a:ext cx="12192000" cy="1154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a:grpSpLocks noChangeAspect="1"/>
          </p:cNvGrpSpPr>
          <p:nvPr userDrawn="1"/>
        </p:nvGrpSpPr>
        <p:grpSpPr>
          <a:xfrm>
            <a:off x="6924675" y="385064"/>
            <a:ext cx="4665133" cy="686594"/>
            <a:chOff x="1558925" y="3108325"/>
            <a:chExt cx="6997700" cy="1373188"/>
          </a:xfrm>
        </p:grpSpPr>
        <p:sp>
          <p:nvSpPr>
            <p:cNvPr id="24" name="Freeform 14"/>
            <p:cNvSpPr>
              <a:spLocks noChangeArrowheads="1"/>
            </p:cNvSpPr>
            <p:nvPr/>
          </p:nvSpPr>
          <p:spPr bwMode="auto">
            <a:xfrm>
              <a:off x="2503488" y="3121025"/>
              <a:ext cx="619125" cy="731838"/>
            </a:xfrm>
            <a:custGeom>
              <a:avLst/>
              <a:gdLst>
                <a:gd name="T0" fmla="*/ 0 w 1719"/>
                <a:gd name="T1" fmla="*/ 0 h 2031"/>
                <a:gd name="T2" fmla="*/ 0 w 1719"/>
                <a:gd name="T3" fmla="*/ 0 h 2031"/>
                <a:gd name="T4" fmla="*/ 937 w 1719"/>
                <a:gd name="T5" fmla="*/ 0 h 2031"/>
                <a:gd name="T6" fmla="*/ 1468 w 1719"/>
                <a:gd name="T7" fmla="*/ 187 h 2031"/>
                <a:gd name="T8" fmla="*/ 1625 w 1719"/>
                <a:gd name="T9" fmla="*/ 531 h 2031"/>
                <a:gd name="T10" fmla="*/ 1625 w 1719"/>
                <a:gd name="T11" fmla="*/ 531 h 2031"/>
                <a:gd name="T12" fmla="*/ 1343 w 1719"/>
                <a:gd name="T13" fmla="*/ 969 h 2031"/>
                <a:gd name="T14" fmla="*/ 1718 w 1719"/>
                <a:gd name="T15" fmla="*/ 1469 h 2031"/>
                <a:gd name="T16" fmla="*/ 1718 w 1719"/>
                <a:gd name="T17" fmla="*/ 1469 h 2031"/>
                <a:gd name="T18" fmla="*/ 968 w 1719"/>
                <a:gd name="T19" fmla="*/ 2030 h 2031"/>
                <a:gd name="T20" fmla="*/ 0 w 1719"/>
                <a:gd name="T21" fmla="*/ 2030 h 2031"/>
                <a:gd name="T22" fmla="*/ 0 w 1719"/>
                <a:gd name="T23" fmla="*/ 0 h 2031"/>
                <a:gd name="T24" fmla="*/ 843 w 1719"/>
                <a:gd name="T25" fmla="*/ 812 h 2031"/>
                <a:gd name="T26" fmla="*/ 843 w 1719"/>
                <a:gd name="T27" fmla="*/ 812 h 2031"/>
                <a:gd name="T28" fmla="*/ 1156 w 1719"/>
                <a:gd name="T29" fmla="*/ 594 h 2031"/>
                <a:gd name="T30" fmla="*/ 1156 w 1719"/>
                <a:gd name="T31" fmla="*/ 594 h 2031"/>
                <a:gd name="T32" fmla="*/ 875 w 1719"/>
                <a:gd name="T33" fmla="*/ 375 h 2031"/>
                <a:gd name="T34" fmla="*/ 437 w 1719"/>
                <a:gd name="T35" fmla="*/ 375 h 2031"/>
                <a:gd name="T36" fmla="*/ 437 w 1719"/>
                <a:gd name="T37" fmla="*/ 812 h 2031"/>
                <a:gd name="T38" fmla="*/ 843 w 1719"/>
                <a:gd name="T39" fmla="*/ 812 h 2031"/>
                <a:gd name="T40" fmla="*/ 968 w 1719"/>
                <a:gd name="T41" fmla="*/ 1625 h 2031"/>
                <a:gd name="T42" fmla="*/ 968 w 1719"/>
                <a:gd name="T43" fmla="*/ 1625 h 2031"/>
                <a:gd name="T44" fmla="*/ 1281 w 1719"/>
                <a:gd name="T45" fmla="*/ 1406 h 2031"/>
                <a:gd name="T46" fmla="*/ 1281 w 1719"/>
                <a:gd name="T47" fmla="*/ 1406 h 2031"/>
                <a:gd name="T48" fmla="*/ 937 w 1719"/>
                <a:gd name="T49" fmla="*/ 1187 h 2031"/>
                <a:gd name="T50" fmla="*/ 437 w 1719"/>
                <a:gd name="T51" fmla="*/ 1187 h 2031"/>
                <a:gd name="T52" fmla="*/ 437 w 1719"/>
                <a:gd name="T53" fmla="*/ 1625 h 2031"/>
                <a:gd name="T54" fmla="*/ 968 w 1719"/>
                <a:gd name="T55" fmla="*/ 1625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9" h="2031">
                  <a:moveTo>
                    <a:pt x="0" y="0"/>
                  </a:moveTo>
                  <a:lnTo>
                    <a:pt x="0" y="0"/>
                  </a:lnTo>
                  <a:cubicBezTo>
                    <a:pt x="937" y="0"/>
                    <a:pt x="937" y="0"/>
                    <a:pt x="937" y="0"/>
                  </a:cubicBezTo>
                  <a:cubicBezTo>
                    <a:pt x="1187" y="0"/>
                    <a:pt x="1343" y="62"/>
                    <a:pt x="1468" y="187"/>
                  </a:cubicBezTo>
                  <a:cubicBezTo>
                    <a:pt x="1562" y="281"/>
                    <a:pt x="1625" y="375"/>
                    <a:pt x="1625" y="531"/>
                  </a:cubicBezTo>
                  <a:lnTo>
                    <a:pt x="1625" y="531"/>
                  </a:lnTo>
                  <a:cubicBezTo>
                    <a:pt x="1625" y="750"/>
                    <a:pt x="1500" y="875"/>
                    <a:pt x="1343" y="969"/>
                  </a:cubicBezTo>
                  <a:cubicBezTo>
                    <a:pt x="1593" y="1062"/>
                    <a:pt x="1718" y="1187"/>
                    <a:pt x="1718" y="1469"/>
                  </a:cubicBezTo>
                  <a:lnTo>
                    <a:pt x="1718" y="1469"/>
                  </a:lnTo>
                  <a:cubicBezTo>
                    <a:pt x="1718" y="1844"/>
                    <a:pt x="1437" y="2030"/>
                    <a:pt x="968" y="2030"/>
                  </a:cubicBezTo>
                  <a:cubicBezTo>
                    <a:pt x="0" y="2030"/>
                    <a:pt x="0" y="2030"/>
                    <a:pt x="0" y="2030"/>
                  </a:cubicBezTo>
                  <a:lnTo>
                    <a:pt x="0" y="0"/>
                  </a:lnTo>
                  <a:close/>
                  <a:moveTo>
                    <a:pt x="843" y="812"/>
                  </a:moveTo>
                  <a:lnTo>
                    <a:pt x="843" y="812"/>
                  </a:lnTo>
                  <a:cubicBezTo>
                    <a:pt x="1031" y="812"/>
                    <a:pt x="1156" y="750"/>
                    <a:pt x="1156" y="594"/>
                  </a:cubicBezTo>
                  <a:lnTo>
                    <a:pt x="1156" y="594"/>
                  </a:lnTo>
                  <a:cubicBezTo>
                    <a:pt x="1156" y="469"/>
                    <a:pt x="1062" y="375"/>
                    <a:pt x="875" y="375"/>
                  </a:cubicBezTo>
                  <a:cubicBezTo>
                    <a:pt x="437" y="375"/>
                    <a:pt x="437" y="375"/>
                    <a:pt x="437" y="375"/>
                  </a:cubicBezTo>
                  <a:cubicBezTo>
                    <a:pt x="437" y="812"/>
                    <a:pt x="437" y="812"/>
                    <a:pt x="437" y="812"/>
                  </a:cubicBezTo>
                  <a:lnTo>
                    <a:pt x="843" y="812"/>
                  </a:lnTo>
                  <a:close/>
                  <a:moveTo>
                    <a:pt x="968" y="1625"/>
                  </a:moveTo>
                  <a:lnTo>
                    <a:pt x="968" y="1625"/>
                  </a:lnTo>
                  <a:cubicBezTo>
                    <a:pt x="1156" y="1625"/>
                    <a:pt x="1281" y="1562"/>
                    <a:pt x="1281" y="1406"/>
                  </a:cubicBezTo>
                  <a:lnTo>
                    <a:pt x="1281" y="1406"/>
                  </a:lnTo>
                  <a:cubicBezTo>
                    <a:pt x="1281" y="1281"/>
                    <a:pt x="1187" y="1187"/>
                    <a:pt x="937" y="1187"/>
                  </a:cubicBezTo>
                  <a:cubicBezTo>
                    <a:pt x="437" y="1187"/>
                    <a:pt x="437" y="1187"/>
                    <a:pt x="437" y="1187"/>
                  </a:cubicBezTo>
                  <a:cubicBezTo>
                    <a:pt x="437" y="1625"/>
                    <a:pt x="437" y="1625"/>
                    <a:pt x="437" y="1625"/>
                  </a:cubicBezTo>
                  <a:lnTo>
                    <a:pt x="968" y="1625"/>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 name="Freeform 15"/>
            <p:cNvSpPr>
              <a:spLocks noChangeArrowheads="1"/>
            </p:cNvSpPr>
            <p:nvPr/>
          </p:nvSpPr>
          <p:spPr bwMode="auto">
            <a:xfrm>
              <a:off x="3325813" y="3121025"/>
              <a:ext cx="168275" cy="731838"/>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16"/>
            <p:cNvSpPr>
              <a:spLocks noChangeArrowheads="1"/>
            </p:cNvSpPr>
            <p:nvPr/>
          </p:nvSpPr>
          <p:spPr bwMode="auto">
            <a:xfrm>
              <a:off x="3730625" y="3121025"/>
              <a:ext cx="528638" cy="731838"/>
            </a:xfrm>
            <a:custGeom>
              <a:avLst/>
              <a:gdLst>
                <a:gd name="T0" fmla="*/ 0 w 1470"/>
                <a:gd name="T1" fmla="*/ 0 h 2031"/>
                <a:gd name="T2" fmla="*/ 469 w 1470"/>
                <a:gd name="T3" fmla="*/ 0 h 2031"/>
                <a:gd name="T4" fmla="*/ 469 w 1470"/>
                <a:gd name="T5" fmla="*/ 1625 h 2031"/>
                <a:gd name="T6" fmla="*/ 1469 w 1470"/>
                <a:gd name="T7" fmla="*/ 1625 h 2031"/>
                <a:gd name="T8" fmla="*/ 1469 w 1470"/>
                <a:gd name="T9" fmla="*/ 2030 h 2031"/>
                <a:gd name="T10" fmla="*/ 0 w 1470"/>
                <a:gd name="T11" fmla="*/ 2030 h 2031"/>
                <a:gd name="T12" fmla="*/ 0 w 1470"/>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70" h="2031">
                  <a:moveTo>
                    <a:pt x="0" y="0"/>
                  </a:moveTo>
                  <a:lnTo>
                    <a:pt x="469" y="0"/>
                  </a:lnTo>
                  <a:lnTo>
                    <a:pt x="469" y="1625"/>
                  </a:lnTo>
                  <a:lnTo>
                    <a:pt x="1469" y="1625"/>
                  </a:lnTo>
                  <a:lnTo>
                    <a:pt x="1469"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17"/>
            <p:cNvSpPr>
              <a:spLocks noChangeArrowheads="1"/>
            </p:cNvSpPr>
            <p:nvPr/>
          </p:nvSpPr>
          <p:spPr bwMode="auto">
            <a:xfrm>
              <a:off x="4438650" y="3121025"/>
              <a:ext cx="157163" cy="731838"/>
            </a:xfrm>
            <a:custGeom>
              <a:avLst/>
              <a:gdLst>
                <a:gd name="T0" fmla="*/ 0 w 438"/>
                <a:gd name="T1" fmla="*/ 0 h 2031"/>
                <a:gd name="T2" fmla="*/ 437 w 438"/>
                <a:gd name="T3" fmla="*/ 0 h 2031"/>
                <a:gd name="T4" fmla="*/ 437 w 438"/>
                <a:gd name="T5" fmla="*/ 2030 h 2031"/>
                <a:gd name="T6" fmla="*/ 0 w 438"/>
                <a:gd name="T7" fmla="*/ 2030 h 2031"/>
                <a:gd name="T8" fmla="*/ 0 w 438"/>
                <a:gd name="T9" fmla="*/ 0 h 2031"/>
              </a:gdLst>
              <a:ahLst/>
              <a:cxnLst>
                <a:cxn ang="0">
                  <a:pos x="T0" y="T1"/>
                </a:cxn>
                <a:cxn ang="0">
                  <a:pos x="T2" y="T3"/>
                </a:cxn>
                <a:cxn ang="0">
                  <a:pos x="T4" y="T5"/>
                </a:cxn>
                <a:cxn ang="0">
                  <a:pos x="T6" y="T7"/>
                </a:cxn>
                <a:cxn ang="0">
                  <a:pos x="T8" y="T9"/>
                </a:cxn>
              </a:cxnLst>
              <a:rect l="0" t="0" r="r" b="b"/>
              <a:pathLst>
                <a:path w="438" h="2031">
                  <a:moveTo>
                    <a:pt x="0" y="0"/>
                  </a:moveTo>
                  <a:lnTo>
                    <a:pt x="437" y="0"/>
                  </a:lnTo>
                  <a:lnTo>
                    <a:pt x="437" y="2030"/>
                  </a:lnTo>
                  <a:lnTo>
                    <a:pt x="0" y="2030"/>
                  </a:lnTo>
                  <a:lnTo>
                    <a:pt x="0"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18"/>
            <p:cNvSpPr>
              <a:spLocks noChangeArrowheads="1"/>
            </p:cNvSpPr>
            <p:nvPr/>
          </p:nvSpPr>
          <p:spPr bwMode="auto">
            <a:xfrm>
              <a:off x="4765675" y="3121025"/>
              <a:ext cx="608013" cy="731838"/>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19"/>
            <p:cNvSpPr>
              <a:spLocks noChangeArrowheads="1"/>
            </p:cNvSpPr>
            <p:nvPr/>
          </p:nvSpPr>
          <p:spPr bwMode="auto">
            <a:xfrm>
              <a:off x="5473700" y="3121025"/>
              <a:ext cx="731838" cy="731838"/>
            </a:xfrm>
            <a:custGeom>
              <a:avLst/>
              <a:gdLst>
                <a:gd name="T0" fmla="*/ 781 w 2032"/>
                <a:gd name="T1" fmla="*/ 1219 h 2031"/>
                <a:gd name="T2" fmla="*/ 0 w 2032"/>
                <a:gd name="T3" fmla="*/ 0 h 2031"/>
                <a:gd name="T4" fmla="*/ 531 w 2032"/>
                <a:gd name="T5" fmla="*/ 0 h 2031"/>
                <a:gd name="T6" fmla="*/ 1000 w 2032"/>
                <a:gd name="T7" fmla="*/ 812 h 2031"/>
                <a:gd name="T8" fmla="*/ 1500 w 2032"/>
                <a:gd name="T9" fmla="*/ 0 h 2031"/>
                <a:gd name="T10" fmla="*/ 2031 w 2032"/>
                <a:gd name="T11" fmla="*/ 0 h 2031"/>
                <a:gd name="T12" fmla="*/ 1218 w 2032"/>
                <a:gd name="T13" fmla="*/ 1219 h 2031"/>
                <a:gd name="T14" fmla="*/ 1218 w 2032"/>
                <a:gd name="T15" fmla="*/ 2030 h 2031"/>
                <a:gd name="T16" fmla="*/ 781 w 2032"/>
                <a:gd name="T17" fmla="*/ 2030 h 2031"/>
                <a:gd name="T18" fmla="*/ 781 w 2032"/>
                <a:gd name="T19" fmla="*/ 1219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2" h="2031">
                  <a:moveTo>
                    <a:pt x="781" y="1219"/>
                  </a:moveTo>
                  <a:lnTo>
                    <a:pt x="0" y="0"/>
                  </a:lnTo>
                  <a:lnTo>
                    <a:pt x="531" y="0"/>
                  </a:lnTo>
                  <a:lnTo>
                    <a:pt x="1000" y="812"/>
                  </a:lnTo>
                  <a:lnTo>
                    <a:pt x="1500" y="0"/>
                  </a:lnTo>
                  <a:lnTo>
                    <a:pt x="2031" y="0"/>
                  </a:lnTo>
                  <a:lnTo>
                    <a:pt x="1218" y="1219"/>
                  </a:lnTo>
                  <a:lnTo>
                    <a:pt x="1218" y="2030"/>
                  </a:lnTo>
                  <a:lnTo>
                    <a:pt x="781" y="2030"/>
                  </a:lnTo>
                  <a:lnTo>
                    <a:pt x="781" y="121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20"/>
            <p:cNvSpPr>
              <a:spLocks noChangeArrowheads="1"/>
            </p:cNvSpPr>
            <p:nvPr/>
          </p:nvSpPr>
          <p:spPr bwMode="auto">
            <a:xfrm>
              <a:off x="6316663" y="3121025"/>
              <a:ext cx="552450" cy="742950"/>
            </a:xfrm>
            <a:custGeom>
              <a:avLst/>
              <a:gdLst>
                <a:gd name="T0" fmla="*/ 0 w 1533"/>
                <a:gd name="T1" fmla="*/ 1719 h 2062"/>
                <a:gd name="T2" fmla="*/ 0 w 1533"/>
                <a:gd name="T3" fmla="*/ 1719 h 2062"/>
                <a:gd name="T4" fmla="*/ 313 w 1533"/>
                <a:gd name="T5" fmla="*/ 1406 h 2062"/>
                <a:gd name="T6" fmla="*/ 782 w 1533"/>
                <a:gd name="T7" fmla="*/ 1656 h 2062"/>
                <a:gd name="T8" fmla="*/ 1094 w 1533"/>
                <a:gd name="T9" fmla="*/ 1406 h 2062"/>
                <a:gd name="T10" fmla="*/ 1094 w 1533"/>
                <a:gd name="T11" fmla="*/ 1406 h 2062"/>
                <a:gd name="T12" fmla="*/ 688 w 1533"/>
                <a:gd name="T13" fmla="*/ 1156 h 2062"/>
                <a:gd name="T14" fmla="*/ 500 w 1533"/>
                <a:gd name="T15" fmla="*/ 1156 h 2062"/>
                <a:gd name="T16" fmla="*/ 438 w 1533"/>
                <a:gd name="T17" fmla="*/ 875 h 2062"/>
                <a:gd name="T18" fmla="*/ 906 w 1533"/>
                <a:gd name="T19" fmla="*/ 375 h 2062"/>
                <a:gd name="T20" fmla="*/ 94 w 1533"/>
                <a:gd name="T21" fmla="*/ 375 h 2062"/>
                <a:gd name="T22" fmla="*/ 94 w 1533"/>
                <a:gd name="T23" fmla="*/ 0 h 2062"/>
                <a:gd name="T24" fmla="*/ 1500 w 1533"/>
                <a:gd name="T25" fmla="*/ 0 h 2062"/>
                <a:gd name="T26" fmla="*/ 1500 w 1533"/>
                <a:gd name="T27" fmla="*/ 344 h 2062"/>
                <a:gd name="T28" fmla="*/ 969 w 1533"/>
                <a:gd name="T29" fmla="*/ 812 h 2062"/>
                <a:gd name="T30" fmla="*/ 1532 w 1533"/>
                <a:gd name="T31" fmla="*/ 1406 h 2062"/>
                <a:gd name="T32" fmla="*/ 1532 w 1533"/>
                <a:gd name="T33" fmla="*/ 1406 h 2062"/>
                <a:gd name="T34" fmla="*/ 782 w 1533"/>
                <a:gd name="T35" fmla="*/ 2061 h 2062"/>
                <a:gd name="T36" fmla="*/ 0 w 1533"/>
                <a:gd name="T37" fmla="*/ 171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3" h="2062">
                  <a:moveTo>
                    <a:pt x="0" y="1719"/>
                  </a:moveTo>
                  <a:lnTo>
                    <a:pt x="0" y="1719"/>
                  </a:lnTo>
                  <a:cubicBezTo>
                    <a:pt x="313" y="1406"/>
                    <a:pt x="313" y="1406"/>
                    <a:pt x="313" y="1406"/>
                  </a:cubicBezTo>
                  <a:cubicBezTo>
                    <a:pt x="438" y="1594"/>
                    <a:pt x="594" y="1656"/>
                    <a:pt x="782" y="1656"/>
                  </a:cubicBezTo>
                  <a:cubicBezTo>
                    <a:pt x="969" y="1656"/>
                    <a:pt x="1094" y="1562"/>
                    <a:pt x="1094" y="1406"/>
                  </a:cubicBezTo>
                  <a:lnTo>
                    <a:pt x="1094" y="1406"/>
                  </a:lnTo>
                  <a:cubicBezTo>
                    <a:pt x="1094" y="1250"/>
                    <a:pt x="938" y="1156"/>
                    <a:pt x="688" y="1156"/>
                  </a:cubicBezTo>
                  <a:cubicBezTo>
                    <a:pt x="500" y="1156"/>
                    <a:pt x="500" y="1156"/>
                    <a:pt x="500" y="1156"/>
                  </a:cubicBezTo>
                  <a:cubicBezTo>
                    <a:pt x="438" y="875"/>
                    <a:pt x="438" y="875"/>
                    <a:pt x="438" y="875"/>
                  </a:cubicBezTo>
                  <a:cubicBezTo>
                    <a:pt x="906" y="375"/>
                    <a:pt x="906" y="375"/>
                    <a:pt x="906" y="375"/>
                  </a:cubicBezTo>
                  <a:cubicBezTo>
                    <a:pt x="94" y="375"/>
                    <a:pt x="94" y="375"/>
                    <a:pt x="94" y="375"/>
                  </a:cubicBezTo>
                  <a:cubicBezTo>
                    <a:pt x="94" y="0"/>
                    <a:pt x="94" y="0"/>
                    <a:pt x="94" y="0"/>
                  </a:cubicBezTo>
                  <a:cubicBezTo>
                    <a:pt x="1500" y="0"/>
                    <a:pt x="1500" y="0"/>
                    <a:pt x="1500" y="0"/>
                  </a:cubicBezTo>
                  <a:cubicBezTo>
                    <a:pt x="1500" y="344"/>
                    <a:pt x="1500" y="344"/>
                    <a:pt x="1500" y="344"/>
                  </a:cubicBezTo>
                  <a:cubicBezTo>
                    <a:pt x="969" y="812"/>
                    <a:pt x="969" y="812"/>
                    <a:pt x="969" y="812"/>
                  </a:cubicBezTo>
                  <a:cubicBezTo>
                    <a:pt x="1250" y="875"/>
                    <a:pt x="1532" y="1031"/>
                    <a:pt x="1532" y="1406"/>
                  </a:cubicBezTo>
                  <a:lnTo>
                    <a:pt x="1532" y="1406"/>
                  </a:lnTo>
                  <a:cubicBezTo>
                    <a:pt x="1532" y="1781"/>
                    <a:pt x="1250" y="2061"/>
                    <a:pt x="782" y="2061"/>
                  </a:cubicBezTo>
                  <a:cubicBezTo>
                    <a:pt x="407" y="2061"/>
                    <a:pt x="157" y="1936"/>
                    <a:pt x="0" y="1719"/>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21"/>
            <p:cNvSpPr>
              <a:spLocks noChangeArrowheads="1"/>
            </p:cNvSpPr>
            <p:nvPr/>
          </p:nvSpPr>
          <p:spPr bwMode="auto">
            <a:xfrm>
              <a:off x="7037388" y="3108325"/>
              <a:ext cx="585787" cy="754063"/>
            </a:xfrm>
            <a:custGeom>
              <a:avLst/>
              <a:gdLst>
                <a:gd name="T0" fmla="*/ 250 w 1626"/>
                <a:gd name="T1" fmla="*/ 1876 h 2094"/>
                <a:gd name="T2" fmla="*/ 250 w 1626"/>
                <a:gd name="T3" fmla="*/ 1876 h 2094"/>
                <a:gd name="T4" fmla="*/ 0 w 1626"/>
                <a:gd name="T5" fmla="*/ 1094 h 2094"/>
                <a:gd name="T6" fmla="*/ 0 w 1626"/>
                <a:gd name="T7" fmla="*/ 1094 h 2094"/>
                <a:gd name="T8" fmla="*/ 907 w 1626"/>
                <a:gd name="T9" fmla="*/ 0 h 2094"/>
                <a:gd name="T10" fmla="*/ 1532 w 1626"/>
                <a:gd name="T11" fmla="*/ 219 h 2094"/>
                <a:gd name="T12" fmla="*/ 1313 w 1626"/>
                <a:gd name="T13" fmla="*/ 563 h 2094"/>
                <a:gd name="T14" fmla="*/ 875 w 1626"/>
                <a:gd name="T15" fmla="*/ 407 h 2094"/>
                <a:gd name="T16" fmla="*/ 469 w 1626"/>
                <a:gd name="T17" fmla="*/ 876 h 2094"/>
                <a:gd name="T18" fmla="*/ 907 w 1626"/>
                <a:gd name="T19" fmla="*/ 751 h 2094"/>
                <a:gd name="T20" fmla="*/ 1625 w 1626"/>
                <a:gd name="T21" fmla="*/ 1376 h 2094"/>
                <a:gd name="T22" fmla="*/ 1625 w 1626"/>
                <a:gd name="T23" fmla="*/ 1407 h 2094"/>
                <a:gd name="T24" fmla="*/ 844 w 1626"/>
                <a:gd name="T25" fmla="*/ 2093 h 2094"/>
                <a:gd name="T26" fmla="*/ 250 w 1626"/>
                <a:gd name="T27" fmla="*/ 1876 h 2094"/>
                <a:gd name="T28" fmla="*/ 1157 w 1626"/>
                <a:gd name="T29" fmla="*/ 1407 h 2094"/>
                <a:gd name="T30" fmla="*/ 1157 w 1626"/>
                <a:gd name="T31" fmla="*/ 1407 h 2094"/>
                <a:gd name="T32" fmla="*/ 1157 w 1626"/>
                <a:gd name="T33" fmla="*/ 1407 h 2094"/>
                <a:gd name="T34" fmla="*/ 813 w 1626"/>
                <a:gd name="T35" fmla="*/ 1126 h 2094"/>
                <a:gd name="T36" fmla="*/ 469 w 1626"/>
                <a:gd name="T37" fmla="*/ 1407 h 2094"/>
                <a:gd name="T38" fmla="*/ 469 w 1626"/>
                <a:gd name="T39" fmla="*/ 1407 h 2094"/>
                <a:gd name="T40" fmla="*/ 813 w 1626"/>
                <a:gd name="T41" fmla="*/ 1719 h 2094"/>
                <a:gd name="T42" fmla="*/ 1157 w 1626"/>
                <a:gd name="T43" fmla="*/ 1407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6" h="2094">
                  <a:moveTo>
                    <a:pt x="250" y="1876"/>
                  </a:moveTo>
                  <a:lnTo>
                    <a:pt x="250" y="1876"/>
                  </a:lnTo>
                  <a:cubicBezTo>
                    <a:pt x="94" y="1719"/>
                    <a:pt x="0" y="1501"/>
                    <a:pt x="0" y="1094"/>
                  </a:cubicBezTo>
                  <a:lnTo>
                    <a:pt x="0" y="1094"/>
                  </a:lnTo>
                  <a:cubicBezTo>
                    <a:pt x="0" y="469"/>
                    <a:pt x="282" y="0"/>
                    <a:pt x="907" y="0"/>
                  </a:cubicBezTo>
                  <a:cubicBezTo>
                    <a:pt x="1188" y="0"/>
                    <a:pt x="1375" y="63"/>
                    <a:pt x="1532" y="219"/>
                  </a:cubicBezTo>
                  <a:cubicBezTo>
                    <a:pt x="1313" y="563"/>
                    <a:pt x="1313" y="563"/>
                    <a:pt x="1313" y="563"/>
                  </a:cubicBezTo>
                  <a:cubicBezTo>
                    <a:pt x="1157" y="469"/>
                    <a:pt x="1063" y="407"/>
                    <a:pt x="875" y="407"/>
                  </a:cubicBezTo>
                  <a:cubicBezTo>
                    <a:pt x="625" y="407"/>
                    <a:pt x="500" y="594"/>
                    <a:pt x="469" y="876"/>
                  </a:cubicBezTo>
                  <a:cubicBezTo>
                    <a:pt x="594" y="813"/>
                    <a:pt x="688" y="751"/>
                    <a:pt x="907" y="751"/>
                  </a:cubicBezTo>
                  <a:cubicBezTo>
                    <a:pt x="1313" y="751"/>
                    <a:pt x="1625" y="969"/>
                    <a:pt x="1625" y="1376"/>
                  </a:cubicBezTo>
                  <a:cubicBezTo>
                    <a:pt x="1625" y="1407"/>
                    <a:pt x="1625" y="1407"/>
                    <a:pt x="1625" y="1407"/>
                  </a:cubicBezTo>
                  <a:cubicBezTo>
                    <a:pt x="1625" y="1813"/>
                    <a:pt x="1282" y="2093"/>
                    <a:pt x="844" y="2093"/>
                  </a:cubicBezTo>
                  <a:cubicBezTo>
                    <a:pt x="563" y="2093"/>
                    <a:pt x="407" y="2031"/>
                    <a:pt x="250" y="1876"/>
                  </a:cubicBezTo>
                  <a:close/>
                  <a:moveTo>
                    <a:pt x="1157" y="1407"/>
                  </a:moveTo>
                  <a:lnTo>
                    <a:pt x="1157" y="1407"/>
                  </a:lnTo>
                  <a:lnTo>
                    <a:pt x="1157" y="1407"/>
                  </a:lnTo>
                  <a:cubicBezTo>
                    <a:pt x="1157" y="1251"/>
                    <a:pt x="1032" y="1126"/>
                    <a:pt x="813" y="1126"/>
                  </a:cubicBezTo>
                  <a:cubicBezTo>
                    <a:pt x="594" y="1126"/>
                    <a:pt x="469" y="1219"/>
                    <a:pt x="469" y="1407"/>
                  </a:cubicBezTo>
                  <a:lnTo>
                    <a:pt x="469" y="1407"/>
                  </a:lnTo>
                  <a:cubicBezTo>
                    <a:pt x="469" y="1594"/>
                    <a:pt x="594" y="1719"/>
                    <a:pt x="813" y="1719"/>
                  </a:cubicBezTo>
                  <a:cubicBezTo>
                    <a:pt x="1032" y="1719"/>
                    <a:pt x="1157" y="1594"/>
                    <a:pt x="1157" y="1407"/>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2"/>
            <p:cNvSpPr>
              <a:spLocks noChangeArrowheads="1"/>
            </p:cNvSpPr>
            <p:nvPr/>
          </p:nvSpPr>
          <p:spPr bwMode="auto">
            <a:xfrm>
              <a:off x="1558925" y="3108325"/>
              <a:ext cx="776288" cy="742950"/>
            </a:xfrm>
            <a:custGeom>
              <a:avLst/>
              <a:gdLst>
                <a:gd name="T0" fmla="*/ 1282 w 2158"/>
                <a:gd name="T1" fmla="*/ 0 h 2063"/>
                <a:gd name="T2" fmla="*/ 876 w 2158"/>
                <a:gd name="T3" fmla="*/ 0 h 2063"/>
                <a:gd name="T4" fmla="*/ 0 w 2158"/>
                <a:gd name="T5" fmla="*/ 2062 h 2063"/>
                <a:gd name="T6" fmla="*/ 469 w 2158"/>
                <a:gd name="T7" fmla="*/ 2062 h 2063"/>
                <a:gd name="T8" fmla="*/ 626 w 2158"/>
                <a:gd name="T9" fmla="*/ 1594 h 2063"/>
                <a:gd name="T10" fmla="*/ 1157 w 2158"/>
                <a:gd name="T11" fmla="*/ 1594 h 2063"/>
                <a:gd name="T12" fmla="*/ 1001 w 2158"/>
                <a:gd name="T13" fmla="*/ 1219 h 2063"/>
                <a:gd name="T14" fmla="*/ 813 w 2158"/>
                <a:gd name="T15" fmla="*/ 1219 h 2063"/>
                <a:gd name="T16" fmla="*/ 1063 w 2158"/>
                <a:gd name="T17" fmla="*/ 563 h 2063"/>
                <a:gd name="T18" fmla="*/ 1344 w 2158"/>
                <a:gd name="T19" fmla="*/ 1219 h 2063"/>
                <a:gd name="T20" fmla="*/ 1501 w 2158"/>
                <a:gd name="T21" fmla="*/ 1594 h 2063"/>
                <a:gd name="T22" fmla="*/ 1688 w 2158"/>
                <a:gd name="T23" fmla="*/ 2062 h 2063"/>
                <a:gd name="T24" fmla="*/ 2157 w 2158"/>
                <a:gd name="T25" fmla="*/ 2062 h 2063"/>
                <a:gd name="T26" fmla="*/ 1282 w 2158"/>
                <a:gd name="T27"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3">
                  <a:moveTo>
                    <a:pt x="1282" y="0"/>
                  </a:moveTo>
                  <a:lnTo>
                    <a:pt x="876" y="0"/>
                  </a:lnTo>
                  <a:lnTo>
                    <a:pt x="0" y="2062"/>
                  </a:lnTo>
                  <a:lnTo>
                    <a:pt x="469" y="2062"/>
                  </a:lnTo>
                  <a:lnTo>
                    <a:pt x="626" y="1594"/>
                  </a:lnTo>
                  <a:lnTo>
                    <a:pt x="1157" y="1594"/>
                  </a:lnTo>
                  <a:lnTo>
                    <a:pt x="1001" y="1219"/>
                  </a:lnTo>
                  <a:lnTo>
                    <a:pt x="813" y="1219"/>
                  </a:lnTo>
                  <a:lnTo>
                    <a:pt x="1063" y="563"/>
                  </a:lnTo>
                  <a:lnTo>
                    <a:pt x="1344" y="1219"/>
                  </a:lnTo>
                  <a:lnTo>
                    <a:pt x="1501" y="1594"/>
                  </a:lnTo>
                  <a:lnTo>
                    <a:pt x="1688" y="2062"/>
                  </a:lnTo>
                  <a:lnTo>
                    <a:pt x="2157" y="2062"/>
                  </a:lnTo>
                  <a:lnTo>
                    <a:pt x="1282"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23"/>
            <p:cNvSpPr>
              <a:spLocks noChangeArrowheads="1"/>
            </p:cNvSpPr>
            <p:nvPr/>
          </p:nvSpPr>
          <p:spPr bwMode="auto">
            <a:xfrm>
              <a:off x="7700963" y="3108325"/>
              <a:ext cx="855662" cy="754063"/>
            </a:xfrm>
            <a:custGeom>
              <a:avLst/>
              <a:gdLst>
                <a:gd name="T0" fmla="*/ 1313 w 2376"/>
                <a:gd name="T1" fmla="*/ 0 h 2094"/>
                <a:gd name="T2" fmla="*/ 1313 w 2376"/>
                <a:gd name="T3" fmla="*/ 0 h 2094"/>
                <a:gd name="T4" fmla="*/ 1031 w 2376"/>
                <a:gd name="T5" fmla="*/ 32 h 2094"/>
                <a:gd name="T6" fmla="*/ 1219 w 2376"/>
                <a:gd name="T7" fmla="*/ 438 h 2094"/>
                <a:gd name="T8" fmla="*/ 1313 w 2376"/>
                <a:gd name="T9" fmla="*/ 438 h 2094"/>
                <a:gd name="T10" fmla="*/ 1938 w 2376"/>
                <a:gd name="T11" fmla="*/ 1032 h 2094"/>
                <a:gd name="T12" fmla="*/ 1313 w 2376"/>
                <a:gd name="T13" fmla="*/ 1657 h 2094"/>
                <a:gd name="T14" fmla="*/ 688 w 2376"/>
                <a:gd name="T15" fmla="*/ 1032 h 2094"/>
                <a:gd name="T16" fmla="*/ 750 w 2376"/>
                <a:gd name="T17" fmla="*/ 813 h 2094"/>
                <a:gd name="T18" fmla="*/ 1031 w 2376"/>
                <a:gd name="T19" fmla="*/ 907 h 2094"/>
                <a:gd name="T20" fmla="*/ 719 w 2376"/>
                <a:gd name="T21" fmla="*/ 219 h 2094"/>
                <a:gd name="T22" fmla="*/ 0 w 2376"/>
                <a:gd name="T23" fmla="*/ 501 h 2094"/>
                <a:gd name="T24" fmla="*/ 344 w 2376"/>
                <a:gd name="T25" fmla="*/ 626 h 2094"/>
                <a:gd name="T26" fmla="*/ 250 w 2376"/>
                <a:gd name="T27" fmla="*/ 1032 h 2094"/>
                <a:gd name="T28" fmla="*/ 1313 w 2376"/>
                <a:gd name="T29" fmla="*/ 2093 h 2094"/>
                <a:gd name="T30" fmla="*/ 2375 w 2376"/>
                <a:gd name="T31" fmla="*/ 1032 h 2094"/>
                <a:gd name="T32" fmla="*/ 1313 w 2376"/>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6" h="2094">
                  <a:moveTo>
                    <a:pt x="1313" y="0"/>
                  </a:moveTo>
                  <a:lnTo>
                    <a:pt x="1313" y="0"/>
                  </a:lnTo>
                  <a:cubicBezTo>
                    <a:pt x="1219" y="0"/>
                    <a:pt x="1125" y="0"/>
                    <a:pt x="1031" y="32"/>
                  </a:cubicBezTo>
                  <a:cubicBezTo>
                    <a:pt x="1219" y="438"/>
                    <a:pt x="1219" y="438"/>
                    <a:pt x="1219" y="438"/>
                  </a:cubicBezTo>
                  <a:cubicBezTo>
                    <a:pt x="1250" y="438"/>
                    <a:pt x="1281" y="438"/>
                    <a:pt x="1313" y="438"/>
                  </a:cubicBezTo>
                  <a:cubicBezTo>
                    <a:pt x="1656" y="438"/>
                    <a:pt x="1938" y="688"/>
                    <a:pt x="1938" y="1032"/>
                  </a:cubicBezTo>
                  <a:cubicBezTo>
                    <a:pt x="1938" y="1376"/>
                    <a:pt x="1656" y="1657"/>
                    <a:pt x="1313" y="1657"/>
                  </a:cubicBezTo>
                  <a:cubicBezTo>
                    <a:pt x="969" y="1657"/>
                    <a:pt x="688" y="1376"/>
                    <a:pt x="688" y="1032"/>
                  </a:cubicBezTo>
                  <a:cubicBezTo>
                    <a:pt x="688" y="969"/>
                    <a:pt x="719" y="876"/>
                    <a:pt x="750" y="813"/>
                  </a:cubicBezTo>
                  <a:cubicBezTo>
                    <a:pt x="1031" y="907"/>
                    <a:pt x="1031" y="907"/>
                    <a:pt x="1031" y="907"/>
                  </a:cubicBezTo>
                  <a:cubicBezTo>
                    <a:pt x="719" y="219"/>
                    <a:pt x="719" y="219"/>
                    <a:pt x="719" y="219"/>
                  </a:cubicBezTo>
                  <a:cubicBezTo>
                    <a:pt x="0" y="501"/>
                    <a:pt x="0" y="501"/>
                    <a:pt x="0" y="501"/>
                  </a:cubicBezTo>
                  <a:cubicBezTo>
                    <a:pt x="344" y="626"/>
                    <a:pt x="344" y="626"/>
                    <a:pt x="344" y="626"/>
                  </a:cubicBezTo>
                  <a:cubicBezTo>
                    <a:pt x="281" y="751"/>
                    <a:pt x="250" y="907"/>
                    <a:pt x="250" y="1032"/>
                  </a:cubicBezTo>
                  <a:cubicBezTo>
                    <a:pt x="250" y="1626"/>
                    <a:pt x="719" y="2093"/>
                    <a:pt x="1313" y="2093"/>
                  </a:cubicBezTo>
                  <a:cubicBezTo>
                    <a:pt x="1875" y="2093"/>
                    <a:pt x="2375" y="1626"/>
                    <a:pt x="2375" y="1032"/>
                  </a:cubicBezTo>
                  <a:cubicBezTo>
                    <a:pt x="2375" y="469"/>
                    <a:pt x="1875" y="0"/>
                    <a:pt x="1313"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4"/>
            <p:cNvSpPr>
              <a:spLocks noChangeArrowheads="1"/>
            </p:cNvSpPr>
            <p:nvPr/>
          </p:nvSpPr>
          <p:spPr bwMode="auto">
            <a:xfrm>
              <a:off x="3314700" y="4132263"/>
              <a:ext cx="225425" cy="349250"/>
            </a:xfrm>
            <a:custGeom>
              <a:avLst/>
              <a:gdLst>
                <a:gd name="T0" fmla="*/ 437 w 626"/>
                <a:gd name="T1" fmla="*/ 282 h 970"/>
                <a:gd name="T2" fmla="*/ 437 w 626"/>
                <a:gd name="T3" fmla="*/ 282 h 970"/>
                <a:gd name="T4" fmla="*/ 312 w 626"/>
                <a:gd name="T5" fmla="*/ 157 h 970"/>
                <a:gd name="T6" fmla="*/ 218 w 626"/>
                <a:gd name="T7" fmla="*/ 250 h 970"/>
                <a:gd name="T8" fmla="*/ 625 w 626"/>
                <a:gd name="T9" fmla="*/ 688 h 970"/>
                <a:gd name="T10" fmla="*/ 312 w 626"/>
                <a:gd name="T11" fmla="*/ 969 h 970"/>
                <a:gd name="T12" fmla="*/ 0 w 626"/>
                <a:gd name="T13" fmla="*/ 719 h 970"/>
                <a:gd name="T14" fmla="*/ 187 w 626"/>
                <a:gd name="T15" fmla="*/ 657 h 970"/>
                <a:gd name="T16" fmla="*/ 312 w 626"/>
                <a:gd name="T17" fmla="*/ 813 h 970"/>
                <a:gd name="T18" fmla="*/ 437 w 626"/>
                <a:gd name="T19" fmla="*/ 719 h 970"/>
                <a:gd name="T20" fmla="*/ 31 w 626"/>
                <a:gd name="T21" fmla="*/ 250 h 970"/>
                <a:gd name="T22" fmla="*/ 312 w 626"/>
                <a:gd name="T23" fmla="*/ 0 h 970"/>
                <a:gd name="T24" fmla="*/ 593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06" y="188"/>
                    <a:pt x="375" y="157"/>
                    <a:pt x="312" y="157"/>
                  </a:cubicBezTo>
                  <a:cubicBezTo>
                    <a:pt x="250" y="157"/>
                    <a:pt x="218" y="188"/>
                    <a:pt x="218" y="250"/>
                  </a:cubicBezTo>
                  <a:cubicBezTo>
                    <a:pt x="218" y="407"/>
                    <a:pt x="625" y="407"/>
                    <a:pt x="625" y="688"/>
                  </a:cubicBezTo>
                  <a:cubicBezTo>
                    <a:pt x="625" y="875"/>
                    <a:pt x="499" y="969"/>
                    <a:pt x="312" y="969"/>
                  </a:cubicBezTo>
                  <a:cubicBezTo>
                    <a:pt x="156" y="969"/>
                    <a:pt x="62" y="907"/>
                    <a:pt x="0" y="719"/>
                  </a:cubicBezTo>
                  <a:cubicBezTo>
                    <a:pt x="187" y="657"/>
                    <a:pt x="187" y="657"/>
                    <a:pt x="187" y="657"/>
                  </a:cubicBezTo>
                  <a:cubicBezTo>
                    <a:pt x="218" y="782"/>
                    <a:pt x="281" y="813"/>
                    <a:pt x="312" y="813"/>
                  </a:cubicBezTo>
                  <a:cubicBezTo>
                    <a:pt x="375" y="813"/>
                    <a:pt x="437" y="782"/>
                    <a:pt x="437" y="719"/>
                  </a:cubicBezTo>
                  <a:cubicBezTo>
                    <a:pt x="437" y="532"/>
                    <a:pt x="31" y="532"/>
                    <a:pt x="31" y="250"/>
                  </a:cubicBezTo>
                  <a:cubicBezTo>
                    <a:pt x="31" y="94"/>
                    <a:pt x="125" y="0"/>
                    <a:pt x="312" y="0"/>
                  </a:cubicBezTo>
                  <a:cubicBezTo>
                    <a:pt x="468" y="0"/>
                    <a:pt x="562" y="94"/>
                    <a:pt x="593" y="219"/>
                  </a:cubicBezTo>
                  <a:lnTo>
                    <a:pt x="437" y="282"/>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5" name="Freeform 25"/>
            <p:cNvSpPr>
              <a:spLocks noChangeArrowheads="1"/>
            </p:cNvSpPr>
            <p:nvPr/>
          </p:nvSpPr>
          <p:spPr bwMode="auto">
            <a:xfrm>
              <a:off x="3584575" y="4132263"/>
              <a:ext cx="214313" cy="349250"/>
            </a:xfrm>
            <a:custGeom>
              <a:avLst/>
              <a:gdLst>
                <a:gd name="T0" fmla="*/ 0 w 594"/>
                <a:gd name="T1" fmla="*/ 969 h 970"/>
                <a:gd name="T2" fmla="*/ 0 w 594"/>
                <a:gd name="T3" fmla="*/ 969 h 970"/>
                <a:gd name="T4" fmla="*/ 0 w 594"/>
                <a:gd name="T5" fmla="*/ 0 h 970"/>
                <a:gd name="T6" fmla="*/ 250 w 594"/>
                <a:gd name="T7" fmla="*/ 0 h 970"/>
                <a:gd name="T8" fmla="*/ 593 w 594"/>
                <a:gd name="T9" fmla="*/ 313 h 970"/>
                <a:gd name="T10" fmla="*/ 250 w 594"/>
                <a:gd name="T11" fmla="*/ 594 h 970"/>
                <a:gd name="T12" fmla="*/ 187 w 594"/>
                <a:gd name="T13" fmla="*/ 594 h 970"/>
                <a:gd name="T14" fmla="*/ 187 w 594"/>
                <a:gd name="T15" fmla="*/ 969 h 970"/>
                <a:gd name="T16" fmla="*/ 0 w 594"/>
                <a:gd name="T17" fmla="*/ 969 h 970"/>
                <a:gd name="T18" fmla="*/ 187 w 594"/>
                <a:gd name="T19" fmla="*/ 438 h 970"/>
                <a:gd name="T20" fmla="*/ 187 w 594"/>
                <a:gd name="T21" fmla="*/ 438 h 970"/>
                <a:gd name="T22" fmla="*/ 281 w 594"/>
                <a:gd name="T23" fmla="*/ 438 h 970"/>
                <a:gd name="T24" fmla="*/ 406 w 594"/>
                <a:gd name="T25" fmla="*/ 313 h 970"/>
                <a:gd name="T26" fmla="*/ 281 w 594"/>
                <a:gd name="T27" fmla="*/ 157 h 970"/>
                <a:gd name="T28" fmla="*/ 187 w 594"/>
                <a:gd name="T29" fmla="*/ 157 h 970"/>
                <a:gd name="T30" fmla="*/ 187 w 594"/>
                <a:gd name="T31"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4" h="970">
                  <a:moveTo>
                    <a:pt x="0" y="969"/>
                  </a:moveTo>
                  <a:lnTo>
                    <a:pt x="0" y="969"/>
                  </a:lnTo>
                  <a:cubicBezTo>
                    <a:pt x="0" y="0"/>
                    <a:pt x="0" y="0"/>
                    <a:pt x="0" y="0"/>
                  </a:cubicBezTo>
                  <a:cubicBezTo>
                    <a:pt x="250" y="0"/>
                    <a:pt x="250" y="0"/>
                    <a:pt x="250" y="0"/>
                  </a:cubicBezTo>
                  <a:cubicBezTo>
                    <a:pt x="468" y="0"/>
                    <a:pt x="593" y="125"/>
                    <a:pt x="593" y="313"/>
                  </a:cubicBezTo>
                  <a:cubicBezTo>
                    <a:pt x="593" y="469"/>
                    <a:pt x="468" y="594"/>
                    <a:pt x="250" y="594"/>
                  </a:cubicBezTo>
                  <a:cubicBezTo>
                    <a:pt x="187" y="594"/>
                    <a:pt x="187" y="594"/>
                    <a:pt x="187" y="594"/>
                  </a:cubicBezTo>
                  <a:cubicBezTo>
                    <a:pt x="187" y="969"/>
                    <a:pt x="187" y="969"/>
                    <a:pt x="187" y="969"/>
                  </a:cubicBezTo>
                  <a:lnTo>
                    <a:pt x="0" y="969"/>
                  </a:lnTo>
                  <a:close/>
                  <a:moveTo>
                    <a:pt x="187" y="438"/>
                  </a:moveTo>
                  <a:lnTo>
                    <a:pt x="187" y="438"/>
                  </a:lnTo>
                  <a:cubicBezTo>
                    <a:pt x="281" y="438"/>
                    <a:pt x="281" y="438"/>
                    <a:pt x="281" y="438"/>
                  </a:cubicBezTo>
                  <a:cubicBezTo>
                    <a:pt x="343" y="438"/>
                    <a:pt x="406" y="375"/>
                    <a:pt x="406" y="313"/>
                  </a:cubicBezTo>
                  <a:cubicBezTo>
                    <a:pt x="406" y="219"/>
                    <a:pt x="343" y="157"/>
                    <a:pt x="281" y="157"/>
                  </a:cubicBezTo>
                  <a:cubicBezTo>
                    <a:pt x="187" y="157"/>
                    <a:pt x="187" y="157"/>
                    <a:pt x="187" y="157"/>
                  </a:cubicBezTo>
                  <a:lnTo>
                    <a:pt x="187" y="438"/>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6" name="Freeform 26"/>
            <p:cNvSpPr>
              <a:spLocks noChangeArrowheads="1"/>
            </p:cNvSpPr>
            <p:nvPr/>
          </p:nvSpPr>
          <p:spPr bwMode="auto">
            <a:xfrm>
              <a:off x="3832225" y="4132263"/>
              <a:ext cx="214313" cy="349250"/>
            </a:xfrm>
            <a:custGeom>
              <a:avLst/>
              <a:gdLst>
                <a:gd name="T0" fmla="*/ 0 w 595"/>
                <a:gd name="T1" fmla="*/ 313 h 970"/>
                <a:gd name="T2" fmla="*/ 0 w 595"/>
                <a:gd name="T3" fmla="*/ 313 h 970"/>
                <a:gd name="T4" fmla="*/ 281 w 595"/>
                <a:gd name="T5" fmla="*/ 0 h 970"/>
                <a:gd name="T6" fmla="*/ 594 w 595"/>
                <a:gd name="T7" fmla="*/ 313 h 970"/>
                <a:gd name="T8" fmla="*/ 594 w 595"/>
                <a:gd name="T9" fmla="*/ 657 h 970"/>
                <a:gd name="T10" fmla="*/ 281 w 595"/>
                <a:gd name="T11" fmla="*/ 969 h 970"/>
                <a:gd name="T12" fmla="*/ 0 w 595"/>
                <a:gd name="T13" fmla="*/ 657 h 970"/>
                <a:gd name="T14" fmla="*/ 0 w 595"/>
                <a:gd name="T15" fmla="*/ 313 h 970"/>
                <a:gd name="T16" fmla="*/ 188 w 595"/>
                <a:gd name="T17" fmla="*/ 688 h 970"/>
                <a:gd name="T18" fmla="*/ 188 w 595"/>
                <a:gd name="T19" fmla="*/ 688 h 970"/>
                <a:gd name="T20" fmla="*/ 281 w 595"/>
                <a:gd name="T21" fmla="*/ 813 h 970"/>
                <a:gd name="T22" fmla="*/ 406 w 595"/>
                <a:gd name="T23" fmla="*/ 688 h 970"/>
                <a:gd name="T24" fmla="*/ 406 w 595"/>
                <a:gd name="T25" fmla="*/ 282 h 970"/>
                <a:gd name="T26" fmla="*/ 281 w 595"/>
                <a:gd name="T27" fmla="*/ 157 h 970"/>
                <a:gd name="T28" fmla="*/ 188 w 595"/>
                <a:gd name="T29" fmla="*/ 282 h 970"/>
                <a:gd name="T30" fmla="*/ 188 w 595"/>
                <a:gd name="T31"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5" h="970">
                  <a:moveTo>
                    <a:pt x="0" y="313"/>
                  </a:moveTo>
                  <a:lnTo>
                    <a:pt x="0" y="313"/>
                  </a:lnTo>
                  <a:cubicBezTo>
                    <a:pt x="0" y="94"/>
                    <a:pt x="125" y="0"/>
                    <a:pt x="281" y="0"/>
                  </a:cubicBezTo>
                  <a:cubicBezTo>
                    <a:pt x="469" y="0"/>
                    <a:pt x="594" y="94"/>
                    <a:pt x="594" y="313"/>
                  </a:cubicBezTo>
                  <a:cubicBezTo>
                    <a:pt x="594" y="657"/>
                    <a:pt x="594" y="657"/>
                    <a:pt x="594" y="657"/>
                  </a:cubicBezTo>
                  <a:cubicBezTo>
                    <a:pt x="594" y="875"/>
                    <a:pt x="469" y="969"/>
                    <a:pt x="281" y="969"/>
                  </a:cubicBezTo>
                  <a:cubicBezTo>
                    <a:pt x="125" y="969"/>
                    <a:pt x="0" y="875"/>
                    <a:pt x="0" y="657"/>
                  </a:cubicBezTo>
                  <a:lnTo>
                    <a:pt x="0" y="313"/>
                  </a:lnTo>
                  <a:close/>
                  <a:moveTo>
                    <a:pt x="188" y="688"/>
                  </a:moveTo>
                  <a:lnTo>
                    <a:pt x="188" y="688"/>
                  </a:lnTo>
                  <a:cubicBezTo>
                    <a:pt x="188" y="782"/>
                    <a:pt x="219" y="813"/>
                    <a:pt x="281" y="813"/>
                  </a:cubicBezTo>
                  <a:cubicBezTo>
                    <a:pt x="375" y="813"/>
                    <a:pt x="406" y="782"/>
                    <a:pt x="406" y="688"/>
                  </a:cubicBezTo>
                  <a:cubicBezTo>
                    <a:pt x="406" y="282"/>
                    <a:pt x="406" y="282"/>
                    <a:pt x="406" y="282"/>
                  </a:cubicBezTo>
                  <a:cubicBezTo>
                    <a:pt x="406" y="188"/>
                    <a:pt x="375" y="157"/>
                    <a:pt x="281" y="157"/>
                  </a:cubicBezTo>
                  <a:cubicBezTo>
                    <a:pt x="219" y="157"/>
                    <a:pt x="188" y="188"/>
                    <a:pt x="188" y="282"/>
                  </a:cubicBezTo>
                  <a:lnTo>
                    <a:pt x="188" y="688"/>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7"/>
            <p:cNvSpPr>
              <a:spLocks noChangeArrowheads="1"/>
            </p:cNvSpPr>
            <p:nvPr/>
          </p:nvSpPr>
          <p:spPr bwMode="auto">
            <a:xfrm>
              <a:off x="4090988" y="4132263"/>
              <a:ext cx="225425" cy="349250"/>
            </a:xfrm>
            <a:custGeom>
              <a:avLst/>
              <a:gdLst>
                <a:gd name="T0" fmla="*/ 406 w 626"/>
                <a:gd name="T1" fmla="*/ 969 h 970"/>
                <a:gd name="T2" fmla="*/ 406 w 626"/>
                <a:gd name="T3" fmla="*/ 969 h 970"/>
                <a:gd name="T4" fmla="*/ 250 w 626"/>
                <a:gd name="T5" fmla="*/ 563 h 970"/>
                <a:gd name="T6" fmla="*/ 187 w 626"/>
                <a:gd name="T7" fmla="*/ 563 h 970"/>
                <a:gd name="T8" fmla="*/ 187 w 626"/>
                <a:gd name="T9" fmla="*/ 969 h 970"/>
                <a:gd name="T10" fmla="*/ 0 w 626"/>
                <a:gd name="T11" fmla="*/ 969 h 970"/>
                <a:gd name="T12" fmla="*/ 0 w 626"/>
                <a:gd name="T13" fmla="*/ 0 h 970"/>
                <a:gd name="T14" fmla="*/ 250 w 626"/>
                <a:gd name="T15" fmla="*/ 0 h 970"/>
                <a:gd name="T16" fmla="*/ 594 w 626"/>
                <a:gd name="T17" fmla="*/ 313 h 970"/>
                <a:gd name="T18" fmla="*/ 437 w 626"/>
                <a:gd name="T19" fmla="*/ 532 h 970"/>
                <a:gd name="T20" fmla="*/ 625 w 626"/>
                <a:gd name="T21" fmla="*/ 969 h 970"/>
                <a:gd name="T22" fmla="*/ 406 w 626"/>
                <a:gd name="T23" fmla="*/ 969 h 970"/>
                <a:gd name="T24" fmla="*/ 187 w 626"/>
                <a:gd name="T25" fmla="*/ 438 h 970"/>
                <a:gd name="T26" fmla="*/ 187 w 626"/>
                <a:gd name="T27" fmla="*/ 438 h 970"/>
                <a:gd name="T28" fmla="*/ 281 w 626"/>
                <a:gd name="T29" fmla="*/ 438 h 970"/>
                <a:gd name="T30" fmla="*/ 406 w 626"/>
                <a:gd name="T31" fmla="*/ 282 h 970"/>
                <a:gd name="T32" fmla="*/ 281 w 626"/>
                <a:gd name="T33" fmla="*/ 157 h 970"/>
                <a:gd name="T34" fmla="*/ 187 w 626"/>
                <a:gd name="T35" fmla="*/ 157 h 970"/>
                <a:gd name="T36" fmla="*/ 187 w 626"/>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6" h="970">
                  <a:moveTo>
                    <a:pt x="406" y="969"/>
                  </a:moveTo>
                  <a:lnTo>
                    <a:pt x="406" y="969"/>
                  </a:lnTo>
                  <a:cubicBezTo>
                    <a:pt x="250" y="563"/>
                    <a:pt x="250" y="563"/>
                    <a:pt x="250" y="563"/>
                  </a:cubicBezTo>
                  <a:cubicBezTo>
                    <a:pt x="187" y="563"/>
                    <a:pt x="187" y="563"/>
                    <a:pt x="187" y="563"/>
                  </a:cubicBezTo>
                  <a:cubicBezTo>
                    <a:pt x="187" y="969"/>
                    <a:pt x="187" y="969"/>
                    <a:pt x="187" y="969"/>
                  </a:cubicBezTo>
                  <a:cubicBezTo>
                    <a:pt x="0" y="969"/>
                    <a:pt x="0" y="969"/>
                    <a:pt x="0" y="969"/>
                  </a:cubicBezTo>
                  <a:cubicBezTo>
                    <a:pt x="0" y="0"/>
                    <a:pt x="0" y="0"/>
                    <a:pt x="0" y="0"/>
                  </a:cubicBezTo>
                  <a:cubicBezTo>
                    <a:pt x="250" y="0"/>
                    <a:pt x="250" y="0"/>
                    <a:pt x="250" y="0"/>
                  </a:cubicBezTo>
                  <a:cubicBezTo>
                    <a:pt x="469" y="0"/>
                    <a:pt x="594" y="125"/>
                    <a:pt x="594" y="313"/>
                  </a:cubicBezTo>
                  <a:cubicBezTo>
                    <a:pt x="594" y="407"/>
                    <a:pt x="531" y="500"/>
                    <a:pt x="437" y="532"/>
                  </a:cubicBezTo>
                  <a:cubicBezTo>
                    <a:pt x="625" y="969"/>
                    <a:pt x="625" y="969"/>
                    <a:pt x="625" y="969"/>
                  </a:cubicBezTo>
                  <a:lnTo>
                    <a:pt x="406" y="969"/>
                  </a:lnTo>
                  <a:close/>
                  <a:moveTo>
                    <a:pt x="187" y="438"/>
                  </a:moveTo>
                  <a:lnTo>
                    <a:pt x="187" y="438"/>
                  </a:lnTo>
                  <a:cubicBezTo>
                    <a:pt x="281" y="438"/>
                    <a:pt x="281" y="438"/>
                    <a:pt x="281" y="438"/>
                  </a:cubicBezTo>
                  <a:cubicBezTo>
                    <a:pt x="344" y="438"/>
                    <a:pt x="406" y="375"/>
                    <a:pt x="406" y="282"/>
                  </a:cubicBezTo>
                  <a:cubicBezTo>
                    <a:pt x="406" y="188"/>
                    <a:pt x="344" y="157"/>
                    <a:pt x="281" y="157"/>
                  </a:cubicBezTo>
                  <a:cubicBezTo>
                    <a:pt x="187" y="157"/>
                    <a:pt x="187" y="157"/>
                    <a:pt x="187" y="157"/>
                  </a:cubicBezTo>
                  <a:lnTo>
                    <a:pt x="187" y="438"/>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28"/>
            <p:cNvSpPr>
              <a:spLocks noChangeArrowheads="1"/>
            </p:cNvSpPr>
            <p:nvPr/>
          </p:nvSpPr>
          <p:spPr bwMode="auto">
            <a:xfrm>
              <a:off x="4325938" y="4132263"/>
              <a:ext cx="214312" cy="349250"/>
            </a:xfrm>
            <a:custGeom>
              <a:avLst/>
              <a:gdLst>
                <a:gd name="T0" fmla="*/ 594 w 595"/>
                <a:gd name="T1" fmla="*/ 0 h 970"/>
                <a:gd name="T2" fmla="*/ 594 w 595"/>
                <a:gd name="T3" fmla="*/ 188 h 970"/>
                <a:gd name="T4" fmla="*/ 406 w 595"/>
                <a:gd name="T5" fmla="*/ 188 h 970"/>
                <a:gd name="T6" fmla="*/ 406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406" y="188"/>
                  </a:lnTo>
                  <a:lnTo>
                    <a:pt x="406" y="969"/>
                  </a:lnTo>
                  <a:lnTo>
                    <a:pt x="219" y="969"/>
                  </a:lnTo>
                  <a:lnTo>
                    <a:pt x="219" y="188"/>
                  </a:lnTo>
                  <a:lnTo>
                    <a:pt x="0" y="188"/>
                  </a:lnTo>
                  <a:lnTo>
                    <a:pt x="0" y="0"/>
                  </a:lnTo>
                  <a:lnTo>
                    <a:pt x="594"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29"/>
            <p:cNvSpPr>
              <a:spLocks noChangeArrowheads="1"/>
            </p:cNvSpPr>
            <p:nvPr/>
          </p:nvSpPr>
          <p:spPr bwMode="auto">
            <a:xfrm>
              <a:off x="4562475" y="4132263"/>
              <a:ext cx="225425" cy="349250"/>
            </a:xfrm>
            <a:custGeom>
              <a:avLst/>
              <a:gdLst>
                <a:gd name="T0" fmla="*/ 438 w 626"/>
                <a:gd name="T1" fmla="*/ 282 h 970"/>
                <a:gd name="T2" fmla="*/ 438 w 626"/>
                <a:gd name="T3" fmla="*/ 282 h 970"/>
                <a:gd name="T4" fmla="*/ 313 w 626"/>
                <a:gd name="T5" fmla="*/ 157 h 970"/>
                <a:gd name="T6" fmla="*/ 219 w 626"/>
                <a:gd name="T7" fmla="*/ 250 h 970"/>
                <a:gd name="T8" fmla="*/ 625 w 626"/>
                <a:gd name="T9" fmla="*/ 688 h 970"/>
                <a:gd name="T10" fmla="*/ 313 w 626"/>
                <a:gd name="T11" fmla="*/ 969 h 970"/>
                <a:gd name="T12" fmla="*/ 0 w 626"/>
                <a:gd name="T13" fmla="*/ 719 h 970"/>
                <a:gd name="T14" fmla="*/ 188 w 626"/>
                <a:gd name="T15" fmla="*/ 657 h 970"/>
                <a:gd name="T16" fmla="*/ 344 w 626"/>
                <a:gd name="T17" fmla="*/ 813 h 970"/>
                <a:gd name="T18" fmla="*/ 438 w 626"/>
                <a:gd name="T19" fmla="*/ 719 h 970"/>
                <a:gd name="T20" fmla="*/ 32 w 626"/>
                <a:gd name="T21" fmla="*/ 250 h 970"/>
                <a:gd name="T22" fmla="*/ 313 w 626"/>
                <a:gd name="T23" fmla="*/ 0 h 970"/>
                <a:gd name="T24" fmla="*/ 625 w 626"/>
                <a:gd name="T25" fmla="*/ 219 h 970"/>
                <a:gd name="T26" fmla="*/ 438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8" y="282"/>
                  </a:moveTo>
                  <a:lnTo>
                    <a:pt x="438" y="282"/>
                  </a:lnTo>
                  <a:cubicBezTo>
                    <a:pt x="407" y="188"/>
                    <a:pt x="375" y="157"/>
                    <a:pt x="313" y="157"/>
                  </a:cubicBezTo>
                  <a:cubicBezTo>
                    <a:pt x="250" y="157"/>
                    <a:pt x="219" y="188"/>
                    <a:pt x="219" y="250"/>
                  </a:cubicBezTo>
                  <a:cubicBezTo>
                    <a:pt x="219" y="407"/>
                    <a:pt x="625" y="407"/>
                    <a:pt x="625" y="688"/>
                  </a:cubicBezTo>
                  <a:cubicBezTo>
                    <a:pt x="625" y="875"/>
                    <a:pt x="500" y="969"/>
                    <a:pt x="313" y="969"/>
                  </a:cubicBezTo>
                  <a:cubicBezTo>
                    <a:pt x="188" y="969"/>
                    <a:pt x="63" y="907"/>
                    <a:pt x="0" y="719"/>
                  </a:cubicBezTo>
                  <a:cubicBezTo>
                    <a:pt x="188" y="657"/>
                    <a:pt x="188" y="657"/>
                    <a:pt x="188" y="657"/>
                  </a:cubicBezTo>
                  <a:cubicBezTo>
                    <a:pt x="219" y="782"/>
                    <a:pt x="281" y="813"/>
                    <a:pt x="344" y="813"/>
                  </a:cubicBezTo>
                  <a:cubicBezTo>
                    <a:pt x="407" y="813"/>
                    <a:pt x="438" y="782"/>
                    <a:pt x="438" y="719"/>
                  </a:cubicBezTo>
                  <a:cubicBezTo>
                    <a:pt x="438" y="532"/>
                    <a:pt x="32" y="532"/>
                    <a:pt x="32" y="250"/>
                  </a:cubicBezTo>
                  <a:cubicBezTo>
                    <a:pt x="32" y="94"/>
                    <a:pt x="125" y="0"/>
                    <a:pt x="313" y="0"/>
                  </a:cubicBezTo>
                  <a:cubicBezTo>
                    <a:pt x="469" y="0"/>
                    <a:pt x="594" y="94"/>
                    <a:pt x="625" y="219"/>
                  </a:cubicBezTo>
                  <a:lnTo>
                    <a:pt x="438" y="282"/>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0"/>
            <p:cNvSpPr>
              <a:spLocks noChangeArrowheads="1"/>
            </p:cNvSpPr>
            <p:nvPr/>
          </p:nvSpPr>
          <p:spPr bwMode="auto">
            <a:xfrm>
              <a:off x="4956175" y="4132263"/>
              <a:ext cx="280988" cy="349250"/>
            </a:xfrm>
            <a:custGeom>
              <a:avLst/>
              <a:gdLst>
                <a:gd name="T0" fmla="*/ 749 w 781"/>
                <a:gd name="T1" fmla="*/ 532 h 970"/>
                <a:gd name="T2" fmla="*/ 749 w 781"/>
                <a:gd name="T3" fmla="*/ 532 h 970"/>
                <a:gd name="T4" fmla="*/ 624 w 781"/>
                <a:gd name="T5" fmla="*/ 750 h 970"/>
                <a:gd name="T6" fmla="*/ 780 w 781"/>
                <a:gd name="T7" fmla="*/ 813 h 970"/>
                <a:gd name="T8" fmla="*/ 780 w 781"/>
                <a:gd name="T9" fmla="*/ 969 h 970"/>
                <a:gd name="T10" fmla="*/ 530 w 781"/>
                <a:gd name="T11" fmla="*/ 875 h 970"/>
                <a:gd name="T12" fmla="*/ 281 w 781"/>
                <a:gd name="T13" fmla="*/ 969 h 970"/>
                <a:gd name="T14" fmla="*/ 0 w 781"/>
                <a:gd name="T15" fmla="*/ 719 h 970"/>
                <a:gd name="T16" fmla="*/ 156 w 781"/>
                <a:gd name="T17" fmla="*/ 438 h 970"/>
                <a:gd name="T18" fmla="*/ 63 w 781"/>
                <a:gd name="T19" fmla="*/ 250 h 970"/>
                <a:gd name="T20" fmla="*/ 312 w 781"/>
                <a:gd name="T21" fmla="*/ 0 h 970"/>
                <a:gd name="T22" fmla="*/ 530 w 781"/>
                <a:gd name="T23" fmla="*/ 219 h 970"/>
                <a:gd name="T24" fmla="*/ 343 w 781"/>
                <a:gd name="T25" fmla="*/ 469 h 970"/>
                <a:gd name="T26" fmla="*/ 530 w 781"/>
                <a:gd name="T27" fmla="*/ 657 h 970"/>
                <a:gd name="T28" fmla="*/ 593 w 781"/>
                <a:gd name="T29" fmla="*/ 469 h 970"/>
                <a:gd name="T30" fmla="*/ 749 w 781"/>
                <a:gd name="T31" fmla="*/ 532 h 970"/>
                <a:gd name="T32" fmla="*/ 312 w 781"/>
                <a:gd name="T33" fmla="*/ 813 h 970"/>
                <a:gd name="T34" fmla="*/ 312 w 781"/>
                <a:gd name="T35" fmla="*/ 813 h 970"/>
                <a:gd name="T36" fmla="*/ 437 w 781"/>
                <a:gd name="T37" fmla="*/ 782 h 970"/>
                <a:gd name="T38" fmla="*/ 219 w 781"/>
                <a:gd name="T39" fmla="*/ 563 h 970"/>
                <a:gd name="T40" fmla="*/ 156 w 781"/>
                <a:gd name="T41" fmla="*/ 688 h 970"/>
                <a:gd name="T42" fmla="*/ 312 w 781"/>
                <a:gd name="T43" fmla="*/ 813 h 970"/>
                <a:gd name="T44" fmla="*/ 219 w 781"/>
                <a:gd name="T45" fmla="*/ 219 h 970"/>
                <a:gd name="T46" fmla="*/ 219 w 781"/>
                <a:gd name="T47" fmla="*/ 219 h 970"/>
                <a:gd name="T48" fmla="*/ 281 w 781"/>
                <a:gd name="T49" fmla="*/ 375 h 970"/>
                <a:gd name="T50" fmla="*/ 374 w 781"/>
                <a:gd name="T51" fmla="*/ 188 h 970"/>
                <a:gd name="T52" fmla="*/ 312 w 781"/>
                <a:gd name="T53" fmla="*/ 125 h 970"/>
                <a:gd name="T54" fmla="*/ 219 w 781"/>
                <a:gd name="T55" fmla="*/ 21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1" h="970">
                  <a:moveTo>
                    <a:pt x="749" y="532"/>
                  </a:moveTo>
                  <a:lnTo>
                    <a:pt x="749" y="532"/>
                  </a:lnTo>
                  <a:cubicBezTo>
                    <a:pt x="718" y="594"/>
                    <a:pt x="687" y="688"/>
                    <a:pt x="624" y="750"/>
                  </a:cubicBezTo>
                  <a:cubicBezTo>
                    <a:pt x="687" y="782"/>
                    <a:pt x="718" y="813"/>
                    <a:pt x="780" y="813"/>
                  </a:cubicBezTo>
                  <a:cubicBezTo>
                    <a:pt x="780" y="969"/>
                    <a:pt x="780" y="969"/>
                    <a:pt x="780" y="969"/>
                  </a:cubicBezTo>
                  <a:cubicBezTo>
                    <a:pt x="687" y="969"/>
                    <a:pt x="624" y="938"/>
                    <a:pt x="530" y="875"/>
                  </a:cubicBezTo>
                  <a:cubicBezTo>
                    <a:pt x="468" y="938"/>
                    <a:pt x="374" y="969"/>
                    <a:pt x="281" y="969"/>
                  </a:cubicBezTo>
                  <a:cubicBezTo>
                    <a:pt x="125" y="969"/>
                    <a:pt x="0" y="875"/>
                    <a:pt x="0" y="719"/>
                  </a:cubicBezTo>
                  <a:cubicBezTo>
                    <a:pt x="0" y="594"/>
                    <a:pt x="63" y="500"/>
                    <a:pt x="156" y="438"/>
                  </a:cubicBezTo>
                  <a:cubicBezTo>
                    <a:pt x="94" y="375"/>
                    <a:pt x="63" y="313"/>
                    <a:pt x="63" y="250"/>
                  </a:cubicBezTo>
                  <a:cubicBezTo>
                    <a:pt x="63" y="63"/>
                    <a:pt x="188" y="0"/>
                    <a:pt x="312" y="0"/>
                  </a:cubicBezTo>
                  <a:cubicBezTo>
                    <a:pt x="437" y="0"/>
                    <a:pt x="530" y="94"/>
                    <a:pt x="530" y="219"/>
                  </a:cubicBezTo>
                  <a:cubicBezTo>
                    <a:pt x="530" y="344"/>
                    <a:pt x="437" y="407"/>
                    <a:pt x="343" y="469"/>
                  </a:cubicBezTo>
                  <a:cubicBezTo>
                    <a:pt x="405" y="532"/>
                    <a:pt x="468" y="594"/>
                    <a:pt x="530" y="657"/>
                  </a:cubicBezTo>
                  <a:cubicBezTo>
                    <a:pt x="562" y="594"/>
                    <a:pt x="593" y="563"/>
                    <a:pt x="593" y="469"/>
                  </a:cubicBezTo>
                  <a:lnTo>
                    <a:pt x="749" y="532"/>
                  </a:lnTo>
                  <a:close/>
                  <a:moveTo>
                    <a:pt x="312" y="813"/>
                  </a:moveTo>
                  <a:lnTo>
                    <a:pt x="312" y="813"/>
                  </a:lnTo>
                  <a:cubicBezTo>
                    <a:pt x="343" y="813"/>
                    <a:pt x="405" y="813"/>
                    <a:pt x="437" y="782"/>
                  </a:cubicBezTo>
                  <a:cubicBezTo>
                    <a:pt x="343" y="719"/>
                    <a:pt x="281" y="625"/>
                    <a:pt x="219" y="563"/>
                  </a:cubicBezTo>
                  <a:cubicBezTo>
                    <a:pt x="188" y="594"/>
                    <a:pt x="156" y="625"/>
                    <a:pt x="156" y="688"/>
                  </a:cubicBezTo>
                  <a:cubicBezTo>
                    <a:pt x="156" y="782"/>
                    <a:pt x="219" y="813"/>
                    <a:pt x="312" y="813"/>
                  </a:cubicBezTo>
                  <a:close/>
                  <a:moveTo>
                    <a:pt x="219" y="219"/>
                  </a:moveTo>
                  <a:lnTo>
                    <a:pt x="219" y="219"/>
                  </a:lnTo>
                  <a:cubicBezTo>
                    <a:pt x="219" y="282"/>
                    <a:pt x="250" y="313"/>
                    <a:pt x="281" y="375"/>
                  </a:cubicBezTo>
                  <a:cubicBezTo>
                    <a:pt x="312" y="313"/>
                    <a:pt x="374" y="282"/>
                    <a:pt x="374" y="188"/>
                  </a:cubicBezTo>
                  <a:cubicBezTo>
                    <a:pt x="374" y="157"/>
                    <a:pt x="343" y="125"/>
                    <a:pt x="312" y="125"/>
                  </a:cubicBezTo>
                  <a:cubicBezTo>
                    <a:pt x="250" y="125"/>
                    <a:pt x="219" y="157"/>
                    <a:pt x="219" y="219"/>
                  </a:cubicBez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31"/>
            <p:cNvSpPr>
              <a:spLocks noChangeArrowheads="1"/>
            </p:cNvSpPr>
            <p:nvPr/>
          </p:nvSpPr>
          <p:spPr bwMode="auto">
            <a:xfrm>
              <a:off x="5394325" y="4132263"/>
              <a:ext cx="169863" cy="349250"/>
            </a:xfrm>
            <a:custGeom>
              <a:avLst/>
              <a:gdLst>
                <a:gd name="T0" fmla="*/ 0 w 470"/>
                <a:gd name="T1" fmla="*/ 969 h 970"/>
                <a:gd name="T2" fmla="*/ 0 w 470"/>
                <a:gd name="T3" fmla="*/ 0 h 970"/>
                <a:gd name="T4" fmla="*/ 469 w 470"/>
                <a:gd name="T5" fmla="*/ 0 h 970"/>
                <a:gd name="T6" fmla="*/ 469 w 470"/>
                <a:gd name="T7" fmla="*/ 188 h 970"/>
                <a:gd name="T8" fmla="*/ 187 w 470"/>
                <a:gd name="T9" fmla="*/ 188 h 970"/>
                <a:gd name="T10" fmla="*/ 187 w 470"/>
                <a:gd name="T11" fmla="*/ 407 h 970"/>
                <a:gd name="T12" fmla="*/ 406 w 470"/>
                <a:gd name="T13" fmla="*/ 407 h 970"/>
                <a:gd name="T14" fmla="*/ 406 w 470"/>
                <a:gd name="T15" fmla="*/ 563 h 970"/>
                <a:gd name="T16" fmla="*/ 187 w 470"/>
                <a:gd name="T17" fmla="*/ 563 h 970"/>
                <a:gd name="T18" fmla="*/ 187 w 470"/>
                <a:gd name="T19" fmla="*/ 969 h 970"/>
                <a:gd name="T20" fmla="*/ 0 w 470"/>
                <a:gd name="T21"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970">
                  <a:moveTo>
                    <a:pt x="0" y="969"/>
                  </a:moveTo>
                  <a:lnTo>
                    <a:pt x="0" y="0"/>
                  </a:lnTo>
                  <a:lnTo>
                    <a:pt x="469" y="0"/>
                  </a:lnTo>
                  <a:lnTo>
                    <a:pt x="469" y="188"/>
                  </a:lnTo>
                  <a:lnTo>
                    <a:pt x="187" y="188"/>
                  </a:lnTo>
                  <a:lnTo>
                    <a:pt x="187" y="407"/>
                  </a:lnTo>
                  <a:lnTo>
                    <a:pt x="406" y="407"/>
                  </a:lnTo>
                  <a:lnTo>
                    <a:pt x="406" y="563"/>
                  </a:lnTo>
                  <a:lnTo>
                    <a:pt x="187" y="563"/>
                  </a:lnTo>
                  <a:lnTo>
                    <a:pt x="187"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2"/>
            <p:cNvSpPr>
              <a:spLocks noChangeArrowheads="1"/>
            </p:cNvSpPr>
            <p:nvPr/>
          </p:nvSpPr>
          <p:spPr bwMode="auto">
            <a:xfrm>
              <a:off x="5608638" y="4132263"/>
              <a:ext cx="68262" cy="349250"/>
            </a:xfrm>
            <a:custGeom>
              <a:avLst/>
              <a:gdLst>
                <a:gd name="T0" fmla="*/ 0 w 188"/>
                <a:gd name="T1" fmla="*/ 969 h 970"/>
                <a:gd name="T2" fmla="*/ 0 w 188"/>
                <a:gd name="T3" fmla="*/ 0 h 970"/>
                <a:gd name="T4" fmla="*/ 187 w 188"/>
                <a:gd name="T5" fmla="*/ 0 h 970"/>
                <a:gd name="T6" fmla="*/ 187 w 188"/>
                <a:gd name="T7" fmla="*/ 969 h 970"/>
                <a:gd name="T8" fmla="*/ 0 w 188"/>
                <a:gd name="T9" fmla="*/ 969 h 970"/>
              </a:gdLst>
              <a:ahLst/>
              <a:cxnLst>
                <a:cxn ang="0">
                  <a:pos x="T0" y="T1"/>
                </a:cxn>
                <a:cxn ang="0">
                  <a:pos x="T2" y="T3"/>
                </a:cxn>
                <a:cxn ang="0">
                  <a:pos x="T4" y="T5"/>
                </a:cxn>
                <a:cxn ang="0">
                  <a:pos x="T6" y="T7"/>
                </a:cxn>
                <a:cxn ang="0">
                  <a:pos x="T8" y="T9"/>
                </a:cxn>
              </a:cxnLst>
              <a:rect l="0" t="0" r="r" b="b"/>
              <a:pathLst>
                <a:path w="188" h="970">
                  <a:moveTo>
                    <a:pt x="0" y="969"/>
                  </a:moveTo>
                  <a:lnTo>
                    <a:pt x="0" y="0"/>
                  </a:lnTo>
                  <a:lnTo>
                    <a:pt x="187" y="0"/>
                  </a:lnTo>
                  <a:lnTo>
                    <a:pt x="187"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33"/>
            <p:cNvSpPr>
              <a:spLocks noChangeArrowheads="1"/>
            </p:cNvSpPr>
            <p:nvPr/>
          </p:nvSpPr>
          <p:spPr bwMode="auto">
            <a:xfrm>
              <a:off x="5710238" y="4132263"/>
              <a:ext cx="214312" cy="349250"/>
            </a:xfrm>
            <a:custGeom>
              <a:avLst/>
              <a:gdLst>
                <a:gd name="T0" fmla="*/ 594 w 595"/>
                <a:gd name="T1" fmla="*/ 0 h 970"/>
                <a:gd name="T2" fmla="*/ 594 w 595"/>
                <a:gd name="T3" fmla="*/ 188 h 970"/>
                <a:gd name="T4" fmla="*/ 375 w 595"/>
                <a:gd name="T5" fmla="*/ 188 h 970"/>
                <a:gd name="T6" fmla="*/ 375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375" y="188"/>
                  </a:lnTo>
                  <a:lnTo>
                    <a:pt x="375" y="969"/>
                  </a:lnTo>
                  <a:lnTo>
                    <a:pt x="219" y="969"/>
                  </a:lnTo>
                  <a:lnTo>
                    <a:pt x="219" y="188"/>
                  </a:lnTo>
                  <a:lnTo>
                    <a:pt x="0" y="188"/>
                  </a:lnTo>
                  <a:lnTo>
                    <a:pt x="0" y="0"/>
                  </a:lnTo>
                  <a:lnTo>
                    <a:pt x="594"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34"/>
            <p:cNvSpPr>
              <a:spLocks noChangeArrowheads="1"/>
            </p:cNvSpPr>
            <p:nvPr/>
          </p:nvSpPr>
          <p:spPr bwMode="auto">
            <a:xfrm>
              <a:off x="5957888" y="4132263"/>
              <a:ext cx="225425" cy="349250"/>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69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69" y="969"/>
                  </a:lnTo>
                  <a:lnTo>
                    <a:pt x="188" y="344"/>
                  </a:lnTo>
                  <a:lnTo>
                    <a:pt x="188" y="344"/>
                  </a:lnTo>
                  <a:lnTo>
                    <a:pt x="188"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35"/>
            <p:cNvSpPr>
              <a:spLocks noChangeArrowheads="1"/>
            </p:cNvSpPr>
            <p:nvPr/>
          </p:nvSpPr>
          <p:spPr bwMode="auto">
            <a:xfrm>
              <a:off x="6238875" y="4132263"/>
              <a:ext cx="180975" cy="349250"/>
            </a:xfrm>
            <a:custGeom>
              <a:avLst/>
              <a:gdLst>
                <a:gd name="T0" fmla="*/ 0 w 501"/>
                <a:gd name="T1" fmla="*/ 969 h 970"/>
                <a:gd name="T2" fmla="*/ 0 w 501"/>
                <a:gd name="T3" fmla="*/ 0 h 970"/>
                <a:gd name="T4" fmla="*/ 468 w 501"/>
                <a:gd name="T5" fmla="*/ 0 h 970"/>
                <a:gd name="T6" fmla="*/ 468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468" y="0"/>
                  </a:lnTo>
                  <a:lnTo>
                    <a:pt x="468"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36"/>
            <p:cNvSpPr>
              <a:spLocks noChangeArrowheads="1"/>
            </p:cNvSpPr>
            <p:nvPr/>
          </p:nvSpPr>
          <p:spPr bwMode="auto">
            <a:xfrm>
              <a:off x="6451600" y="4132263"/>
              <a:ext cx="214313" cy="349250"/>
            </a:xfrm>
            <a:custGeom>
              <a:avLst/>
              <a:gdLst>
                <a:gd name="T0" fmla="*/ 438 w 595"/>
                <a:gd name="T1" fmla="*/ 282 h 970"/>
                <a:gd name="T2" fmla="*/ 438 w 595"/>
                <a:gd name="T3" fmla="*/ 282 h 970"/>
                <a:gd name="T4" fmla="*/ 282 w 595"/>
                <a:gd name="T5" fmla="*/ 157 h 970"/>
                <a:gd name="T6" fmla="*/ 188 w 595"/>
                <a:gd name="T7" fmla="*/ 250 h 970"/>
                <a:gd name="T8" fmla="*/ 594 w 595"/>
                <a:gd name="T9" fmla="*/ 688 h 970"/>
                <a:gd name="T10" fmla="*/ 313 w 595"/>
                <a:gd name="T11" fmla="*/ 969 h 970"/>
                <a:gd name="T12" fmla="*/ 0 w 595"/>
                <a:gd name="T13" fmla="*/ 719 h 970"/>
                <a:gd name="T14" fmla="*/ 157 w 595"/>
                <a:gd name="T15" fmla="*/ 657 h 970"/>
                <a:gd name="T16" fmla="*/ 313 w 595"/>
                <a:gd name="T17" fmla="*/ 813 h 970"/>
                <a:gd name="T18" fmla="*/ 407 w 595"/>
                <a:gd name="T19" fmla="*/ 719 h 970"/>
                <a:gd name="T20" fmla="*/ 0 w 595"/>
                <a:gd name="T21" fmla="*/ 250 h 970"/>
                <a:gd name="T22" fmla="*/ 313 w 595"/>
                <a:gd name="T23" fmla="*/ 0 h 970"/>
                <a:gd name="T24" fmla="*/ 594 w 595"/>
                <a:gd name="T25" fmla="*/ 219 h 970"/>
                <a:gd name="T26" fmla="*/ 438 w 595"/>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970">
                  <a:moveTo>
                    <a:pt x="438" y="282"/>
                  </a:moveTo>
                  <a:lnTo>
                    <a:pt x="438" y="282"/>
                  </a:lnTo>
                  <a:cubicBezTo>
                    <a:pt x="407" y="188"/>
                    <a:pt x="344" y="157"/>
                    <a:pt x="282" y="157"/>
                  </a:cubicBezTo>
                  <a:cubicBezTo>
                    <a:pt x="219" y="157"/>
                    <a:pt x="188" y="188"/>
                    <a:pt x="188" y="250"/>
                  </a:cubicBezTo>
                  <a:cubicBezTo>
                    <a:pt x="188" y="407"/>
                    <a:pt x="594" y="407"/>
                    <a:pt x="594" y="688"/>
                  </a:cubicBezTo>
                  <a:cubicBezTo>
                    <a:pt x="594" y="875"/>
                    <a:pt x="500" y="969"/>
                    <a:pt x="313" y="969"/>
                  </a:cubicBezTo>
                  <a:cubicBezTo>
                    <a:pt x="157" y="969"/>
                    <a:pt x="32" y="907"/>
                    <a:pt x="0" y="719"/>
                  </a:cubicBezTo>
                  <a:cubicBezTo>
                    <a:pt x="157" y="657"/>
                    <a:pt x="157" y="657"/>
                    <a:pt x="157" y="657"/>
                  </a:cubicBezTo>
                  <a:cubicBezTo>
                    <a:pt x="188" y="782"/>
                    <a:pt x="250" y="813"/>
                    <a:pt x="313" y="813"/>
                  </a:cubicBezTo>
                  <a:cubicBezTo>
                    <a:pt x="375" y="813"/>
                    <a:pt x="407" y="782"/>
                    <a:pt x="407" y="719"/>
                  </a:cubicBezTo>
                  <a:cubicBezTo>
                    <a:pt x="407" y="532"/>
                    <a:pt x="0" y="532"/>
                    <a:pt x="0" y="250"/>
                  </a:cubicBezTo>
                  <a:cubicBezTo>
                    <a:pt x="0" y="94"/>
                    <a:pt x="125" y="0"/>
                    <a:pt x="313" y="0"/>
                  </a:cubicBezTo>
                  <a:cubicBezTo>
                    <a:pt x="469" y="0"/>
                    <a:pt x="563" y="94"/>
                    <a:pt x="594" y="219"/>
                  </a:cubicBezTo>
                  <a:lnTo>
                    <a:pt x="438" y="282"/>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37"/>
            <p:cNvSpPr>
              <a:spLocks noChangeArrowheads="1"/>
            </p:cNvSpPr>
            <p:nvPr/>
          </p:nvSpPr>
          <p:spPr bwMode="auto">
            <a:xfrm>
              <a:off x="6699250" y="4132263"/>
              <a:ext cx="225425" cy="349250"/>
            </a:xfrm>
            <a:custGeom>
              <a:avLst/>
              <a:gdLst>
                <a:gd name="T0" fmla="*/ 437 w 626"/>
                <a:gd name="T1" fmla="*/ 282 h 970"/>
                <a:gd name="T2" fmla="*/ 437 w 626"/>
                <a:gd name="T3" fmla="*/ 282 h 970"/>
                <a:gd name="T4" fmla="*/ 312 w 626"/>
                <a:gd name="T5" fmla="*/ 157 h 970"/>
                <a:gd name="T6" fmla="*/ 219 w 626"/>
                <a:gd name="T7" fmla="*/ 250 h 970"/>
                <a:gd name="T8" fmla="*/ 625 w 626"/>
                <a:gd name="T9" fmla="*/ 688 h 970"/>
                <a:gd name="T10" fmla="*/ 312 w 626"/>
                <a:gd name="T11" fmla="*/ 969 h 970"/>
                <a:gd name="T12" fmla="*/ 0 w 626"/>
                <a:gd name="T13" fmla="*/ 719 h 970"/>
                <a:gd name="T14" fmla="*/ 187 w 626"/>
                <a:gd name="T15" fmla="*/ 657 h 970"/>
                <a:gd name="T16" fmla="*/ 344 w 626"/>
                <a:gd name="T17" fmla="*/ 813 h 970"/>
                <a:gd name="T18" fmla="*/ 437 w 626"/>
                <a:gd name="T19" fmla="*/ 719 h 970"/>
                <a:gd name="T20" fmla="*/ 31 w 626"/>
                <a:gd name="T21" fmla="*/ 250 h 970"/>
                <a:gd name="T22" fmla="*/ 312 w 626"/>
                <a:gd name="T23" fmla="*/ 0 h 970"/>
                <a:gd name="T24" fmla="*/ 625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37" y="188"/>
                    <a:pt x="375" y="157"/>
                    <a:pt x="312" y="157"/>
                  </a:cubicBezTo>
                  <a:cubicBezTo>
                    <a:pt x="250" y="157"/>
                    <a:pt x="219" y="188"/>
                    <a:pt x="219" y="250"/>
                  </a:cubicBezTo>
                  <a:cubicBezTo>
                    <a:pt x="219" y="407"/>
                    <a:pt x="625" y="407"/>
                    <a:pt x="625" y="688"/>
                  </a:cubicBezTo>
                  <a:cubicBezTo>
                    <a:pt x="625" y="875"/>
                    <a:pt x="500" y="969"/>
                    <a:pt x="312" y="969"/>
                  </a:cubicBezTo>
                  <a:cubicBezTo>
                    <a:pt x="187" y="969"/>
                    <a:pt x="62" y="907"/>
                    <a:pt x="0" y="719"/>
                  </a:cubicBezTo>
                  <a:cubicBezTo>
                    <a:pt x="187" y="657"/>
                    <a:pt x="187" y="657"/>
                    <a:pt x="187" y="657"/>
                  </a:cubicBezTo>
                  <a:cubicBezTo>
                    <a:pt x="219" y="782"/>
                    <a:pt x="281" y="813"/>
                    <a:pt x="344" y="813"/>
                  </a:cubicBezTo>
                  <a:cubicBezTo>
                    <a:pt x="406" y="813"/>
                    <a:pt x="437" y="782"/>
                    <a:pt x="437" y="719"/>
                  </a:cubicBezTo>
                  <a:cubicBezTo>
                    <a:pt x="437" y="532"/>
                    <a:pt x="31" y="532"/>
                    <a:pt x="31" y="250"/>
                  </a:cubicBezTo>
                  <a:cubicBezTo>
                    <a:pt x="31" y="94"/>
                    <a:pt x="125" y="0"/>
                    <a:pt x="312" y="0"/>
                  </a:cubicBezTo>
                  <a:cubicBezTo>
                    <a:pt x="500" y="0"/>
                    <a:pt x="594" y="94"/>
                    <a:pt x="625" y="219"/>
                  </a:cubicBezTo>
                  <a:lnTo>
                    <a:pt x="437" y="282"/>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38"/>
            <p:cNvSpPr>
              <a:spLocks noChangeArrowheads="1"/>
            </p:cNvSpPr>
            <p:nvPr/>
          </p:nvSpPr>
          <p:spPr bwMode="auto">
            <a:xfrm>
              <a:off x="7094538" y="4132263"/>
              <a:ext cx="214312" cy="349250"/>
            </a:xfrm>
            <a:custGeom>
              <a:avLst/>
              <a:gdLst>
                <a:gd name="T0" fmla="*/ 187 w 594"/>
                <a:gd name="T1" fmla="*/ 688 h 970"/>
                <a:gd name="T2" fmla="*/ 187 w 594"/>
                <a:gd name="T3" fmla="*/ 688 h 970"/>
                <a:gd name="T4" fmla="*/ 312 w 594"/>
                <a:gd name="T5" fmla="*/ 813 h 970"/>
                <a:gd name="T6" fmla="*/ 437 w 594"/>
                <a:gd name="T7" fmla="*/ 688 h 970"/>
                <a:gd name="T8" fmla="*/ 437 w 594"/>
                <a:gd name="T9" fmla="*/ 625 h 970"/>
                <a:gd name="T10" fmla="*/ 593 w 594"/>
                <a:gd name="T11" fmla="*/ 625 h 970"/>
                <a:gd name="T12" fmla="*/ 593 w 594"/>
                <a:gd name="T13" fmla="*/ 657 h 970"/>
                <a:gd name="T14" fmla="*/ 312 w 594"/>
                <a:gd name="T15" fmla="*/ 969 h 970"/>
                <a:gd name="T16" fmla="*/ 0 w 594"/>
                <a:gd name="T17" fmla="*/ 657 h 970"/>
                <a:gd name="T18" fmla="*/ 0 w 594"/>
                <a:gd name="T19" fmla="*/ 313 h 970"/>
                <a:gd name="T20" fmla="*/ 312 w 594"/>
                <a:gd name="T21" fmla="*/ 0 h 970"/>
                <a:gd name="T22" fmla="*/ 593 w 594"/>
                <a:gd name="T23" fmla="*/ 313 h 970"/>
                <a:gd name="T24" fmla="*/ 593 w 594"/>
                <a:gd name="T25" fmla="*/ 313 h 970"/>
                <a:gd name="T26" fmla="*/ 437 w 594"/>
                <a:gd name="T27" fmla="*/ 313 h 970"/>
                <a:gd name="T28" fmla="*/ 437 w 594"/>
                <a:gd name="T29" fmla="*/ 282 h 970"/>
                <a:gd name="T30" fmla="*/ 312 w 594"/>
                <a:gd name="T31" fmla="*/ 157 h 970"/>
                <a:gd name="T32" fmla="*/ 187 w 594"/>
                <a:gd name="T33" fmla="*/ 282 h 970"/>
                <a:gd name="T34" fmla="*/ 187 w 594"/>
                <a:gd name="T35"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970">
                  <a:moveTo>
                    <a:pt x="187" y="688"/>
                  </a:moveTo>
                  <a:lnTo>
                    <a:pt x="187" y="688"/>
                  </a:lnTo>
                  <a:cubicBezTo>
                    <a:pt x="187" y="782"/>
                    <a:pt x="218" y="813"/>
                    <a:pt x="312" y="813"/>
                  </a:cubicBezTo>
                  <a:cubicBezTo>
                    <a:pt x="375" y="813"/>
                    <a:pt x="437" y="782"/>
                    <a:pt x="437" y="688"/>
                  </a:cubicBezTo>
                  <a:cubicBezTo>
                    <a:pt x="437" y="625"/>
                    <a:pt x="437" y="625"/>
                    <a:pt x="437" y="625"/>
                  </a:cubicBezTo>
                  <a:cubicBezTo>
                    <a:pt x="593" y="625"/>
                    <a:pt x="593" y="625"/>
                    <a:pt x="593" y="625"/>
                  </a:cubicBezTo>
                  <a:cubicBezTo>
                    <a:pt x="593" y="657"/>
                    <a:pt x="593" y="657"/>
                    <a:pt x="593" y="657"/>
                  </a:cubicBezTo>
                  <a:cubicBezTo>
                    <a:pt x="593" y="875"/>
                    <a:pt x="468" y="969"/>
                    <a:pt x="312" y="969"/>
                  </a:cubicBezTo>
                  <a:cubicBezTo>
                    <a:pt x="125" y="969"/>
                    <a:pt x="0" y="875"/>
                    <a:pt x="0" y="657"/>
                  </a:cubicBezTo>
                  <a:cubicBezTo>
                    <a:pt x="0" y="313"/>
                    <a:pt x="0" y="313"/>
                    <a:pt x="0" y="313"/>
                  </a:cubicBezTo>
                  <a:cubicBezTo>
                    <a:pt x="0" y="94"/>
                    <a:pt x="125" y="0"/>
                    <a:pt x="312" y="0"/>
                  </a:cubicBezTo>
                  <a:cubicBezTo>
                    <a:pt x="468" y="0"/>
                    <a:pt x="593" y="94"/>
                    <a:pt x="593" y="313"/>
                  </a:cubicBezTo>
                  <a:lnTo>
                    <a:pt x="593" y="313"/>
                  </a:lnTo>
                  <a:cubicBezTo>
                    <a:pt x="437" y="313"/>
                    <a:pt x="437" y="313"/>
                    <a:pt x="437" y="313"/>
                  </a:cubicBezTo>
                  <a:cubicBezTo>
                    <a:pt x="437" y="282"/>
                    <a:pt x="437" y="282"/>
                    <a:pt x="437" y="282"/>
                  </a:cubicBezTo>
                  <a:cubicBezTo>
                    <a:pt x="437" y="188"/>
                    <a:pt x="375" y="157"/>
                    <a:pt x="312" y="157"/>
                  </a:cubicBezTo>
                  <a:cubicBezTo>
                    <a:pt x="218" y="157"/>
                    <a:pt x="187" y="188"/>
                    <a:pt x="187" y="282"/>
                  </a:cubicBezTo>
                  <a:lnTo>
                    <a:pt x="187" y="688"/>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39"/>
            <p:cNvSpPr>
              <a:spLocks noChangeArrowheads="1"/>
            </p:cNvSpPr>
            <p:nvPr/>
          </p:nvSpPr>
          <p:spPr bwMode="auto">
            <a:xfrm>
              <a:off x="7351713" y="4132263"/>
              <a:ext cx="180975" cy="349250"/>
            </a:xfrm>
            <a:custGeom>
              <a:avLst/>
              <a:gdLst>
                <a:gd name="T0" fmla="*/ 0 w 501"/>
                <a:gd name="T1" fmla="*/ 969 h 970"/>
                <a:gd name="T2" fmla="*/ 0 w 501"/>
                <a:gd name="T3" fmla="*/ 0 h 970"/>
                <a:gd name="T4" fmla="*/ 500 w 501"/>
                <a:gd name="T5" fmla="*/ 0 h 970"/>
                <a:gd name="T6" fmla="*/ 500 w 501"/>
                <a:gd name="T7" fmla="*/ 188 h 970"/>
                <a:gd name="T8" fmla="*/ 188 w 501"/>
                <a:gd name="T9" fmla="*/ 188 h 970"/>
                <a:gd name="T10" fmla="*/ 188 w 501"/>
                <a:gd name="T11" fmla="*/ 407 h 970"/>
                <a:gd name="T12" fmla="*/ 438 w 501"/>
                <a:gd name="T13" fmla="*/ 407 h 970"/>
                <a:gd name="T14" fmla="*/ 438 w 501"/>
                <a:gd name="T15" fmla="*/ 563 h 970"/>
                <a:gd name="T16" fmla="*/ 188 w 501"/>
                <a:gd name="T17" fmla="*/ 563 h 970"/>
                <a:gd name="T18" fmla="*/ 188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88" y="188"/>
                  </a:lnTo>
                  <a:lnTo>
                    <a:pt x="188" y="407"/>
                  </a:lnTo>
                  <a:lnTo>
                    <a:pt x="438" y="407"/>
                  </a:lnTo>
                  <a:lnTo>
                    <a:pt x="438" y="563"/>
                  </a:lnTo>
                  <a:lnTo>
                    <a:pt x="188" y="563"/>
                  </a:lnTo>
                  <a:lnTo>
                    <a:pt x="188" y="813"/>
                  </a:lnTo>
                  <a:lnTo>
                    <a:pt x="500" y="813"/>
                  </a:lnTo>
                  <a:lnTo>
                    <a:pt x="500"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40"/>
            <p:cNvSpPr>
              <a:spLocks noChangeArrowheads="1"/>
            </p:cNvSpPr>
            <p:nvPr/>
          </p:nvSpPr>
          <p:spPr bwMode="auto">
            <a:xfrm>
              <a:off x="7577138" y="4132263"/>
              <a:ext cx="225425" cy="349250"/>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38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38" y="969"/>
                  </a:lnTo>
                  <a:lnTo>
                    <a:pt x="188" y="344"/>
                  </a:lnTo>
                  <a:lnTo>
                    <a:pt x="188" y="344"/>
                  </a:lnTo>
                  <a:lnTo>
                    <a:pt x="188"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41"/>
            <p:cNvSpPr>
              <a:spLocks noChangeArrowheads="1"/>
            </p:cNvSpPr>
            <p:nvPr/>
          </p:nvSpPr>
          <p:spPr bwMode="auto">
            <a:xfrm>
              <a:off x="7835900" y="4132263"/>
              <a:ext cx="225425" cy="349250"/>
            </a:xfrm>
            <a:custGeom>
              <a:avLst/>
              <a:gdLst>
                <a:gd name="T0" fmla="*/ 625 w 626"/>
                <a:gd name="T1" fmla="*/ 0 h 970"/>
                <a:gd name="T2" fmla="*/ 625 w 626"/>
                <a:gd name="T3" fmla="*/ 188 h 970"/>
                <a:gd name="T4" fmla="*/ 406 w 626"/>
                <a:gd name="T5" fmla="*/ 188 h 970"/>
                <a:gd name="T6" fmla="*/ 406 w 626"/>
                <a:gd name="T7" fmla="*/ 969 h 970"/>
                <a:gd name="T8" fmla="*/ 219 w 626"/>
                <a:gd name="T9" fmla="*/ 969 h 970"/>
                <a:gd name="T10" fmla="*/ 219 w 626"/>
                <a:gd name="T11" fmla="*/ 188 h 970"/>
                <a:gd name="T12" fmla="*/ 0 w 626"/>
                <a:gd name="T13" fmla="*/ 188 h 970"/>
                <a:gd name="T14" fmla="*/ 0 w 626"/>
                <a:gd name="T15" fmla="*/ 0 h 970"/>
                <a:gd name="T16" fmla="*/ 625 w 626"/>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970">
                  <a:moveTo>
                    <a:pt x="625" y="0"/>
                  </a:moveTo>
                  <a:lnTo>
                    <a:pt x="625" y="188"/>
                  </a:lnTo>
                  <a:lnTo>
                    <a:pt x="406" y="188"/>
                  </a:lnTo>
                  <a:lnTo>
                    <a:pt x="406" y="969"/>
                  </a:lnTo>
                  <a:lnTo>
                    <a:pt x="219" y="969"/>
                  </a:lnTo>
                  <a:lnTo>
                    <a:pt x="219" y="188"/>
                  </a:lnTo>
                  <a:lnTo>
                    <a:pt x="0" y="188"/>
                  </a:lnTo>
                  <a:lnTo>
                    <a:pt x="0" y="0"/>
                  </a:lnTo>
                  <a:lnTo>
                    <a:pt x="625" y="0"/>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42"/>
            <p:cNvSpPr>
              <a:spLocks noChangeArrowheads="1"/>
            </p:cNvSpPr>
            <p:nvPr/>
          </p:nvSpPr>
          <p:spPr bwMode="auto">
            <a:xfrm>
              <a:off x="8094663" y="4132263"/>
              <a:ext cx="180975" cy="349250"/>
            </a:xfrm>
            <a:custGeom>
              <a:avLst/>
              <a:gdLst>
                <a:gd name="T0" fmla="*/ 0 w 501"/>
                <a:gd name="T1" fmla="*/ 969 h 970"/>
                <a:gd name="T2" fmla="*/ 0 w 501"/>
                <a:gd name="T3" fmla="*/ 0 h 970"/>
                <a:gd name="T4" fmla="*/ 500 w 501"/>
                <a:gd name="T5" fmla="*/ 0 h 970"/>
                <a:gd name="T6" fmla="*/ 500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43"/>
            <p:cNvSpPr>
              <a:spLocks noChangeArrowheads="1"/>
            </p:cNvSpPr>
            <p:nvPr/>
          </p:nvSpPr>
          <p:spPr bwMode="auto">
            <a:xfrm>
              <a:off x="8320088" y="4132263"/>
              <a:ext cx="214312" cy="349250"/>
            </a:xfrm>
            <a:custGeom>
              <a:avLst/>
              <a:gdLst>
                <a:gd name="T0" fmla="*/ 406 w 595"/>
                <a:gd name="T1" fmla="*/ 969 h 970"/>
                <a:gd name="T2" fmla="*/ 406 w 595"/>
                <a:gd name="T3" fmla="*/ 969 h 970"/>
                <a:gd name="T4" fmla="*/ 250 w 595"/>
                <a:gd name="T5" fmla="*/ 563 h 970"/>
                <a:gd name="T6" fmla="*/ 156 w 595"/>
                <a:gd name="T7" fmla="*/ 563 h 970"/>
                <a:gd name="T8" fmla="*/ 156 w 595"/>
                <a:gd name="T9" fmla="*/ 969 h 970"/>
                <a:gd name="T10" fmla="*/ 0 w 595"/>
                <a:gd name="T11" fmla="*/ 969 h 970"/>
                <a:gd name="T12" fmla="*/ 0 w 595"/>
                <a:gd name="T13" fmla="*/ 0 h 970"/>
                <a:gd name="T14" fmla="*/ 250 w 595"/>
                <a:gd name="T15" fmla="*/ 0 h 970"/>
                <a:gd name="T16" fmla="*/ 562 w 595"/>
                <a:gd name="T17" fmla="*/ 313 h 970"/>
                <a:gd name="T18" fmla="*/ 437 w 595"/>
                <a:gd name="T19" fmla="*/ 532 h 970"/>
                <a:gd name="T20" fmla="*/ 594 w 595"/>
                <a:gd name="T21" fmla="*/ 969 h 970"/>
                <a:gd name="T22" fmla="*/ 406 w 595"/>
                <a:gd name="T23" fmla="*/ 969 h 970"/>
                <a:gd name="T24" fmla="*/ 156 w 595"/>
                <a:gd name="T25" fmla="*/ 438 h 970"/>
                <a:gd name="T26" fmla="*/ 156 w 595"/>
                <a:gd name="T27" fmla="*/ 438 h 970"/>
                <a:gd name="T28" fmla="*/ 250 w 595"/>
                <a:gd name="T29" fmla="*/ 438 h 970"/>
                <a:gd name="T30" fmla="*/ 406 w 595"/>
                <a:gd name="T31" fmla="*/ 282 h 970"/>
                <a:gd name="T32" fmla="*/ 250 w 595"/>
                <a:gd name="T33" fmla="*/ 157 h 970"/>
                <a:gd name="T34" fmla="*/ 156 w 595"/>
                <a:gd name="T35" fmla="*/ 157 h 970"/>
                <a:gd name="T36" fmla="*/ 156 w 595"/>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70">
                  <a:moveTo>
                    <a:pt x="406" y="969"/>
                  </a:moveTo>
                  <a:lnTo>
                    <a:pt x="406" y="969"/>
                  </a:lnTo>
                  <a:cubicBezTo>
                    <a:pt x="250" y="563"/>
                    <a:pt x="250" y="563"/>
                    <a:pt x="250" y="563"/>
                  </a:cubicBezTo>
                  <a:cubicBezTo>
                    <a:pt x="156" y="563"/>
                    <a:pt x="156" y="563"/>
                    <a:pt x="156" y="563"/>
                  </a:cubicBezTo>
                  <a:cubicBezTo>
                    <a:pt x="156" y="969"/>
                    <a:pt x="156" y="969"/>
                    <a:pt x="156" y="969"/>
                  </a:cubicBezTo>
                  <a:cubicBezTo>
                    <a:pt x="0" y="969"/>
                    <a:pt x="0" y="969"/>
                    <a:pt x="0" y="969"/>
                  </a:cubicBezTo>
                  <a:cubicBezTo>
                    <a:pt x="0" y="0"/>
                    <a:pt x="0" y="0"/>
                    <a:pt x="0" y="0"/>
                  </a:cubicBezTo>
                  <a:cubicBezTo>
                    <a:pt x="250" y="0"/>
                    <a:pt x="250" y="0"/>
                    <a:pt x="250" y="0"/>
                  </a:cubicBezTo>
                  <a:cubicBezTo>
                    <a:pt x="469" y="0"/>
                    <a:pt x="562" y="125"/>
                    <a:pt x="562" y="313"/>
                  </a:cubicBezTo>
                  <a:cubicBezTo>
                    <a:pt x="562" y="407"/>
                    <a:pt x="531" y="500"/>
                    <a:pt x="437" y="532"/>
                  </a:cubicBezTo>
                  <a:cubicBezTo>
                    <a:pt x="594" y="969"/>
                    <a:pt x="594" y="969"/>
                    <a:pt x="594" y="969"/>
                  </a:cubicBezTo>
                  <a:lnTo>
                    <a:pt x="406" y="969"/>
                  </a:lnTo>
                  <a:close/>
                  <a:moveTo>
                    <a:pt x="156" y="438"/>
                  </a:moveTo>
                  <a:lnTo>
                    <a:pt x="156" y="438"/>
                  </a:lnTo>
                  <a:cubicBezTo>
                    <a:pt x="250" y="438"/>
                    <a:pt x="250" y="438"/>
                    <a:pt x="250" y="438"/>
                  </a:cubicBezTo>
                  <a:cubicBezTo>
                    <a:pt x="344" y="438"/>
                    <a:pt x="406" y="375"/>
                    <a:pt x="406" y="282"/>
                  </a:cubicBezTo>
                  <a:cubicBezTo>
                    <a:pt x="406" y="188"/>
                    <a:pt x="344" y="157"/>
                    <a:pt x="250" y="157"/>
                  </a:cubicBezTo>
                  <a:cubicBezTo>
                    <a:pt x="156" y="157"/>
                    <a:pt x="156" y="157"/>
                    <a:pt x="156" y="157"/>
                  </a:cubicBezTo>
                  <a:lnTo>
                    <a:pt x="156" y="438"/>
                  </a:lnTo>
                  <a:close/>
                </a:path>
              </a:pathLst>
            </a:custGeom>
            <a:solidFill>
              <a:srgbClr val="54545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44"/>
            <p:cNvSpPr>
              <a:spLocks noChangeArrowheads="1"/>
            </p:cNvSpPr>
            <p:nvPr/>
          </p:nvSpPr>
          <p:spPr bwMode="auto">
            <a:xfrm>
              <a:off x="1558925" y="4132263"/>
              <a:ext cx="1609725" cy="147637"/>
            </a:xfrm>
            <a:custGeom>
              <a:avLst/>
              <a:gdLst>
                <a:gd name="T0" fmla="*/ 4469 w 4470"/>
                <a:gd name="T1" fmla="*/ 0 h 408"/>
                <a:gd name="T2" fmla="*/ 0 w 4470"/>
                <a:gd name="T3" fmla="*/ 0 h 408"/>
                <a:gd name="T4" fmla="*/ 0 w 4470"/>
                <a:gd name="T5" fmla="*/ 407 h 408"/>
                <a:gd name="T6" fmla="*/ 4469 w 4470"/>
                <a:gd name="T7" fmla="*/ 407 h 408"/>
                <a:gd name="T8" fmla="*/ 4469 w 4470"/>
                <a:gd name="T9" fmla="*/ 0 h 408"/>
              </a:gdLst>
              <a:ahLst/>
              <a:cxnLst>
                <a:cxn ang="0">
                  <a:pos x="T0" y="T1"/>
                </a:cxn>
                <a:cxn ang="0">
                  <a:pos x="T2" y="T3"/>
                </a:cxn>
                <a:cxn ang="0">
                  <a:pos x="T4" y="T5"/>
                </a:cxn>
                <a:cxn ang="0">
                  <a:pos x="T6" y="T7"/>
                </a:cxn>
                <a:cxn ang="0">
                  <a:pos x="T8" y="T9"/>
                </a:cxn>
              </a:cxnLst>
              <a:rect l="0" t="0" r="r" b="b"/>
              <a:pathLst>
                <a:path w="4470" h="408">
                  <a:moveTo>
                    <a:pt x="4469" y="0"/>
                  </a:moveTo>
                  <a:lnTo>
                    <a:pt x="0" y="0"/>
                  </a:lnTo>
                  <a:lnTo>
                    <a:pt x="0" y="407"/>
                  </a:lnTo>
                  <a:lnTo>
                    <a:pt x="4469" y="407"/>
                  </a:lnTo>
                  <a:lnTo>
                    <a:pt x="4469"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5"/>
            <p:cNvSpPr>
              <a:spLocks noChangeArrowheads="1"/>
            </p:cNvSpPr>
            <p:nvPr/>
          </p:nvSpPr>
          <p:spPr bwMode="auto">
            <a:xfrm>
              <a:off x="8455025" y="3773488"/>
              <a:ext cx="90488" cy="90487"/>
            </a:xfrm>
            <a:custGeom>
              <a:avLst/>
              <a:gdLst>
                <a:gd name="T0" fmla="*/ 125 w 251"/>
                <a:gd name="T1" fmla="*/ 249 h 250"/>
                <a:gd name="T2" fmla="*/ 125 w 251"/>
                <a:gd name="T3" fmla="*/ 249 h 250"/>
                <a:gd name="T4" fmla="*/ 0 w 251"/>
                <a:gd name="T5" fmla="*/ 124 h 250"/>
                <a:gd name="T6" fmla="*/ 125 w 251"/>
                <a:gd name="T7" fmla="*/ 0 h 250"/>
                <a:gd name="T8" fmla="*/ 250 w 251"/>
                <a:gd name="T9" fmla="*/ 124 h 250"/>
                <a:gd name="T10" fmla="*/ 125 w 251"/>
                <a:gd name="T11" fmla="*/ 249 h 250"/>
                <a:gd name="T12" fmla="*/ 125 w 251"/>
                <a:gd name="T13" fmla="*/ 32 h 250"/>
                <a:gd name="T14" fmla="*/ 125 w 251"/>
                <a:gd name="T15" fmla="*/ 32 h 250"/>
                <a:gd name="T16" fmla="*/ 31 w 251"/>
                <a:gd name="T17" fmla="*/ 124 h 250"/>
                <a:gd name="T18" fmla="*/ 125 w 251"/>
                <a:gd name="T19" fmla="*/ 218 h 250"/>
                <a:gd name="T20" fmla="*/ 250 w 251"/>
                <a:gd name="T21" fmla="*/ 124 h 250"/>
                <a:gd name="T22" fmla="*/ 125 w 251"/>
                <a:gd name="T23" fmla="*/ 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0">
                  <a:moveTo>
                    <a:pt x="125" y="249"/>
                  </a:moveTo>
                  <a:lnTo>
                    <a:pt x="125" y="249"/>
                  </a:lnTo>
                  <a:cubicBezTo>
                    <a:pt x="62" y="249"/>
                    <a:pt x="0" y="187"/>
                    <a:pt x="0" y="124"/>
                  </a:cubicBezTo>
                  <a:cubicBezTo>
                    <a:pt x="0" y="63"/>
                    <a:pt x="62" y="0"/>
                    <a:pt x="125" y="0"/>
                  </a:cubicBezTo>
                  <a:cubicBezTo>
                    <a:pt x="187" y="0"/>
                    <a:pt x="250" y="63"/>
                    <a:pt x="250" y="124"/>
                  </a:cubicBezTo>
                  <a:cubicBezTo>
                    <a:pt x="250" y="187"/>
                    <a:pt x="187" y="249"/>
                    <a:pt x="125" y="249"/>
                  </a:cubicBezTo>
                  <a:close/>
                  <a:moveTo>
                    <a:pt x="125" y="32"/>
                  </a:moveTo>
                  <a:lnTo>
                    <a:pt x="125" y="32"/>
                  </a:lnTo>
                  <a:cubicBezTo>
                    <a:pt x="94" y="32"/>
                    <a:pt x="31" y="63"/>
                    <a:pt x="31" y="124"/>
                  </a:cubicBezTo>
                  <a:cubicBezTo>
                    <a:pt x="31" y="187"/>
                    <a:pt x="94" y="218"/>
                    <a:pt x="125" y="218"/>
                  </a:cubicBezTo>
                  <a:cubicBezTo>
                    <a:pt x="187" y="218"/>
                    <a:pt x="250" y="187"/>
                    <a:pt x="250" y="124"/>
                  </a:cubicBezTo>
                  <a:cubicBezTo>
                    <a:pt x="250" y="63"/>
                    <a:pt x="187" y="32"/>
                    <a:pt x="125" y="32"/>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6"/>
            <p:cNvSpPr>
              <a:spLocks noChangeArrowheads="1"/>
            </p:cNvSpPr>
            <p:nvPr/>
          </p:nvSpPr>
          <p:spPr bwMode="auto">
            <a:xfrm>
              <a:off x="8477250" y="3795713"/>
              <a:ext cx="23813" cy="44450"/>
            </a:xfrm>
            <a:custGeom>
              <a:avLst/>
              <a:gdLst>
                <a:gd name="T0" fmla="*/ 63 w 64"/>
                <a:gd name="T1" fmla="*/ 0 h 125"/>
                <a:gd name="T2" fmla="*/ 63 w 64"/>
                <a:gd name="T3" fmla="*/ 30 h 125"/>
                <a:gd name="T4" fmla="*/ 32 w 64"/>
                <a:gd name="T5" fmla="*/ 30 h 125"/>
                <a:gd name="T6" fmla="*/ 32 w 64"/>
                <a:gd name="T7" fmla="*/ 124 h 125"/>
                <a:gd name="T8" fmla="*/ 0 w 64"/>
                <a:gd name="T9" fmla="*/ 124 h 125"/>
                <a:gd name="T10" fmla="*/ 0 w 64"/>
                <a:gd name="T11" fmla="*/ 30 h 125"/>
                <a:gd name="T12" fmla="*/ 0 w 64"/>
                <a:gd name="T13" fmla="*/ 30 h 125"/>
                <a:gd name="T14" fmla="*/ 0 w 64"/>
                <a:gd name="T15" fmla="*/ 0 h 125"/>
                <a:gd name="T16" fmla="*/ 63 w 64"/>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5">
                  <a:moveTo>
                    <a:pt x="63" y="0"/>
                  </a:moveTo>
                  <a:lnTo>
                    <a:pt x="63" y="30"/>
                  </a:lnTo>
                  <a:lnTo>
                    <a:pt x="32" y="30"/>
                  </a:lnTo>
                  <a:lnTo>
                    <a:pt x="32" y="124"/>
                  </a:lnTo>
                  <a:lnTo>
                    <a:pt x="0" y="124"/>
                  </a:lnTo>
                  <a:lnTo>
                    <a:pt x="0" y="30"/>
                  </a:lnTo>
                  <a:lnTo>
                    <a:pt x="0" y="30"/>
                  </a:lnTo>
                  <a:lnTo>
                    <a:pt x="0" y="0"/>
                  </a:lnTo>
                  <a:lnTo>
                    <a:pt x="63"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7"/>
            <p:cNvSpPr>
              <a:spLocks noChangeArrowheads="1"/>
            </p:cNvSpPr>
            <p:nvPr/>
          </p:nvSpPr>
          <p:spPr bwMode="auto">
            <a:xfrm>
              <a:off x="8499475" y="3795713"/>
              <a:ext cx="34925" cy="44450"/>
            </a:xfrm>
            <a:custGeom>
              <a:avLst/>
              <a:gdLst>
                <a:gd name="T0" fmla="*/ 0 w 95"/>
                <a:gd name="T1" fmla="*/ 124 h 125"/>
                <a:gd name="T2" fmla="*/ 0 w 95"/>
                <a:gd name="T3" fmla="*/ 0 h 125"/>
                <a:gd name="T4" fmla="*/ 31 w 95"/>
                <a:gd name="T5" fmla="*/ 0 h 125"/>
                <a:gd name="T6" fmla="*/ 31 w 95"/>
                <a:gd name="T7" fmla="*/ 61 h 125"/>
                <a:gd name="T8" fmla="*/ 31 w 95"/>
                <a:gd name="T9" fmla="*/ 61 h 125"/>
                <a:gd name="T10" fmla="*/ 62 w 95"/>
                <a:gd name="T11" fmla="*/ 0 h 125"/>
                <a:gd name="T12" fmla="*/ 94 w 95"/>
                <a:gd name="T13" fmla="*/ 0 h 125"/>
                <a:gd name="T14" fmla="*/ 94 w 95"/>
                <a:gd name="T15" fmla="*/ 124 h 125"/>
                <a:gd name="T16" fmla="*/ 62 w 95"/>
                <a:gd name="T17" fmla="*/ 124 h 125"/>
                <a:gd name="T18" fmla="*/ 62 w 95"/>
                <a:gd name="T19" fmla="*/ 30 h 125"/>
                <a:gd name="T20" fmla="*/ 62 w 95"/>
                <a:gd name="T21" fmla="*/ 30 h 125"/>
                <a:gd name="T22" fmla="*/ 62 w 95"/>
                <a:gd name="T23" fmla="*/ 124 h 125"/>
                <a:gd name="T24" fmla="*/ 31 w 95"/>
                <a:gd name="T25" fmla="*/ 124 h 125"/>
                <a:gd name="T26" fmla="*/ 0 w 95"/>
                <a:gd name="T27" fmla="*/ 30 h 125"/>
                <a:gd name="T28" fmla="*/ 0 w 95"/>
                <a:gd name="T29" fmla="*/ 30 h 125"/>
                <a:gd name="T30" fmla="*/ 0 w 95"/>
                <a:gd name="T31"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25">
                  <a:moveTo>
                    <a:pt x="0" y="124"/>
                  </a:moveTo>
                  <a:lnTo>
                    <a:pt x="0" y="0"/>
                  </a:lnTo>
                  <a:lnTo>
                    <a:pt x="31" y="0"/>
                  </a:lnTo>
                  <a:lnTo>
                    <a:pt x="31" y="61"/>
                  </a:lnTo>
                  <a:lnTo>
                    <a:pt x="31" y="61"/>
                  </a:lnTo>
                  <a:lnTo>
                    <a:pt x="62" y="0"/>
                  </a:lnTo>
                  <a:lnTo>
                    <a:pt x="94" y="0"/>
                  </a:lnTo>
                  <a:lnTo>
                    <a:pt x="94" y="124"/>
                  </a:lnTo>
                  <a:lnTo>
                    <a:pt x="62" y="124"/>
                  </a:lnTo>
                  <a:lnTo>
                    <a:pt x="62" y="30"/>
                  </a:lnTo>
                  <a:lnTo>
                    <a:pt x="62" y="30"/>
                  </a:lnTo>
                  <a:lnTo>
                    <a:pt x="62" y="124"/>
                  </a:lnTo>
                  <a:lnTo>
                    <a:pt x="31" y="124"/>
                  </a:lnTo>
                  <a:lnTo>
                    <a:pt x="0" y="30"/>
                  </a:lnTo>
                  <a:lnTo>
                    <a:pt x="0" y="30"/>
                  </a:lnTo>
                  <a:lnTo>
                    <a:pt x="0" y="124"/>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99236913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781762"/>
            <a:ext cx="10363200" cy="1362075"/>
          </a:xfrm>
        </p:spPr>
        <p:txBody>
          <a:bodyPr anchor="t"/>
          <a:lstStyle>
            <a:lvl1pPr algn="l">
              <a:defRPr sz="2800" b="1" cap="all">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963084" y="1281575"/>
            <a:ext cx="103632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7/13/2021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10"/>
          <p:cNvSpPr>
            <a:spLocks noChangeArrowheads="1"/>
          </p:cNvSpPr>
          <p:nvPr userDrawn="1"/>
        </p:nvSpPr>
        <p:spPr bwMode="auto">
          <a:xfrm>
            <a:off x="-402912" y="909563"/>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chemeClr val="bg1">
              <a:alpha val="30000"/>
            </a:schemeClr>
          </a:solidFill>
          <a:ln>
            <a:noFill/>
          </a:ln>
          <a:effectLst/>
        </p:spPr>
        <p:txBody>
          <a:bodyPr wrap="none" anchor="ctr"/>
          <a:lstStyle/>
          <a:p>
            <a:endParaRPr lang="en-US"/>
          </a:p>
        </p:txBody>
      </p:sp>
      <p:grpSp>
        <p:nvGrpSpPr>
          <p:cNvPr id="9" name="Group 8"/>
          <p:cNvGrpSpPr>
            <a:grpSpLocks noChangeAspect="1"/>
          </p:cNvGrpSpPr>
          <p:nvPr userDrawn="1"/>
        </p:nvGrpSpPr>
        <p:grpSpPr>
          <a:xfrm>
            <a:off x="6924675" y="385462"/>
            <a:ext cx="4657725" cy="377031"/>
            <a:chOff x="1565275" y="3417888"/>
            <a:chExt cx="6986588" cy="754062"/>
          </a:xfrm>
        </p:grpSpPr>
        <p:sp>
          <p:nvSpPr>
            <p:cNvPr id="10" name="Freeform 1"/>
            <p:cNvSpPr>
              <a:spLocks noChangeArrowheads="1"/>
            </p:cNvSpPr>
            <p:nvPr/>
          </p:nvSpPr>
          <p:spPr bwMode="auto">
            <a:xfrm>
              <a:off x="2498725" y="3429000"/>
              <a:ext cx="630238" cy="731838"/>
            </a:xfrm>
            <a:custGeom>
              <a:avLst/>
              <a:gdLst>
                <a:gd name="T0" fmla="*/ 0 w 1751"/>
                <a:gd name="T1" fmla="*/ 0 h 2031"/>
                <a:gd name="T2" fmla="*/ 0 w 1751"/>
                <a:gd name="T3" fmla="*/ 0 h 2031"/>
                <a:gd name="T4" fmla="*/ 969 w 1751"/>
                <a:gd name="T5" fmla="*/ 0 h 2031"/>
                <a:gd name="T6" fmla="*/ 1500 w 1751"/>
                <a:gd name="T7" fmla="*/ 188 h 2031"/>
                <a:gd name="T8" fmla="*/ 1625 w 1751"/>
                <a:gd name="T9" fmla="*/ 531 h 2031"/>
                <a:gd name="T10" fmla="*/ 1625 w 1751"/>
                <a:gd name="T11" fmla="*/ 531 h 2031"/>
                <a:gd name="T12" fmla="*/ 1375 w 1751"/>
                <a:gd name="T13" fmla="*/ 969 h 2031"/>
                <a:gd name="T14" fmla="*/ 1750 w 1751"/>
                <a:gd name="T15" fmla="*/ 1468 h 2031"/>
                <a:gd name="T16" fmla="*/ 1750 w 1751"/>
                <a:gd name="T17" fmla="*/ 1468 h 2031"/>
                <a:gd name="T18" fmla="*/ 1000 w 1751"/>
                <a:gd name="T19" fmla="*/ 2030 h 2031"/>
                <a:gd name="T20" fmla="*/ 0 w 1751"/>
                <a:gd name="T21" fmla="*/ 2030 h 2031"/>
                <a:gd name="T22" fmla="*/ 0 w 1751"/>
                <a:gd name="T23" fmla="*/ 0 h 2031"/>
                <a:gd name="T24" fmla="*/ 875 w 1751"/>
                <a:gd name="T25" fmla="*/ 813 h 2031"/>
                <a:gd name="T26" fmla="*/ 875 w 1751"/>
                <a:gd name="T27" fmla="*/ 813 h 2031"/>
                <a:gd name="T28" fmla="*/ 1188 w 1751"/>
                <a:gd name="T29" fmla="*/ 594 h 2031"/>
                <a:gd name="T30" fmla="*/ 1188 w 1751"/>
                <a:gd name="T31" fmla="*/ 594 h 2031"/>
                <a:gd name="T32" fmla="*/ 906 w 1751"/>
                <a:gd name="T33" fmla="*/ 375 h 2031"/>
                <a:gd name="T34" fmla="*/ 438 w 1751"/>
                <a:gd name="T35" fmla="*/ 375 h 2031"/>
                <a:gd name="T36" fmla="*/ 438 w 1751"/>
                <a:gd name="T37" fmla="*/ 813 h 2031"/>
                <a:gd name="T38" fmla="*/ 875 w 1751"/>
                <a:gd name="T39" fmla="*/ 813 h 2031"/>
                <a:gd name="T40" fmla="*/ 1000 w 1751"/>
                <a:gd name="T41" fmla="*/ 1624 h 2031"/>
                <a:gd name="T42" fmla="*/ 1000 w 1751"/>
                <a:gd name="T43" fmla="*/ 1624 h 2031"/>
                <a:gd name="T44" fmla="*/ 1313 w 1751"/>
                <a:gd name="T45" fmla="*/ 1405 h 2031"/>
                <a:gd name="T46" fmla="*/ 1313 w 1751"/>
                <a:gd name="T47" fmla="*/ 1405 h 2031"/>
                <a:gd name="T48" fmla="*/ 969 w 1751"/>
                <a:gd name="T49" fmla="*/ 1187 h 2031"/>
                <a:gd name="T50" fmla="*/ 438 w 1751"/>
                <a:gd name="T51" fmla="*/ 1187 h 2031"/>
                <a:gd name="T52" fmla="*/ 438 w 1751"/>
                <a:gd name="T53" fmla="*/ 1624 h 2031"/>
                <a:gd name="T54" fmla="*/ 1000 w 1751"/>
                <a:gd name="T55" fmla="*/ 1624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1" h="2031">
                  <a:moveTo>
                    <a:pt x="0" y="0"/>
                  </a:moveTo>
                  <a:lnTo>
                    <a:pt x="0" y="0"/>
                  </a:lnTo>
                  <a:cubicBezTo>
                    <a:pt x="969" y="0"/>
                    <a:pt x="969" y="0"/>
                    <a:pt x="969" y="0"/>
                  </a:cubicBezTo>
                  <a:cubicBezTo>
                    <a:pt x="1188" y="0"/>
                    <a:pt x="1375" y="63"/>
                    <a:pt x="1500" y="188"/>
                  </a:cubicBezTo>
                  <a:cubicBezTo>
                    <a:pt x="1594" y="281"/>
                    <a:pt x="1625" y="375"/>
                    <a:pt x="1625" y="531"/>
                  </a:cubicBezTo>
                  <a:lnTo>
                    <a:pt x="1625" y="531"/>
                  </a:lnTo>
                  <a:cubicBezTo>
                    <a:pt x="1625" y="750"/>
                    <a:pt x="1500" y="875"/>
                    <a:pt x="1375" y="969"/>
                  </a:cubicBezTo>
                  <a:cubicBezTo>
                    <a:pt x="1594" y="1062"/>
                    <a:pt x="1750" y="1187"/>
                    <a:pt x="1750" y="1468"/>
                  </a:cubicBezTo>
                  <a:lnTo>
                    <a:pt x="1750" y="1468"/>
                  </a:lnTo>
                  <a:cubicBezTo>
                    <a:pt x="1750" y="1843"/>
                    <a:pt x="1438" y="2030"/>
                    <a:pt x="1000" y="2030"/>
                  </a:cubicBezTo>
                  <a:cubicBezTo>
                    <a:pt x="0" y="2030"/>
                    <a:pt x="0" y="2030"/>
                    <a:pt x="0" y="2030"/>
                  </a:cubicBezTo>
                  <a:lnTo>
                    <a:pt x="0" y="0"/>
                  </a:lnTo>
                  <a:close/>
                  <a:moveTo>
                    <a:pt x="875" y="813"/>
                  </a:moveTo>
                  <a:lnTo>
                    <a:pt x="875" y="813"/>
                  </a:lnTo>
                  <a:cubicBezTo>
                    <a:pt x="1062" y="813"/>
                    <a:pt x="1188" y="750"/>
                    <a:pt x="1188" y="594"/>
                  </a:cubicBezTo>
                  <a:lnTo>
                    <a:pt x="1188" y="594"/>
                  </a:lnTo>
                  <a:cubicBezTo>
                    <a:pt x="1188" y="469"/>
                    <a:pt x="1094" y="375"/>
                    <a:pt x="906" y="375"/>
                  </a:cubicBezTo>
                  <a:cubicBezTo>
                    <a:pt x="438" y="375"/>
                    <a:pt x="438" y="375"/>
                    <a:pt x="438" y="375"/>
                  </a:cubicBezTo>
                  <a:cubicBezTo>
                    <a:pt x="438" y="813"/>
                    <a:pt x="438" y="813"/>
                    <a:pt x="438" y="813"/>
                  </a:cubicBezTo>
                  <a:lnTo>
                    <a:pt x="875" y="813"/>
                  </a:lnTo>
                  <a:close/>
                  <a:moveTo>
                    <a:pt x="1000" y="1624"/>
                  </a:moveTo>
                  <a:lnTo>
                    <a:pt x="1000" y="1624"/>
                  </a:lnTo>
                  <a:cubicBezTo>
                    <a:pt x="1188" y="1624"/>
                    <a:pt x="1313" y="1562"/>
                    <a:pt x="1313" y="1405"/>
                  </a:cubicBezTo>
                  <a:lnTo>
                    <a:pt x="1313" y="1405"/>
                  </a:lnTo>
                  <a:cubicBezTo>
                    <a:pt x="1313" y="1280"/>
                    <a:pt x="1188" y="1187"/>
                    <a:pt x="969" y="1187"/>
                  </a:cubicBezTo>
                  <a:cubicBezTo>
                    <a:pt x="438" y="1187"/>
                    <a:pt x="438" y="1187"/>
                    <a:pt x="438" y="1187"/>
                  </a:cubicBezTo>
                  <a:cubicBezTo>
                    <a:pt x="438" y="1624"/>
                    <a:pt x="438" y="1624"/>
                    <a:pt x="438" y="1624"/>
                  </a:cubicBezTo>
                  <a:lnTo>
                    <a:pt x="1000" y="16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2"/>
            <p:cNvSpPr>
              <a:spLocks noChangeArrowheads="1"/>
            </p:cNvSpPr>
            <p:nvPr/>
          </p:nvSpPr>
          <p:spPr bwMode="auto">
            <a:xfrm>
              <a:off x="3330575" y="3429000"/>
              <a:ext cx="168275" cy="731838"/>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3"/>
            <p:cNvSpPr>
              <a:spLocks noChangeArrowheads="1"/>
            </p:cNvSpPr>
            <p:nvPr/>
          </p:nvSpPr>
          <p:spPr bwMode="auto">
            <a:xfrm>
              <a:off x="3735388" y="3429000"/>
              <a:ext cx="528637" cy="731838"/>
            </a:xfrm>
            <a:custGeom>
              <a:avLst/>
              <a:gdLst>
                <a:gd name="T0" fmla="*/ 0 w 1469"/>
                <a:gd name="T1" fmla="*/ 0 h 2031"/>
                <a:gd name="T2" fmla="*/ 437 w 1469"/>
                <a:gd name="T3" fmla="*/ 0 h 2031"/>
                <a:gd name="T4" fmla="*/ 437 w 1469"/>
                <a:gd name="T5" fmla="*/ 1624 h 2031"/>
                <a:gd name="T6" fmla="*/ 1468 w 1469"/>
                <a:gd name="T7" fmla="*/ 1624 h 2031"/>
                <a:gd name="T8" fmla="*/ 1468 w 1469"/>
                <a:gd name="T9" fmla="*/ 2030 h 2031"/>
                <a:gd name="T10" fmla="*/ 0 w 1469"/>
                <a:gd name="T11" fmla="*/ 2030 h 2031"/>
                <a:gd name="T12" fmla="*/ 0 w 1469"/>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69" h="2031">
                  <a:moveTo>
                    <a:pt x="0" y="0"/>
                  </a:moveTo>
                  <a:lnTo>
                    <a:pt x="437" y="0"/>
                  </a:lnTo>
                  <a:lnTo>
                    <a:pt x="437" y="1624"/>
                  </a:lnTo>
                  <a:lnTo>
                    <a:pt x="1468" y="1624"/>
                  </a:lnTo>
                  <a:lnTo>
                    <a:pt x="1468"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4"/>
            <p:cNvSpPr>
              <a:spLocks noChangeArrowheads="1"/>
            </p:cNvSpPr>
            <p:nvPr/>
          </p:nvSpPr>
          <p:spPr bwMode="auto">
            <a:xfrm>
              <a:off x="4433888" y="3429000"/>
              <a:ext cx="169862" cy="731838"/>
            </a:xfrm>
            <a:custGeom>
              <a:avLst/>
              <a:gdLst>
                <a:gd name="T0" fmla="*/ 0 w 470"/>
                <a:gd name="T1" fmla="*/ 0 h 2031"/>
                <a:gd name="T2" fmla="*/ 469 w 470"/>
                <a:gd name="T3" fmla="*/ 0 h 2031"/>
                <a:gd name="T4" fmla="*/ 469 w 470"/>
                <a:gd name="T5" fmla="*/ 2030 h 2031"/>
                <a:gd name="T6" fmla="*/ 0 w 470"/>
                <a:gd name="T7" fmla="*/ 2030 h 2031"/>
                <a:gd name="T8" fmla="*/ 0 w 470"/>
                <a:gd name="T9" fmla="*/ 0 h 2031"/>
              </a:gdLst>
              <a:ahLst/>
              <a:cxnLst>
                <a:cxn ang="0">
                  <a:pos x="T0" y="T1"/>
                </a:cxn>
                <a:cxn ang="0">
                  <a:pos x="T2" y="T3"/>
                </a:cxn>
                <a:cxn ang="0">
                  <a:pos x="T4" y="T5"/>
                </a:cxn>
                <a:cxn ang="0">
                  <a:pos x="T6" y="T7"/>
                </a:cxn>
                <a:cxn ang="0">
                  <a:pos x="T8" y="T9"/>
                </a:cxn>
              </a:cxnLst>
              <a:rect l="0" t="0" r="r" b="b"/>
              <a:pathLst>
                <a:path w="470" h="2031">
                  <a:moveTo>
                    <a:pt x="0" y="0"/>
                  </a:moveTo>
                  <a:lnTo>
                    <a:pt x="469" y="0"/>
                  </a:lnTo>
                  <a:lnTo>
                    <a:pt x="469"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5"/>
            <p:cNvSpPr>
              <a:spLocks noChangeArrowheads="1"/>
            </p:cNvSpPr>
            <p:nvPr/>
          </p:nvSpPr>
          <p:spPr bwMode="auto">
            <a:xfrm>
              <a:off x="4770438" y="3429000"/>
              <a:ext cx="608012" cy="731838"/>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6"/>
            <p:cNvSpPr>
              <a:spLocks noChangeArrowheads="1"/>
            </p:cNvSpPr>
            <p:nvPr/>
          </p:nvSpPr>
          <p:spPr bwMode="auto">
            <a:xfrm>
              <a:off x="5478463" y="3429000"/>
              <a:ext cx="720725" cy="731838"/>
            </a:xfrm>
            <a:custGeom>
              <a:avLst/>
              <a:gdLst>
                <a:gd name="T0" fmla="*/ 782 w 2001"/>
                <a:gd name="T1" fmla="*/ 1218 h 2031"/>
                <a:gd name="T2" fmla="*/ 0 w 2001"/>
                <a:gd name="T3" fmla="*/ 0 h 2031"/>
                <a:gd name="T4" fmla="*/ 500 w 2001"/>
                <a:gd name="T5" fmla="*/ 0 h 2031"/>
                <a:gd name="T6" fmla="*/ 1000 w 2001"/>
                <a:gd name="T7" fmla="*/ 813 h 2031"/>
                <a:gd name="T8" fmla="*/ 1500 w 2001"/>
                <a:gd name="T9" fmla="*/ 0 h 2031"/>
                <a:gd name="T10" fmla="*/ 2000 w 2001"/>
                <a:gd name="T11" fmla="*/ 0 h 2031"/>
                <a:gd name="T12" fmla="*/ 1219 w 2001"/>
                <a:gd name="T13" fmla="*/ 1218 h 2031"/>
                <a:gd name="T14" fmla="*/ 1219 w 2001"/>
                <a:gd name="T15" fmla="*/ 2030 h 2031"/>
                <a:gd name="T16" fmla="*/ 782 w 2001"/>
                <a:gd name="T17" fmla="*/ 2030 h 2031"/>
                <a:gd name="T18" fmla="*/ 782 w 2001"/>
                <a:gd name="T19" fmla="*/ 1218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1" h="2031">
                  <a:moveTo>
                    <a:pt x="782" y="1218"/>
                  </a:moveTo>
                  <a:lnTo>
                    <a:pt x="0" y="0"/>
                  </a:lnTo>
                  <a:lnTo>
                    <a:pt x="500" y="0"/>
                  </a:lnTo>
                  <a:lnTo>
                    <a:pt x="1000" y="813"/>
                  </a:lnTo>
                  <a:lnTo>
                    <a:pt x="1500" y="0"/>
                  </a:lnTo>
                  <a:lnTo>
                    <a:pt x="2000" y="0"/>
                  </a:lnTo>
                  <a:lnTo>
                    <a:pt x="1219" y="1218"/>
                  </a:lnTo>
                  <a:lnTo>
                    <a:pt x="1219" y="2030"/>
                  </a:lnTo>
                  <a:lnTo>
                    <a:pt x="782" y="2030"/>
                  </a:lnTo>
                  <a:lnTo>
                    <a:pt x="782" y="12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7"/>
            <p:cNvSpPr>
              <a:spLocks noChangeArrowheads="1"/>
            </p:cNvSpPr>
            <p:nvPr/>
          </p:nvSpPr>
          <p:spPr bwMode="auto">
            <a:xfrm>
              <a:off x="6311900" y="3429000"/>
              <a:ext cx="550863" cy="742950"/>
            </a:xfrm>
            <a:custGeom>
              <a:avLst/>
              <a:gdLst>
                <a:gd name="T0" fmla="*/ 0 w 1532"/>
                <a:gd name="T1" fmla="*/ 1718 h 2063"/>
                <a:gd name="T2" fmla="*/ 0 w 1532"/>
                <a:gd name="T3" fmla="*/ 1718 h 2063"/>
                <a:gd name="T4" fmla="*/ 312 w 1532"/>
                <a:gd name="T5" fmla="*/ 1405 h 2063"/>
                <a:gd name="T6" fmla="*/ 812 w 1532"/>
                <a:gd name="T7" fmla="*/ 1655 h 2063"/>
                <a:gd name="T8" fmla="*/ 1094 w 1532"/>
                <a:gd name="T9" fmla="*/ 1405 h 2063"/>
                <a:gd name="T10" fmla="*/ 1094 w 1532"/>
                <a:gd name="T11" fmla="*/ 1405 h 2063"/>
                <a:gd name="T12" fmla="*/ 687 w 1532"/>
                <a:gd name="T13" fmla="*/ 1155 h 2063"/>
                <a:gd name="T14" fmla="*/ 500 w 1532"/>
                <a:gd name="T15" fmla="*/ 1155 h 2063"/>
                <a:gd name="T16" fmla="*/ 437 w 1532"/>
                <a:gd name="T17" fmla="*/ 875 h 2063"/>
                <a:gd name="T18" fmla="*/ 937 w 1532"/>
                <a:gd name="T19" fmla="*/ 375 h 2063"/>
                <a:gd name="T20" fmla="*/ 125 w 1532"/>
                <a:gd name="T21" fmla="*/ 375 h 2063"/>
                <a:gd name="T22" fmla="*/ 125 w 1532"/>
                <a:gd name="T23" fmla="*/ 0 h 2063"/>
                <a:gd name="T24" fmla="*/ 1500 w 1532"/>
                <a:gd name="T25" fmla="*/ 0 h 2063"/>
                <a:gd name="T26" fmla="*/ 1500 w 1532"/>
                <a:gd name="T27" fmla="*/ 344 h 2063"/>
                <a:gd name="T28" fmla="*/ 1000 w 1532"/>
                <a:gd name="T29" fmla="*/ 813 h 2063"/>
                <a:gd name="T30" fmla="*/ 1531 w 1532"/>
                <a:gd name="T31" fmla="*/ 1405 h 2063"/>
                <a:gd name="T32" fmla="*/ 1531 w 1532"/>
                <a:gd name="T33" fmla="*/ 1405 h 2063"/>
                <a:gd name="T34" fmla="*/ 812 w 1532"/>
                <a:gd name="T35" fmla="*/ 2062 h 2063"/>
                <a:gd name="T36" fmla="*/ 0 w 1532"/>
                <a:gd name="T37" fmla="*/ 1718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2" h="2063">
                  <a:moveTo>
                    <a:pt x="0" y="1718"/>
                  </a:moveTo>
                  <a:lnTo>
                    <a:pt x="0" y="1718"/>
                  </a:lnTo>
                  <a:cubicBezTo>
                    <a:pt x="312" y="1405"/>
                    <a:pt x="312" y="1405"/>
                    <a:pt x="312" y="1405"/>
                  </a:cubicBezTo>
                  <a:cubicBezTo>
                    <a:pt x="469" y="1593"/>
                    <a:pt x="594" y="1655"/>
                    <a:pt x="812" y="1655"/>
                  </a:cubicBezTo>
                  <a:cubicBezTo>
                    <a:pt x="968" y="1655"/>
                    <a:pt x="1094" y="1562"/>
                    <a:pt x="1094" y="1405"/>
                  </a:cubicBezTo>
                  <a:lnTo>
                    <a:pt x="1094" y="1405"/>
                  </a:lnTo>
                  <a:cubicBezTo>
                    <a:pt x="1094" y="1249"/>
                    <a:pt x="937" y="1155"/>
                    <a:pt x="687" y="1155"/>
                  </a:cubicBezTo>
                  <a:cubicBezTo>
                    <a:pt x="500" y="1155"/>
                    <a:pt x="500" y="1155"/>
                    <a:pt x="500" y="1155"/>
                  </a:cubicBezTo>
                  <a:cubicBezTo>
                    <a:pt x="437" y="875"/>
                    <a:pt x="437" y="875"/>
                    <a:pt x="437" y="875"/>
                  </a:cubicBezTo>
                  <a:cubicBezTo>
                    <a:pt x="937" y="375"/>
                    <a:pt x="937" y="375"/>
                    <a:pt x="937" y="375"/>
                  </a:cubicBezTo>
                  <a:cubicBezTo>
                    <a:pt x="125" y="375"/>
                    <a:pt x="125" y="375"/>
                    <a:pt x="125" y="375"/>
                  </a:cubicBezTo>
                  <a:cubicBezTo>
                    <a:pt x="125" y="0"/>
                    <a:pt x="125" y="0"/>
                    <a:pt x="125" y="0"/>
                  </a:cubicBezTo>
                  <a:cubicBezTo>
                    <a:pt x="1500" y="0"/>
                    <a:pt x="1500" y="0"/>
                    <a:pt x="1500" y="0"/>
                  </a:cubicBezTo>
                  <a:cubicBezTo>
                    <a:pt x="1500" y="344"/>
                    <a:pt x="1500" y="344"/>
                    <a:pt x="1500" y="344"/>
                  </a:cubicBezTo>
                  <a:cubicBezTo>
                    <a:pt x="1000" y="813"/>
                    <a:pt x="1000" y="813"/>
                    <a:pt x="1000" y="813"/>
                  </a:cubicBezTo>
                  <a:cubicBezTo>
                    <a:pt x="1281" y="875"/>
                    <a:pt x="1531" y="1030"/>
                    <a:pt x="1531" y="1405"/>
                  </a:cubicBezTo>
                  <a:lnTo>
                    <a:pt x="1531" y="1405"/>
                  </a:lnTo>
                  <a:cubicBezTo>
                    <a:pt x="1531" y="1780"/>
                    <a:pt x="1250" y="2062"/>
                    <a:pt x="812" y="2062"/>
                  </a:cubicBezTo>
                  <a:cubicBezTo>
                    <a:pt x="437" y="2062"/>
                    <a:pt x="187" y="1937"/>
                    <a:pt x="0" y="1718"/>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8"/>
            <p:cNvSpPr>
              <a:spLocks noChangeArrowheads="1"/>
            </p:cNvSpPr>
            <p:nvPr/>
          </p:nvSpPr>
          <p:spPr bwMode="auto">
            <a:xfrm>
              <a:off x="7043738" y="3417888"/>
              <a:ext cx="574675" cy="754062"/>
            </a:xfrm>
            <a:custGeom>
              <a:avLst/>
              <a:gdLst>
                <a:gd name="T0" fmla="*/ 250 w 1595"/>
                <a:gd name="T1" fmla="*/ 1874 h 2094"/>
                <a:gd name="T2" fmla="*/ 250 w 1595"/>
                <a:gd name="T3" fmla="*/ 1874 h 2094"/>
                <a:gd name="T4" fmla="*/ 0 w 1595"/>
                <a:gd name="T5" fmla="*/ 1093 h 2094"/>
                <a:gd name="T6" fmla="*/ 0 w 1595"/>
                <a:gd name="T7" fmla="*/ 1093 h 2094"/>
                <a:gd name="T8" fmla="*/ 906 w 1595"/>
                <a:gd name="T9" fmla="*/ 0 h 2094"/>
                <a:gd name="T10" fmla="*/ 1531 w 1595"/>
                <a:gd name="T11" fmla="*/ 219 h 2094"/>
                <a:gd name="T12" fmla="*/ 1281 w 1595"/>
                <a:gd name="T13" fmla="*/ 562 h 2094"/>
                <a:gd name="T14" fmla="*/ 875 w 1595"/>
                <a:gd name="T15" fmla="*/ 406 h 2094"/>
                <a:gd name="T16" fmla="*/ 469 w 1595"/>
                <a:gd name="T17" fmla="*/ 875 h 2094"/>
                <a:gd name="T18" fmla="*/ 875 w 1595"/>
                <a:gd name="T19" fmla="*/ 750 h 2094"/>
                <a:gd name="T20" fmla="*/ 1594 w 1595"/>
                <a:gd name="T21" fmla="*/ 1374 h 2094"/>
                <a:gd name="T22" fmla="*/ 1594 w 1595"/>
                <a:gd name="T23" fmla="*/ 1405 h 2094"/>
                <a:gd name="T24" fmla="*/ 844 w 1595"/>
                <a:gd name="T25" fmla="*/ 2093 h 2094"/>
                <a:gd name="T26" fmla="*/ 250 w 1595"/>
                <a:gd name="T27" fmla="*/ 1874 h 2094"/>
                <a:gd name="T28" fmla="*/ 1156 w 1595"/>
                <a:gd name="T29" fmla="*/ 1405 h 2094"/>
                <a:gd name="T30" fmla="*/ 1156 w 1595"/>
                <a:gd name="T31" fmla="*/ 1405 h 2094"/>
                <a:gd name="T32" fmla="*/ 1156 w 1595"/>
                <a:gd name="T33" fmla="*/ 1405 h 2094"/>
                <a:gd name="T34" fmla="*/ 812 w 1595"/>
                <a:gd name="T35" fmla="*/ 1124 h 2094"/>
                <a:gd name="T36" fmla="*/ 469 w 1595"/>
                <a:gd name="T37" fmla="*/ 1405 h 2094"/>
                <a:gd name="T38" fmla="*/ 469 w 1595"/>
                <a:gd name="T39" fmla="*/ 1405 h 2094"/>
                <a:gd name="T40" fmla="*/ 812 w 1595"/>
                <a:gd name="T41" fmla="*/ 1718 h 2094"/>
                <a:gd name="T42" fmla="*/ 1156 w 1595"/>
                <a:gd name="T43" fmla="*/ 140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5" h="2094">
                  <a:moveTo>
                    <a:pt x="250" y="1874"/>
                  </a:moveTo>
                  <a:lnTo>
                    <a:pt x="250" y="1874"/>
                  </a:lnTo>
                  <a:cubicBezTo>
                    <a:pt x="94" y="1718"/>
                    <a:pt x="0" y="1499"/>
                    <a:pt x="0" y="1093"/>
                  </a:cubicBezTo>
                  <a:lnTo>
                    <a:pt x="0" y="1093"/>
                  </a:lnTo>
                  <a:cubicBezTo>
                    <a:pt x="0" y="469"/>
                    <a:pt x="281" y="0"/>
                    <a:pt x="906" y="0"/>
                  </a:cubicBezTo>
                  <a:cubicBezTo>
                    <a:pt x="1156" y="0"/>
                    <a:pt x="1344" y="62"/>
                    <a:pt x="1531" y="219"/>
                  </a:cubicBezTo>
                  <a:cubicBezTo>
                    <a:pt x="1281" y="562"/>
                    <a:pt x="1281" y="562"/>
                    <a:pt x="1281" y="562"/>
                  </a:cubicBezTo>
                  <a:cubicBezTo>
                    <a:pt x="1156" y="469"/>
                    <a:pt x="1063" y="406"/>
                    <a:pt x="875" y="406"/>
                  </a:cubicBezTo>
                  <a:cubicBezTo>
                    <a:pt x="625" y="406"/>
                    <a:pt x="500" y="594"/>
                    <a:pt x="469" y="875"/>
                  </a:cubicBezTo>
                  <a:cubicBezTo>
                    <a:pt x="563" y="812"/>
                    <a:pt x="688" y="750"/>
                    <a:pt x="875" y="750"/>
                  </a:cubicBezTo>
                  <a:cubicBezTo>
                    <a:pt x="1281" y="750"/>
                    <a:pt x="1594" y="969"/>
                    <a:pt x="1594" y="1374"/>
                  </a:cubicBezTo>
                  <a:cubicBezTo>
                    <a:pt x="1594" y="1405"/>
                    <a:pt x="1594" y="1405"/>
                    <a:pt x="1594" y="1405"/>
                  </a:cubicBezTo>
                  <a:cubicBezTo>
                    <a:pt x="1594" y="1811"/>
                    <a:pt x="1281" y="2093"/>
                    <a:pt x="844" y="2093"/>
                  </a:cubicBezTo>
                  <a:cubicBezTo>
                    <a:pt x="563" y="2093"/>
                    <a:pt x="375" y="2030"/>
                    <a:pt x="250" y="1874"/>
                  </a:cubicBezTo>
                  <a:close/>
                  <a:moveTo>
                    <a:pt x="1156" y="1405"/>
                  </a:moveTo>
                  <a:lnTo>
                    <a:pt x="1156" y="1405"/>
                  </a:lnTo>
                  <a:lnTo>
                    <a:pt x="1156" y="1405"/>
                  </a:lnTo>
                  <a:cubicBezTo>
                    <a:pt x="1156" y="1249"/>
                    <a:pt x="1031" y="1124"/>
                    <a:pt x="812" y="1124"/>
                  </a:cubicBezTo>
                  <a:cubicBezTo>
                    <a:pt x="594" y="1124"/>
                    <a:pt x="469" y="1218"/>
                    <a:pt x="469" y="1405"/>
                  </a:cubicBezTo>
                  <a:lnTo>
                    <a:pt x="469" y="1405"/>
                  </a:lnTo>
                  <a:cubicBezTo>
                    <a:pt x="469" y="1593"/>
                    <a:pt x="594" y="1718"/>
                    <a:pt x="812" y="1718"/>
                  </a:cubicBezTo>
                  <a:cubicBezTo>
                    <a:pt x="1031" y="1718"/>
                    <a:pt x="1156" y="1593"/>
                    <a:pt x="1156" y="1405"/>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9"/>
            <p:cNvSpPr>
              <a:spLocks noChangeArrowheads="1"/>
            </p:cNvSpPr>
            <p:nvPr/>
          </p:nvSpPr>
          <p:spPr bwMode="auto">
            <a:xfrm>
              <a:off x="1565275" y="3417888"/>
              <a:ext cx="776288" cy="742950"/>
            </a:xfrm>
            <a:custGeom>
              <a:avLst/>
              <a:gdLst>
                <a:gd name="T0" fmla="*/ 1282 w 2158"/>
                <a:gd name="T1" fmla="*/ 0 h 2062"/>
                <a:gd name="T2" fmla="*/ 875 w 2158"/>
                <a:gd name="T3" fmla="*/ 0 h 2062"/>
                <a:gd name="T4" fmla="*/ 0 w 2158"/>
                <a:gd name="T5" fmla="*/ 2061 h 2062"/>
                <a:gd name="T6" fmla="*/ 438 w 2158"/>
                <a:gd name="T7" fmla="*/ 2061 h 2062"/>
                <a:gd name="T8" fmla="*/ 625 w 2158"/>
                <a:gd name="T9" fmla="*/ 1593 h 2062"/>
                <a:gd name="T10" fmla="*/ 1125 w 2158"/>
                <a:gd name="T11" fmla="*/ 1593 h 2062"/>
                <a:gd name="T12" fmla="*/ 969 w 2158"/>
                <a:gd name="T13" fmla="*/ 1218 h 2062"/>
                <a:gd name="T14" fmla="*/ 782 w 2158"/>
                <a:gd name="T15" fmla="*/ 1218 h 2062"/>
                <a:gd name="T16" fmla="*/ 1063 w 2158"/>
                <a:gd name="T17" fmla="*/ 562 h 2062"/>
                <a:gd name="T18" fmla="*/ 1344 w 2158"/>
                <a:gd name="T19" fmla="*/ 1218 h 2062"/>
                <a:gd name="T20" fmla="*/ 1500 w 2158"/>
                <a:gd name="T21" fmla="*/ 1593 h 2062"/>
                <a:gd name="T22" fmla="*/ 1688 w 2158"/>
                <a:gd name="T23" fmla="*/ 2061 h 2062"/>
                <a:gd name="T24" fmla="*/ 2157 w 2158"/>
                <a:gd name="T25" fmla="*/ 2061 h 2062"/>
                <a:gd name="T26" fmla="*/ 1282 w 2158"/>
                <a:gd name="T27" fmla="*/ 0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2">
                  <a:moveTo>
                    <a:pt x="1282" y="0"/>
                  </a:moveTo>
                  <a:lnTo>
                    <a:pt x="875" y="0"/>
                  </a:lnTo>
                  <a:lnTo>
                    <a:pt x="0" y="2061"/>
                  </a:lnTo>
                  <a:lnTo>
                    <a:pt x="438" y="2061"/>
                  </a:lnTo>
                  <a:lnTo>
                    <a:pt x="625" y="1593"/>
                  </a:lnTo>
                  <a:lnTo>
                    <a:pt x="1125" y="1593"/>
                  </a:lnTo>
                  <a:lnTo>
                    <a:pt x="969" y="1218"/>
                  </a:lnTo>
                  <a:lnTo>
                    <a:pt x="782" y="1218"/>
                  </a:lnTo>
                  <a:lnTo>
                    <a:pt x="1063" y="562"/>
                  </a:lnTo>
                  <a:lnTo>
                    <a:pt x="1344" y="1218"/>
                  </a:lnTo>
                  <a:lnTo>
                    <a:pt x="1500" y="1593"/>
                  </a:lnTo>
                  <a:lnTo>
                    <a:pt x="1688" y="2061"/>
                  </a:lnTo>
                  <a:lnTo>
                    <a:pt x="2157" y="2061"/>
                  </a:lnTo>
                  <a:lnTo>
                    <a:pt x="1282"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0"/>
            <p:cNvSpPr>
              <a:spLocks noChangeArrowheads="1"/>
            </p:cNvSpPr>
            <p:nvPr/>
          </p:nvSpPr>
          <p:spPr bwMode="auto">
            <a:xfrm>
              <a:off x="7707313" y="3417888"/>
              <a:ext cx="844550" cy="754062"/>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1"/>
            <p:cNvSpPr>
              <a:spLocks noChangeArrowheads="1"/>
            </p:cNvSpPr>
            <p:nvPr/>
          </p:nvSpPr>
          <p:spPr bwMode="auto">
            <a:xfrm>
              <a:off x="8461375" y="4081463"/>
              <a:ext cx="90488" cy="90487"/>
            </a:xfrm>
            <a:custGeom>
              <a:avLst/>
              <a:gdLst>
                <a:gd name="T0" fmla="*/ 125 w 251"/>
                <a:gd name="T1" fmla="*/ 250 h 251"/>
                <a:gd name="T2" fmla="*/ 125 w 251"/>
                <a:gd name="T3" fmla="*/ 250 h 251"/>
                <a:gd name="T4" fmla="*/ 0 w 251"/>
                <a:gd name="T5" fmla="*/ 125 h 251"/>
                <a:gd name="T6" fmla="*/ 125 w 251"/>
                <a:gd name="T7" fmla="*/ 0 h 251"/>
                <a:gd name="T8" fmla="*/ 250 w 251"/>
                <a:gd name="T9" fmla="*/ 125 h 251"/>
                <a:gd name="T10" fmla="*/ 125 w 251"/>
                <a:gd name="T11" fmla="*/ 250 h 251"/>
                <a:gd name="T12" fmla="*/ 125 w 251"/>
                <a:gd name="T13" fmla="*/ 31 h 251"/>
                <a:gd name="T14" fmla="*/ 125 w 251"/>
                <a:gd name="T15" fmla="*/ 31 h 251"/>
                <a:gd name="T16" fmla="*/ 31 w 251"/>
                <a:gd name="T17" fmla="*/ 125 h 251"/>
                <a:gd name="T18" fmla="*/ 125 w 251"/>
                <a:gd name="T19" fmla="*/ 218 h 251"/>
                <a:gd name="T20" fmla="*/ 218 w 251"/>
                <a:gd name="T21" fmla="*/ 125 h 251"/>
                <a:gd name="T22" fmla="*/ 125 w 251"/>
                <a:gd name="T23" fmla="*/ 3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1">
                  <a:moveTo>
                    <a:pt x="125" y="250"/>
                  </a:moveTo>
                  <a:lnTo>
                    <a:pt x="125" y="250"/>
                  </a:lnTo>
                  <a:cubicBezTo>
                    <a:pt x="62" y="250"/>
                    <a:pt x="0" y="187"/>
                    <a:pt x="0" y="125"/>
                  </a:cubicBezTo>
                  <a:cubicBezTo>
                    <a:pt x="0" y="62"/>
                    <a:pt x="62" y="0"/>
                    <a:pt x="125" y="0"/>
                  </a:cubicBezTo>
                  <a:cubicBezTo>
                    <a:pt x="187" y="0"/>
                    <a:pt x="250" y="62"/>
                    <a:pt x="250" y="125"/>
                  </a:cubicBezTo>
                  <a:cubicBezTo>
                    <a:pt x="250" y="187"/>
                    <a:pt x="187" y="250"/>
                    <a:pt x="125" y="250"/>
                  </a:cubicBezTo>
                  <a:close/>
                  <a:moveTo>
                    <a:pt x="125" y="31"/>
                  </a:moveTo>
                  <a:lnTo>
                    <a:pt x="125" y="31"/>
                  </a:lnTo>
                  <a:cubicBezTo>
                    <a:pt x="62" y="31"/>
                    <a:pt x="31" y="62"/>
                    <a:pt x="31" y="125"/>
                  </a:cubicBezTo>
                  <a:cubicBezTo>
                    <a:pt x="31" y="187"/>
                    <a:pt x="62" y="218"/>
                    <a:pt x="125" y="218"/>
                  </a:cubicBezTo>
                  <a:cubicBezTo>
                    <a:pt x="187" y="218"/>
                    <a:pt x="218" y="187"/>
                    <a:pt x="218" y="125"/>
                  </a:cubicBezTo>
                  <a:cubicBezTo>
                    <a:pt x="218" y="62"/>
                    <a:pt x="187" y="31"/>
                    <a:pt x="125" y="31"/>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2"/>
            <p:cNvSpPr>
              <a:spLocks noChangeArrowheads="1"/>
            </p:cNvSpPr>
            <p:nvPr/>
          </p:nvSpPr>
          <p:spPr bwMode="auto">
            <a:xfrm>
              <a:off x="8472488" y="4103688"/>
              <a:ext cx="22225" cy="46037"/>
            </a:xfrm>
            <a:custGeom>
              <a:avLst/>
              <a:gdLst>
                <a:gd name="T0" fmla="*/ 62 w 63"/>
                <a:gd name="T1" fmla="*/ 0 h 126"/>
                <a:gd name="T2" fmla="*/ 62 w 63"/>
                <a:gd name="T3" fmla="*/ 31 h 126"/>
                <a:gd name="T4" fmla="*/ 62 w 63"/>
                <a:gd name="T5" fmla="*/ 31 h 126"/>
                <a:gd name="T6" fmla="*/ 62 w 63"/>
                <a:gd name="T7" fmla="*/ 125 h 126"/>
                <a:gd name="T8" fmla="*/ 31 w 63"/>
                <a:gd name="T9" fmla="*/ 125 h 126"/>
                <a:gd name="T10" fmla="*/ 31 w 63"/>
                <a:gd name="T11" fmla="*/ 31 h 126"/>
                <a:gd name="T12" fmla="*/ 0 w 63"/>
                <a:gd name="T13" fmla="*/ 31 h 126"/>
                <a:gd name="T14" fmla="*/ 0 w 63"/>
                <a:gd name="T15" fmla="*/ 0 h 126"/>
                <a:gd name="T16" fmla="*/ 62 w 6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26">
                  <a:moveTo>
                    <a:pt x="62" y="0"/>
                  </a:moveTo>
                  <a:lnTo>
                    <a:pt x="62" y="31"/>
                  </a:lnTo>
                  <a:lnTo>
                    <a:pt x="62" y="31"/>
                  </a:lnTo>
                  <a:lnTo>
                    <a:pt x="62" y="125"/>
                  </a:lnTo>
                  <a:lnTo>
                    <a:pt x="31" y="125"/>
                  </a:lnTo>
                  <a:lnTo>
                    <a:pt x="31" y="31"/>
                  </a:lnTo>
                  <a:lnTo>
                    <a:pt x="0" y="31"/>
                  </a:lnTo>
                  <a:lnTo>
                    <a:pt x="0" y="0"/>
                  </a:lnTo>
                  <a:lnTo>
                    <a:pt x="62"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 name="Freeform 13"/>
            <p:cNvSpPr>
              <a:spLocks noChangeArrowheads="1"/>
            </p:cNvSpPr>
            <p:nvPr/>
          </p:nvSpPr>
          <p:spPr bwMode="auto">
            <a:xfrm>
              <a:off x="8505825" y="4103688"/>
              <a:ext cx="22225" cy="46037"/>
            </a:xfrm>
            <a:custGeom>
              <a:avLst/>
              <a:gdLst>
                <a:gd name="T0" fmla="*/ 0 w 63"/>
                <a:gd name="T1" fmla="*/ 125 h 126"/>
                <a:gd name="T2" fmla="*/ 0 w 63"/>
                <a:gd name="T3" fmla="*/ 0 h 126"/>
                <a:gd name="T4" fmla="*/ 0 w 63"/>
                <a:gd name="T5" fmla="*/ 0 h 126"/>
                <a:gd name="T6" fmla="*/ 31 w 63"/>
                <a:gd name="T7" fmla="*/ 63 h 126"/>
                <a:gd name="T8" fmla="*/ 31 w 63"/>
                <a:gd name="T9" fmla="*/ 63 h 126"/>
                <a:gd name="T10" fmla="*/ 62 w 63"/>
                <a:gd name="T11" fmla="*/ 0 h 126"/>
                <a:gd name="T12" fmla="*/ 62 w 63"/>
                <a:gd name="T13" fmla="*/ 0 h 126"/>
                <a:gd name="T14" fmla="*/ 62 w 63"/>
                <a:gd name="T15" fmla="*/ 125 h 126"/>
                <a:gd name="T16" fmla="*/ 62 w 63"/>
                <a:gd name="T17" fmla="*/ 125 h 126"/>
                <a:gd name="T18" fmla="*/ 62 w 63"/>
                <a:gd name="T19" fmla="*/ 31 h 126"/>
                <a:gd name="T20" fmla="*/ 62 w 63"/>
                <a:gd name="T21" fmla="*/ 31 h 126"/>
                <a:gd name="T22" fmla="*/ 31 w 63"/>
                <a:gd name="T23" fmla="*/ 125 h 126"/>
                <a:gd name="T24" fmla="*/ 31 w 63"/>
                <a:gd name="T25" fmla="*/ 125 h 126"/>
                <a:gd name="T26" fmla="*/ 0 w 63"/>
                <a:gd name="T27" fmla="*/ 31 h 126"/>
                <a:gd name="T28" fmla="*/ 0 w 63"/>
                <a:gd name="T29" fmla="*/ 31 h 126"/>
                <a:gd name="T30" fmla="*/ 0 w 63"/>
                <a:gd name="T31"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126">
                  <a:moveTo>
                    <a:pt x="0" y="125"/>
                  </a:moveTo>
                  <a:lnTo>
                    <a:pt x="0" y="0"/>
                  </a:lnTo>
                  <a:lnTo>
                    <a:pt x="0" y="0"/>
                  </a:lnTo>
                  <a:lnTo>
                    <a:pt x="31" y="63"/>
                  </a:lnTo>
                  <a:lnTo>
                    <a:pt x="31" y="63"/>
                  </a:lnTo>
                  <a:lnTo>
                    <a:pt x="62" y="0"/>
                  </a:lnTo>
                  <a:lnTo>
                    <a:pt x="62" y="0"/>
                  </a:lnTo>
                  <a:lnTo>
                    <a:pt x="62" y="125"/>
                  </a:lnTo>
                  <a:lnTo>
                    <a:pt x="62" y="125"/>
                  </a:lnTo>
                  <a:lnTo>
                    <a:pt x="62" y="31"/>
                  </a:lnTo>
                  <a:lnTo>
                    <a:pt x="62" y="31"/>
                  </a:lnTo>
                  <a:lnTo>
                    <a:pt x="31" y="125"/>
                  </a:lnTo>
                  <a:lnTo>
                    <a:pt x="31" y="125"/>
                  </a:lnTo>
                  <a:lnTo>
                    <a:pt x="0" y="31"/>
                  </a:lnTo>
                  <a:lnTo>
                    <a:pt x="0" y="31"/>
                  </a:lnTo>
                  <a:lnTo>
                    <a:pt x="0" y="125"/>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223948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2" name="Freeform 10"/>
          <p:cNvSpPr>
            <a:spLocks noChangeArrowheads="1"/>
          </p:cNvSpPr>
          <p:nvPr userDrawn="1"/>
        </p:nvSpPr>
        <p:spPr bwMode="auto">
          <a:xfrm>
            <a:off x="7412283" y="1281575"/>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chemeClr val="bg1">
              <a:alpha val="30000"/>
            </a:schemeClr>
          </a:solidFill>
          <a:ln>
            <a:noFill/>
          </a:ln>
          <a:effectLst/>
        </p:spPr>
        <p:txBody>
          <a:bodyPr wrap="none" anchor="ctr"/>
          <a:lstStyle/>
          <a:p>
            <a:endParaRPr lang="en-US"/>
          </a:p>
        </p:txBody>
      </p:sp>
      <p:sp>
        <p:nvSpPr>
          <p:cNvPr id="2" name="Title 1"/>
          <p:cNvSpPr>
            <a:spLocks noGrp="1"/>
          </p:cNvSpPr>
          <p:nvPr>
            <p:ph type="title"/>
          </p:nvPr>
        </p:nvSpPr>
        <p:spPr>
          <a:xfrm>
            <a:off x="963084" y="2781762"/>
            <a:ext cx="10363200" cy="1362075"/>
          </a:xfrm>
        </p:spPr>
        <p:txBody>
          <a:bodyPr anchor="t"/>
          <a:lstStyle>
            <a:lvl1pPr algn="l">
              <a:defRPr sz="2800" b="1" cap="all">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963084" y="1281575"/>
            <a:ext cx="103632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7/13/2021</a:t>
            </a:fld>
            <a:endParaRPr lang="en-US"/>
          </a:p>
        </p:txBody>
      </p:sp>
      <p:sp>
        <p:nvSpPr>
          <p:cNvPr id="5" name="Footer Placeholder 4"/>
          <p:cNvSpPr>
            <a:spLocks noGrp="1"/>
          </p:cNvSpPr>
          <p:nvPr>
            <p:ph type="ftr" sz="quarter" idx="11"/>
          </p:nvPr>
        </p:nvSpPr>
        <p:spPr/>
        <p:txBody>
          <a:bodyPr/>
          <a:lstStyle/>
          <a:p>
            <a:endParaRPr lang="en-US"/>
          </a:p>
        </p:txBody>
      </p:sp>
      <p:grpSp>
        <p:nvGrpSpPr>
          <p:cNvPr id="8" name="Group 7"/>
          <p:cNvGrpSpPr>
            <a:grpSpLocks noChangeAspect="1"/>
          </p:cNvGrpSpPr>
          <p:nvPr userDrawn="1"/>
        </p:nvGrpSpPr>
        <p:grpSpPr>
          <a:xfrm>
            <a:off x="6924675" y="385462"/>
            <a:ext cx="4657725" cy="377031"/>
            <a:chOff x="1565275" y="3417888"/>
            <a:chExt cx="6986588" cy="754062"/>
          </a:xfrm>
        </p:grpSpPr>
        <p:sp>
          <p:nvSpPr>
            <p:cNvPr id="9" name="Freeform 1"/>
            <p:cNvSpPr>
              <a:spLocks noChangeArrowheads="1"/>
            </p:cNvSpPr>
            <p:nvPr/>
          </p:nvSpPr>
          <p:spPr bwMode="auto">
            <a:xfrm>
              <a:off x="2498725" y="3429000"/>
              <a:ext cx="630238" cy="731838"/>
            </a:xfrm>
            <a:custGeom>
              <a:avLst/>
              <a:gdLst>
                <a:gd name="T0" fmla="*/ 0 w 1751"/>
                <a:gd name="T1" fmla="*/ 0 h 2031"/>
                <a:gd name="T2" fmla="*/ 0 w 1751"/>
                <a:gd name="T3" fmla="*/ 0 h 2031"/>
                <a:gd name="T4" fmla="*/ 969 w 1751"/>
                <a:gd name="T5" fmla="*/ 0 h 2031"/>
                <a:gd name="T6" fmla="*/ 1500 w 1751"/>
                <a:gd name="T7" fmla="*/ 188 h 2031"/>
                <a:gd name="T8" fmla="*/ 1625 w 1751"/>
                <a:gd name="T9" fmla="*/ 531 h 2031"/>
                <a:gd name="T10" fmla="*/ 1625 w 1751"/>
                <a:gd name="T11" fmla="*/ 531 h 2031"/>
                <a:gd name="T12" fmla="*/ 1375 w 1751"/>
                <a:gd name="T13" fmla="*/ 969 h 2031"/>
                <a:gd name="T14" fmla="*/ 1750 w 1751"/>
                <a:gd name="T15" fmla="*/ 1468 h 2031"/>
                <a:gd name="T16" fmla="*/ 1750 w 1751"/>
                <a:gd name="T17" fmla="*/ 1468 h 2031"/>
                <a:gd name="T18" fmla="*/ 1000 w 1751"/>
                <a:gd name="T19" fmla="*/ 2030 h 2031"/>
                <a:gd name="T20" fmla="*/ 0 w 1751"/>
                <a:gd name="T21" fmla="*/ 2030 h 2031"/>
                <a:gd name="T22" fmla="*/ 0 w 1751"/>
                <a:gd name="T23" fmla="*/ 0 h 2031"/>
                <a:gd name="T24" fmla="*/ 875 w 1751"/>
                <a:gd name="T25" fmla="*/ 813 h 2031"/>
                <a:gd name="T26" fmla="*/ 875 w 1751"/>
                <a:gd name="T27" fmla="*/ 813 h 2031"/>
                <a:gd name="T28" fmla="*/ 1188 w 1751"/>
                <a:gd name="T29" fmla="*/ 594 h 2031"/>
                <a:gd name="T30" fmla="*/ 1188 w 1751"/>
                <a:gd name="T31" fmla="*/ 594 h 2031"/>
                <a:gd name="T32" fmla="*/ 906 w 1751"/>
                <a:gd name="T33" fmla="*/ 375 h 2031"/>
                <a:gd name="T34" fmla="*/ 438 w 1751"/>
                <a:gd name="T35" fmla="*/ 375 h 2031"/>
                <a:gd name="T36" fmla="*/ 438 w 1751"/>
                <a:gd name="T37" fmla="*/ 813 h 2031"/>
                <a:gd name="T38" fmla="*/ 875 w 1751"/>
                <a:gd name="T39" fmla="*/ 813 h 2031"/>
                <a:gd name="T40" fmla="*/ 1000 w 1751"/>
                <a:gd name="T41" fmla="*/ 1624 h 2031"/>
                <a:gd name="T42" fmla="*/ 1000 w 1751"/>
                <a:gd name="T43" fmla="*/ 1624 h 2031"/>
                <a:gd name="T44" fmla="*/ 1313 w 1751"/>
                <a:gd name="T45" fmla="*/ 1405 h 2031"/>
                <a:gd name="T46" fmla="*/ 1313 w 1751"/>
                <a:gd name="T47" fmla="*/ 1405 h 2031"/>
                <a:gd name="T48" fmla="*/ 969 w 1751"/>
                <a:gd name="T49" fmla="*/ 1187 h 2031"/>
                <a:gd name="T50" fmla="*/ 438 w 1751"/>
                <a:gd name="T51" fmla="*/ 1187 h 2031"/>
                <a:gd name="T52" fmla="*/ 438 w 1751"/>
                <a:gd name="T53" fmla="*/ 1624 h 2031"/>
                <a:gd name="T54" fmla="*/ 1000 w 1751"/>
                <a:gd name="T55" fmla="*/ 1624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1" h="2031">
                  <a:moveTo>
                    <a:pt x="0" y="0"/>
                  </a:moveTo>
                  <a:lnTo>
                    <a:pt x="0" y="0"/>
                  </a:lnTo>
                  <a:cubicBezTo>
                    <a:pt x="969" y="0"/>
                    <a:pt x="969" y="0"/>
                    <a:pt x="969" y="0"/>
                  </a:cubicBezTo>
                  <a:cubicBezTo>
                    <a:pt x="1188" y="0"/>
                    <a:pt x="1375" y="63"/>
                    <a:pt x="1500" y="188"/>
                  </a:cubicBezTo>
                  <a:cubicBezTo>
                    <a:pt x="1594" y="281"/>
                    <a:pt x="1625" y="375"/>
                    <a:pt x="1625" y="531"/>
                  </a:cubicBezTo>
                  <a:lnTo>
                    <a:pt x="1625" y="531"/>
                  </a:lnTo>
                  <a:cubicBezTo>
                    <a:pt x="1625" y="750"/>
                    <a:pt x="1500" y="875"/>
                    <a:pt x="1375" y="969"/>
                  </a:cubicBezTo>
                  <a:cubicBezTo>
                    <a:pt x="1594" y="1062"/>
                    <a:pt x="1750" y="1187"/>
                    <a:pt x="1750" y="1468"/>
                  </a:cubicBezTo>
                  <a:lnTo>
                    <a:pt x="1750" y="1468"/>
                  </a:lnTo>
                  <a:cubicBezTo>
                    <a:pt x="1750" y="1843"/>
                    <a:pt x="1438" y="2030"/>
                    <a:pt x="1000" y="2030"/>
                  </a:cubicBezTo>
                  <a:cubicBezTo>
                    <a:pt x="0" y="2030"/>
                    <a:pt x="0" y="2030"/>
                    <a:pt x="0" y="2030"/>
                  </a:cubicBezTo>
                  <a:lnTo>
                    <a:pt x="0" y="0"/>
                  </a:lnTo>
                  <a:close/>
                  <a:moveTo>
                    <a:pt x="875" y="813"/>
                  </a:moveTo>
                  <a:lnTo>
                    <a:pt x="875" y="813"/>
                  </a:lnTo>
                  <a:cubicBezTo>
                    <a:pt x="1062" y="813"/>
                    <a:pt x="1188" y="750"/>
                    <a:pt x="1188" y="594"/>
                  </a:cubicBezTo>
                  <a:lnTo>
                    <a:pt x="1188" y="594"/>
                  </a:lnTo>
                  <a:cubicBezTo>
                    <a:pt x="1188" y="469"/>
                    <a:pt x="1094" y="375"/>
                    <a:pt x="906" y="375"/>
                  </a:cubicBezTo>
                  <a:cubicBezTo>
                    <a:pt x="438" y="375"/>
                    <a:pt x="438" y="375"/>
                    <a:pt x="438" y="375"/>
                  </a:cubicBezTo>
                  <a:cubicBezTo>
                    <a:pt x="438" y="813"/>
                    <a:pt x="438" y="813"/>
                    <a:pt x="438" y="813"/>
                  </a:cubicBezTo>
                  <a:lnTo>
                    <a:pt x="875" y="813"/>
                  </a:lnTo>
                  <a:close/>
                  <a:moveTo>
                    <a:pt x="1000" y="1624"/>
                  </a:moveTo>
                  <a:lnTo>
                    <a:pt x="1000" y="1624"/>
                  </a:lnTo>
                  <a:cubicBezTo>
                    <a:pt x="1188" y="1624"/>
                    <a:pt x="1313" y="1562"/>
                    <a:pt x="1313" y="1405"/>
                  </a:cubicBezTo>
                  <a:lnTo>
                    <a:pt x="1313" y="1405"/>
                  </a:lnTo>
                  <a:cubicBezTo>
                    <a:pt x="1313" y="1280"/>
                    <a:pt x="1188" y="1187"/>
                    <a:pt x="969" y="1187"/>
                  </a:cubicBezTo>
                  <a:cubicBezTo>
                    <a:pt x="438" y="1187"/>
                    <a:pt x="438" y="1187"/>
                    <a:pt x="438" y="1187"/>
                  </a:cubicBezTo>
                  <a:cubicBezTo>
                    <a:pt x="438" y="1624"/>
                    <a:pt x="438" y="1624"/>
                    <a:pt x="438" y="1624"/>
                  </a:cubicBezTo>
                  <a:lnTo>
                    <a:pt x="1000" y="16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 name="Freeform 2"/>
            <p:cNvSpPr>
              <a:spLocks noChangeArrowheads="1"/>
            </p:cNvSpPr>
            <p:nvPr/>
          </p:nvSpPr>
          <p:spPr bwMode="auto">
            <a:xfrm>
              <a:off x="3330575" y="3429000"/>
              <a:ext cx="168275" cy="731838"/>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 name="Freeform 3"/>
            <p:cNvSpPr>
              <a:spLocks noChangeArrowheads="1"/>
            </p:cNvSpPr>
            <p:nvPr/>
          </p:nvSpPr>
          <p:spPr bwMode="auto">
            <a:xfrm>
              <a:off x="3735388" y="3429000"/>
              <a:ext cx="528637" cy="731838"/>
            </a:xfrm>
            <a:custGeom>
              <a:avLst/>
              <a:gdLst>
                <a:gd name="T0" fmla="*/ 0 w 1469"/>
                <a:gd name="T1" fmla="*/ 0 h 2031"/>
                <a:gd name="T2" fmla="*/ 437 w 1469"/>
                <a:gd name="T3" fmla="*/ 0 h 2031"/>
                <a:gd name="T4" fmla="*/ 437 w 1469"/>
                <a:gd name="T5" fmla="*/ 1624 h 2031"/>
                <a:gd name="T6" fmla="*/ 1468 w 1469"/>
                <a:gd name="T7" fmla="*/ 1624 h 2031"/>
                <a:gd name="T8" fmla="*/ 1468 w 1469"/>
                <a:gd name="T9" fmla="*/ 2030 h 2031"/>
                <a:gd name="T10" fmla="*/ 0 w 1469"/>
                <a:gd name="T11" fmla="*/ 2030 h 2031"/>
                <a:gd name="T12" fmla="*/ 0 w 1469"/>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69" h="2031">
                  <a:moveTo>
                    <a:pt x="0" y="0"/>
                  </a:moveTo>
                  <a:lnTo>
                    <a:pt x="437" y="0"/>
                  </a:lnTo>
                  <a:lnTo>
                    <a:pt x="437" y="1624"/>
                  </a:lnTo>
                  <a:lnTo>
                    <a:pt x="1468" y="1624"/>
                  </a:lnTo>
                  <a:lnTo>
                    <a:pt x="1468"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 name="Freeform 4"/>
            <p:cNvSpPr>
              <a:spLocks noChangeArrowheads="1"/>
            </p:cNvSpPr>
            <p:nvPr/>
          </p:nvSpPr>
          <p:spPr bwMode="auto">
            <a:xfrm>
              <a:off x="4433888" y="3429000"/>
              <a:ext cx="169862" cy="731838"/>
            </a:xfrm>
            <a:custGeom>
              <a:avLst/>
              <a:gdLst>
                <a:gd name="T0" fmla="*/ 0 w 470"/>
                <a:gd name="T1" fmla="*/ 0 h 2031"/>
                <a:gd name="T2" fmla="*/ 469 w 470"/>
                <a:gd name="T3" fmla="*/ 0 h 2031"/>
                <a:gd name="T4" fmla="*/ 469 w 470"/>
                <a:gd name="T5" fmla="*/ 2030 h 2031"/>
                <a:gd name="T6" fmla="*/ 0 w 470"/>
                <a:gd name="T7" fmla="*/ 2030 h 2031"/>
                <a:gd name="T8" fmla="*/ 0 w 470"/>
                <a:gd name="T9" fmla="*/ 0 h 2031"/>
              </a:gdLst>
              <a:ahLst/>
              <a:cxnLst>
                <a:cxn ang="0">
                  <a:pos x="T0" y="T1"/>
                </a:cxn>
                <a:cxn ang="0">
                  <a:pos x="T2" y="T3"/>
                </a:cxn>
                <a:cxn ang="0">
                  <a:pos x="T4" y="T5"/>
                </a:cxn>
                <a:cxn ang="0">
                  <a:pos x="T6" y="T7"/>
                </a:cxn>
                <a:cxn ang="0">
                  <a:pos x="T8" y="T9"/>
                </a:cxn>
              </a:cxnLst>
              <a:rect l="0" t="0" r="r" b="b"/>
              <a:pathLst>
                <a:path w="470" h="2031">
                  <a:moveTo>
                    <a:pt x="0" y="0"/>
                  </a:moveTo>
                  <a:lnTo>
                    <a:pt x="469" y="0"/>
                  </a:lnTo>
                  <a:lnTo>
                    <a:pt x="469" y="2030"/>
                  </a:lnTo>
                  <a:lnTo>
                    <a:pt x="0" y="2030"/>
                  </a:ln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 name="Freeform 5"/>
            <p:cNvSpPr>
              <a:spLocks noChangeArrowheads="1"/>
            </p:cNvSpPr>
            <p:nvPr/>
          </p:nvSpPr>
          <p:spPr bwMode="auto">
            <a:xfrm>
              <a:off x="4770438" y="3429000"/>
              <a:ext cx="608012" cy="731838"/>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Freeform 6"/>
            <p:cNvSpPr>
              <a:spLocks noChangeArrowheads="1"/>
            </p:cNvSpPr>
            <p:nvPr/>
          </p:nvSpPr>
          <p:spPr bwMode="auto">
            <a:xfrm>
              <a:off x="5478463" y="3429000"/>
              <a:ext cx="720725" cy="731838"/>
            </a:xfrm>
            <a:custGeom>
              <a:avLst/>
              <a:gdLst>
                <a:gd name="T0" fmla="*/ 782 w 2001"/>
                <a:gd name="T1" fmla="*/ 1218 h 2031"/>
                <a:gd name="T2" fmla="*/ 0 w 2001"/>
                <a:gd name="T3" fmla="*/ 0 h 2031"/>
                <a:gd name="T4" fmla="*/ 500 w 2001"/>
                <a:gd name="T5" fmla="*/ 0 h 2031"/>
                <a:gd name="T6" fmla="*/ 1000 w 2001"/>
                <a:gd name="T7" fmla="*/ 813 h 2031"/>
                <a:gd name="T8" fmla="*/ 1500 w 2001"/>
                <a:gd name="T9" fmla="*/ 0 h 2031"/>
                <a:gd name="T10" fmla="*/ 2000 w 2001"/>
                <a:gd name="T11" fmla="*/ 0 h 2031"/>
                <a:gd name="T12" fmla="*/ 1219 w 2001"/>
                <a:gd name="T13" fmla="*/ 1218 h 2031"/>
                <a:gd name="T14" fmla="*/ 1219 w 2001"/>
                <a:gd name="T15" fmla="*/ 2030 h 2031"/>
                <a:gd name="T16" fmla="*/ 782 w 2001"/>
                <a:gd name="T17" fmla="*/ 2030 h 2031"/>
                <a:gd name="T18" fmla="*/ 782 w 2001"/>
                <a:gd name="T19" fmla="*/ 1218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1" h="2031">
                  <a:moveTo>
                    <a:pt x="782" y="1218"/>
                  </a:moveTo>
                  <a:lnTo>
                    <a:pt x="0" y="0"/>
                  </a:lnTo>
                  <a:lnTo>
                    <a:pt x="500" y="0"/>
                  </a:lnTo>
                  <a:lnTo>
                    <a:pt x="1000" y="813"/>
                  </a:lnTo>
                  <a:lnTo>
                    <a:pt x="1500" y="0"/>
                  </a:lnTo>
                  <a:lnTo>
                    <a:pt x="2000" y="0"/>
                  </a:lnTo>
                  <a:lnTo>
                    <a:pt x="1219" y="1218"/>
                  </a:lnTo>
                  <a:lnTo>
                    <a:pt x="1219" y="2030"/>
                  </a:lnTo>
                  <a:lnTo>
                    <a:pt x="782" y="2030"/>
                  </a:lnTo>
                  <a:lnTo>
                    <a:pt x="782" y="1218"/>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 name="Freeform 7"/>
            <p:cNvSpPr>
              <a:spLocks noChangeArrowheads="1"/>
            </p:cNvSpPr>
            <p:nvPr/>
          </p:nvSpPr>
          <p:spPr bwMode="auto">
            <a:xfrm>
              <a:off x="6311900" y="3429000"/>
              <a:ext cx="550863" cy="742950"/>
            </a:xfrm>
            <a:custGeom>
              <a:avLst/>
              <a:gdLst>
                <a:gd name="T0" fmla="*/ 0 w 1532"/>
                <a:gd name="T1" fmla="*/ 1718 h 2063"/>
                <a:gd name="T2" fmla="*/ 0 w 1532"/>
                <a:gd name="T3" fmla="*/ 1718 h 2063"/>
                <a:gd name="T4" fmla="*/ 312 w 1532"/>
                <a:gd name="T5" fmla="*/ 1405 h 2063"/>
                <a:gd name="T6" fmla="*/ 812 w 1532"/>
                <a:gd name="T7" fmla="*/ 1655 h 2063"/>
                <a:gd name="T8" fmla="*/ 1094 w 1532"/>
                <a:gd name="T9" fmla="*/ 1405 h 2063"/>
                <a:gd name="T10" fmla="*/ 1094 w 1532"/>
                <a:gd name="T11" fmla="*/ 1405 h 2063"/>
                <a:gd name="T12" fmla="*/ 687 w 1532"/>
                <a:gd name="T13" fmla="*/ 1155 h 2063"/>
                <a:gd name="T14" fmla="*/ 500 w 1532"/>
                <a:gd name="T15" fmla="*/ 1155 h 2063"/>
                <a:gd name="T16" fmla="*/ 437 w 1532"/>
                <a:gd name="T17" fmla="*/ 875 h 2063"/>
                <a:gd name="T18" fmla="*/ 937 w 1532"/>
                <a:gd name="T19" fmla="*/ 375 h 2063"/>
                <a:gd name="T20" fmla="*/ 125 w 1532"/>
                <a:gd name="T21" fmla="*/ 375 h 2063"/>
                <a:gd name="T22" fmla="*/ 125 w 1532"/>
                <a:gd name="T23" fmla="*/ 0 h 2063"/>
                <a:gd name="T24" fmla="*/ 1500 w 1532"/>
                <a:gd name="T25" fmla="*/ 0 h 2063"/>
                <a:gd name="T26" fmla="*/ 1500 w 1532"/>
                <a:gd name="T27" fmla="*/ 344 h 2063"/>
                <a:gd name="T28" fmla="*/ 1000 w 1532"/>
                <a:gd name="T29" fmla="*/ 813 h 2063"/>
                <a:gd name="T30" fmla="*/ 1531 w 1532"/>
                <a:gd name="T31" fmla="*/ 1405 h 2063"/>
                <a:gd name="T32" fmla="*/ 1531 w 1532"/>
                <a:gd name="T33" fmla="*/ 1405 h 2063"/>
                <a:gd name="T34" fmla="*/ 812 w 1532"/>
                <a:gd name="T35" fmla="*/ 2062 h 2063"/>
                <a:gd name="T36" fmla="*/ 0 w 1532"/>
                <a:gd name="T37" fmla="*/ 1718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2" h="2063">
                  <a:moveTo>
                    <a:pt x="0" y="1718"/>
                  </a:moveTo>
                  <a:lnTo>
                    <a:pt x="0" y="1718"/>
                  </a:lnTo>
                  <a:cubicBezTo>
                    <a:pt x="312" y="1405"/>
                    <a:pt x="312" y="1405"/>
                    <a:pt x="312" y="1405"/>
                  </a:cubicBezTo>
                  <a:cubicBezTo>
                    <a:pt x="469" y="1593"/>
                    <a:pt x="594" y="1655"/>
                    <a:pt x="812" y="1655"/>
                  </a:cubicBezTo>
                  <a:cubicBezTo>
                    <a:pt x="968" y="1655"/>
                    <a:pt x="1094" y="1562"/>
                    <a:pt x="1094" y="1405"/>
                  </a:cubicBezTo>
                  <a:lnTo>
                    <a:pt x="1094" y="1405"/>
                  </a:lnTo>
                  <a:cubicBezTo>
                    <a:pt x="1094" y="1249"/>
                    <a:pt x="937" y="1155"/>
                    <a:pt x="687" y="1155"/>
                  </a:cubicBezTo>
                  <a:cubicBezTo>
                    <a:pt x="500" y="1155"/>
                    <a:pt x="500" y="1155"/>
                    <a:pt x="500" y="1155"/>
                  </a:cubicBezTo>
                  <a:cubicBezTo>
                    <a:pt x="437" y="875"/>
                    <a:pt x="437" y="875"/>
                    <a:pt x="437" y="875"/>
                  </a:cubicBezTo>
                  <a:cubicBezTo>
                    <a:pt x="937" y="375"/>
                    <a:pt x="937" y="375"/>
                    <a:pt x="937" y="375"/>
                  </a:cubicBezTo>
                  <a:cubicBezTo>
                    <a:pt x="125" y="375"/>
                    <a:pt x="125" y="375"/>
                    <a:pt x="125" y="375"/>
                  </a:cubicBezTo>
                  <a:cubicBezTo>
                    <a:pt x="125" y="0"/>
                    <a:pt x="125" y="0"/>
                    <a:pt x="125" y="0"/>
                  </a:cubicBezTo>
                  <a:cubicBezTo>
                    <a:pt x="1500" y="0"/>
                    <a:pt x="1500" y="0"/>
                    <a:pt x="1500" y="0"/>
                  </a:cubicBezTo>
                  <a:cubicBezTo>
                    <a:pt x="1500" y="344"/>
                    <a:pt x="1500" y="344"/>
                    <a:pt x="1500" y="344"/>
                  </a:cubicBezTo>
                  <a:cubicBezTo>
                    <a:pt x="1000" y="813"/>
                    <a:pt x="1000" y="813"/>
                    <a:pt x="1000" y="813"/>
                  </a:cubicBezTo>
                  <a:cubicBezTo>
                    <a:pt x="1281" y="875"/>
                    <a:pt x="1531" y="1030"/>
                    <a:pt x="1531" y="1405"/>
                  </a:cubicBezTo>
                  <a:lnTo>
                    <a:pt x="1531" y="1405"/>
                  </a:lnTo>
                  <a:cubicBezTo>
                    <a:pt x="1531" y="1780"/>
                    <a:pt x="1250" y="2062"/>
                    <a:pt x="812" y="2062"/>
                  </a:cubicBezTo>
                  <a:cubicBezTo>
                    <a:pt x="437" y="2062"/>
                    <a:pt x="187" y="1937"/>
                    <a:pt x="0" y="1718"/>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8"/>
            <p:cNvSpPr>
              <a:spLocks noChangeArrowheads="1"/>
            </p:cNvSpPr>
            <p:nvPr/>
          </p:nvSpPr>
          <p:spPr bwMode="auto">
            <a:xfrm>
              <a:off x="7043738" y="3417888"/>
              <a:ext cx="574675" cy="754062"/>
            </a:xfrm>
            <a:custGeom>
              <a:avLst/>
              <a:gdLst>
                <a:gd name="T0" fmla="*/ 250 w 1595"/>
                <a:gd name="T1" fmla="*/ 1874 h 2094"/>
                <a:gd name="T2" fmla="*/ 250 w 1595"/>
                <a:gd name="T3" fmla="*/ 1874 h 2094"/>
                <a:gd name="T4" fmla="*/ 0 w 1595"/>
                <a:gd name="T5" fmla="*/ 1093 h 2094"/>
                <a:gd name="T6" fmla="*/ 0 w 1595"/>
                <a:gd name="T7" fmla="*/ 1093 h 2094"/>
                <a:gd name="T8" fmla="*/ 906 w 1595"/>
                <a:gd name="T9" fmla="*/ 0 h 2094"/>
                <a:gd name="T10" fmla="*/ 1531 w 1595"/>
                <a:gd name="T11" fmla="*/ 219 h 2094"/>
                <a:gd name="T12" fmla="*/ 1281 w 1595"/>
                <a:gd name="T13" fmla="*/ 562 h 2094"/>
                <a:gd name="T14" fmla="*/ 875 w 1595"/>
                <a:gd name="T15" fmla="*/ 406 h 2094"/>
                <a:gd name="T16" fmla="*/ 469 w 1595"/>
                <a:gd name="T17" fmla="*/ 875 h 2094"/>
                <a:gd name="T18" fmla="*/ 875 w 1595"/>
                <a:gd name="T19" fmla="*/ 750 h 2094"/>
                <a:gd name="T20" fmla="*/ 1594 w 1595"/>
                <a:gd name="T21" fmla="*/ 1374 h 2094"/>
                <a:gd name="T22" fmla="*/ 1594 w 1595"/>
                <a:gd name="T23" fmla="*/ 1405 h 2094"/>
                <a:gd name="T24" fmla="*/ 844 w 1595"/>
                <a:gd name="T25" fmla="*/ 2093 h 2094"/>
                <a:gd name="T26" fmla="*/ 250 w 1595"/>
                <a:gd name="T27" fmla="*/ 1874 h 2094"/>
                <a:gd name="T28" fmla="*/ 1156 w 1595"/>
                <a:gd name="T29" fmla="*/ 1405 h 2094"/>
                <a:gd name="T30" fmla="*/ 1156 w 1595"/>
                <a:gd name="T31" fmla="*/ 1405 h 2094"/>
                <a:gd name="T32" fmla="*/ 1156 w 1595"/>
                <a:gd name="T33" fmla="*/ 1405 h 2094"/>
                <a:gd name="T34" fmla="*/ 812 w 1595"/>
                <a:gd name="T35" fmla="*/ 1124 h 2094"/>
                <a:gd name="T36" fmla="*/ 469 w 1595"/>
                <a:gd name="T37" fmla="*/ 1405 h 2094"/>
                <a:gd name="T38" fmla="*/ 469 w 1595"/>
                <a:gd name="T39" fmla="*/ 1405 h 2094"/>
                <a:gd name="T40" fmla="*/ 812 w 1595"/>
                <a:gd name="T41" fmla="*/ 1718 h 2094"/>
                <a:gd name="T42" fmla="*/ 1156 w 1595"/>
                <a:gd name="T43" fmla="*/ 1405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5" h="2094">
                  <a:moveTo>
                    <a:pt x="250" y="1874"/>
                  </a:moveTo>
                  <a:lnTo>
                    <a:pt x="250" y="1874"/>
                  </a:lnTo>
                  <a:cubicBezTo>
                    <a:pt x="94" y="1718"/>
                    <a:pt x="0" y="1499"/>
                    <a:pt x="0" y="1093"/>
                  </a:cubicBezTo>
                  <a:lnTo>
                    <a:pt x="0" y="1093"/>
                  </a:lnTo>
                  <a:cubicBezTo>
                    <a:pt x="0" y="469"/>
                    <a:pt x="281" y="0"/>
                    <a:pt x="906" y="0"/>
                  </a:cubicBezTo>
                  <a:cubicBezTo>
                    <a:pt x="1156" y="0"/>
                    <a:pt x="1344" y="62"/>
                    <a:pt x="1531" y="219"/>
                  </a:cubicBezTo>
                  <a:cubicBezTo>
                    <a:pt x="1281" y="562"/>
                    <a:pt x="1281" y="562"/>
                    <a:pt x="1281" y="562"/>
                  </a:cubicBezTo>
                  <a:cubicBezTo>
                    <a:pt x="1156" y="469"/>
                    <a:pt x="1063" y="406"/>
                    <a:pt x="875" y="406"/>
                  </a:cubicBezTo>
                  <a:cubicBezTo>
                    <a:pt x="625" y="406"/>
                    <a:pt x="500" y="594"/>
                    <a:pt x="469" y="875"/>
                  </a:cubicBezTo>
                  <a:cubicBezTo>
                    <a:pt x="563" y="812"/>
                    <a:pt x="688" y="750"/>
                    <a:pt x="875" y="750"/>
                  </a:cubicBezTo>
                  <a:cubicBezTo>
                    <a:pt x="1281" y="750"/>
                    <a:pt x="1594" y="969"/>
                    <a:pt x="1594" y="1374"/>
                  </a:cubicBezTo>
                  <a:cubicBezTo>
                    <a:pt x="1594" y="1405"/>
                    <a:pt x="1594" y="1405"/>
                    <a:pt x="1594" y="1405"/>
                  </a:cubicBezTo>
                  <a:cubicBezTo>
                    <a:pt x="1594" y="1811"/>
                    <a:pt x="1281" y="2093"/>
                    <a:pt x="844" y="2093"/>
                  </a:cubicBezTo>
                  <a:cubicBezTo>
                    <a:pt x="563" y="2093"/>
                    <a:pt x="375" y="2030"/>
                    <a:pt x="250" y="1874"/>
                  </a:cubicBezTo>
                  <a:close/>
                  <a:moveTo>
                    <a:pt x="1156" y="1405"/>
                  </a:moveTo>
                  <a:lnTo>
                    <a:pt x="1156" y="1405"/>
                  </a:lnTo>
                  <a:lnTo>
                    <a:pt x="1156" y="1405"/>
                  </a:lnTo>
                  <a:cubicBezTo>
                    <a:pt x="1156" y="1249"/>
                    <a:pt x="1031" y="1124"/>
                    <a:pt x="812" y="1124"/>
                  </a:cubicBezTo>
                  <a:cubicBezTo>
                    <a:pt x="594" y="1124"/>
                    <a:pt x="469" y="1218"/>
                    <a:pt x="469" y="1405"/>
                  </a:cubicBezTo>
                  <a:lnTo>
                    <a:pt x="469" y="1405"/>
                  </a:lnTo>
                  <a:cubicBezTo>
                    <a:pt x="469" y="1593"/>
                    <a:pt x="594" y="1718"/>
                    <a:pt x="812" y="1718"/>
                  </a:cubicBezTo>
                  <a:cubicBezTo>
                    <a:pt x="1031" y="1718"/>
                    <a:pt x="1156" y="1593"/>
                    <a:pt x="1156" y="1405"/>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9"/>
            <p:cNvSpPr>
              <a:spLocks noChangeArrowheads="1"/>
            </p:cNvSpPr>
            <p:nvPr/>
          </p:nvSpPr>
          <p:spPr bwMode="auto">
            <a:xfrm>
              <a:off x="1565275" y="3417888"/>
              <a:ext cx="776288" cy="742950"/>
            </a:xfrm>
            <a:custGeom>
              <a:avLst/>
              <a:gdLst>
                <a:gd name="T0" fmla="*/ 1282 w 2158"/>
                <a:gd name="T1" fmla="*/ 0 h 2062"/>
                <a:gd name="T2" fmla="*/ 875 w 2158"/>
                <a:gd name="T3" fmla="*/ 0 h 2062"/>
                <a:gd name="T4" fmla="*/ 0 w 2158"/>
                <a:gd name="T5" fmla="*/ 2061 h 2062"/>
                <a:gd name="T6" fmla="*/ 438 w 2158"/>
                <a:gd name="T7" fmla="*/ 2061 h 2062"/>
                <a:gd name="T8" fmla="*/ 625 w 2158"/>
                <a:gd name="T9" fmla="*/ 1593 h 2062"/>
                <a:gd name="T10" fmla="*/ 1125 w 2158"/>
                <a:gd name="T11" fmla="*/ 1593 h 2062"/>
                <a:gd name="T12" fmla="*/ 969 w 2158"/>
                <a:gd name="T13" fmla="*/ 1218 h 2062"/>
                <a:gd name="T14" fmla="*/ 782 w 2158"/>
                <a:gd name="T15" fmla="*/ 1218 h 2062"/>
                <a:gd name="T16" fmla="*/ 1063 w 2158"/>
                <a:gd name="T17" fmla="*/ 562 h 2062"/>
                <a:gd name="T18" fmla="*/ 1344 w 2158"/>
                <a:gd name="T19" fmla="*/ 1218 h 2062"/>
                <a:gd name="T20" fmla="*/ 1500 w 2158"/>
                <a:gd name="T21" fmla="*/ 1593 h 2062"/>
                <a:gd name="T22" fmla="*/ 1688 w 2158"/>
                <a:gd name="T23" fmla="*/ 2061 h 2062"/>
                <a:gd name="T24" fmla="*/ 2157 w 2158"/>
                <a:gd name="T25" fmla="*/ 2061 h 2062"/>
                <a:gd name="T26" fmla="*/ 1282 w 2158"/>
                <a:gd name="T27" fmla="*/ 0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2">
                  <a:moveTo>
                    <a:pt x="1282" y="0"/>
                  </a:moveTo>
                  <a:lnTo>
                    <a:pt x="875" y="0"/>
                  </a:lnTo>
                  <a:lnTo>
                    <a:pt x="0" y="2061"/>
                  </a:lnTo>
                  <a:lnTo>
                    <a:pt x="438" y="2061"/>
                  </a:lnTo>
                  <a:lnTo>
                    <a:pt x="625" y="1593"/>
                  </a:lnTo>
                  <a:lnTo>
                    <a:pt x="1125" y="1593"/>
                  </a:lnTo>
                  <a:lnTo>
                    <a:pt x="969" y="1218"/>
                  </a:lnTo>
                  <a:lnTo>
                    <a:pt x="782" y="1218"/>
                  </a:lnTo>
                  <a:lnTo>
                    <a:pt x="1063" y="562"/>
                  </a:lnTo>
                  <a:lnTo>
                    <a:pt x="1344" y="1218"/>
                  </a:lnTo>
                  <a:lnTo>
                    <a:pt x="1500" y="1593"/>
                  </a:lnTo>
                  <a:lnTo>
                    <a:pt x="1688" y="2061"/>
                  </a:lnTo>
                  <a:lnTo>
                    <a:pt x="2157" y="2061"/>
                  </a:lnTo>
                  <a:lnTo>
                    <a:pt x="1282"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10"/>
            <p:cNvSpPr>
              <a:spLocks noChangeArrowheads="1"/>
            </p:cNvSpPr>
            <p:nvPr/>
          </p:nvSpPr>
          <p:spPr bwMode="auto">
            <a:xfrm>
              <a:off x="7707313" y="3417888"/>
              <a:ext cx="844550" cy="754062"/>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11"/>
            <p:cNvSpPr>
              <a:spLocks noChangeArrowheads="1"/>
            </p:cNvSpPr>
            <p:nvPr/>
          </p:nvSpPr>
          <p:spPr bwMode="auto">
            <a:xfrm>
              <a:off x="8461375" y="4081463"/>
              <a:ext cx="90488" cy="90487"/>
            </a:xfrm>
            <a:custGeom>
              <a:avLst/>
              <a:gdLst>
                <a:gd name="T0" fmla="*/ 125 w 251"/>
                <a:gd name="T1" fmla="*/ 250 h 251"/>
                <a:gd name="T2" fmla="*/ 125 w 251"/>
                <a:gd name="T3" fmla="*/ 250 h 251"/>
                <a:gd name="T4" fmla="*/ 0 w 251"/>
                <a:gd name="T5" fmla="*/ 125 h 251"/>
                <a:gd name="T6" fmla="*/ 125 w 251"/>
                <a:gd name="T7" fmla="*/ 0 h 251"/>
                <a:gd name="T8" fmla="*/ 250 w 251"/>
                <a:gd name="T9" fmla="*/ 125 h 251"/>
                <a:gd name="T10" fmla="*/ 125 w 251"/>
                <a:gd name="T11" fmla="*/ 250 h 251"/>
                <a:gd name="T12" fmla="*/ 125 w 251"/>
                <a:gd name="T13" fmla="*/ 31 h 251"/>
                <a:gd name="T14" fmla="*/ 125 w 251"/>
                <a:gd name="T15" fmla="*/ 31 h 251"/>
                <a:gd name="T16" fmla="*/ 31 w 251"/>
                <a:gd name="T17" fmla="*/ 125 h 251"/>
                <a:gd name="T18" fmla="*/ 125 w 251"/>
                <a:gd name="T19" fmla="*/ 218 h 251"/>
                <a:gd name="T20" fmla="*/ 218 w 251"/>
                <a:gd name="T21" fmla="*/ 125 h 251"/>
                <a:gd name="T22" fmla="*/ 125 w 251"/>
                <a:gd name="T23" fmla="*/ 3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1">
                  <a:moveTo>
                    <a:pt x="125" y="250"/>
                  </a:moveTo>
                  <a:lnTo>
                    <a:pt x="125" y="250"/>
                  </a:lnTo>
                  <a:cubicBezTo>
                    <a:pt x="62" y="250"/>
                    <a:pt x="0" y="187"/>
                    <a:pt x="0" y="125"/>
                  </a:cubicBezTo>
                  <a:cubicBezTo>
                    <a:pt x="0" y="62"/>
                    <a:pt x="62" y="0"/>
                    <a:pt x="125" y="0"/>
                  </a:cubicBezTo>
                  <a:cubicBezTo>
                    <a:pt x="187" y="0"/>
                    <a:pt x="250" y="62"/>
                    <a:pt x="250" y="125"/>
                  </a:cubicBezTo>
                  <a:cubicBezTo>
                    <a:pt x="250" y="187"/>
                    <a:pt x="187" y="250"/>
                    <a:pt x="125" y="250"/>
                  </a:cubicBezTo>
                  <a:close/>
                  <a:moveTo>
                    <a:pt x="125" y="31"/>
                  </a:moveTo>
                  <a:lnTo>
                    <a:pt x="125" y="31"/>
                  </a:lnTo>
                  <a:cubicBezTo>
                    <a:pt x="62" y="31"/>
                    <a:pt x="31" y="62"/>
                    <a:pt x="31" y="125"/>
                  </a:cubicBezTo>
                  <a:cubicBezTo>
                    <a:pt x="31" y="187"/>
                    <a:pt x="62" y="218"/>
                    <a:pt x="125" y="218"/>
                  </a:cubicBezTo>
                  <a:cubicBezTo>
                    <a:pt x="187" y="218"/>
                    <a:pt x="218" y="187"/>
                    <a:pt x="218" y="125"/>
                  </a:cubicBezTo>
                  <a:cubicBezTo>
                    <a:pt x="218" y="62"/>
                    <a:pt x="187" y="31"/>
                    <a:pt x="125" y="31"/>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 name="Freeform 12"/>
            <p:cNvSpPr>
              <a:spLocks noChangeArrowheads="1"/>
            </p:cNvSpPr>
            <p:nvPr/>
          </p:nvSpPr>
          <p:spPr bwMode="auto">
            <a:xfrm>
              <a:off x="8472488" y="4103688"/>
              <a:ext cx="22225" cy="46037"/>
            </a:xfrm>
            <a:custGeom>
              <a:avLst/>
              <a:gdLst>
                <a:gd name="T0" fmla="*/ 62 w 63"/>
                <a:gd name="T1" fmla="*/ 0 h 126"/>
                <a:gd name="T2" fmla="*/ 62 w 63"/>
                <a:gd name="T3" fmla="*/ 31 h 126"/>
                <a:gd name="T4" fmla="*/ 62 w 63"/>
                <a:gd name="T5" fmla="*/ 31 h 126"/>
                <a:gd name="T6" fmla="*/ 62 w 63"/>
                <a:gd name="T7" fmla="*/ 125 h 126"/>
                <a:gd name="T8" fmla="*/ 31 w 63"/>
                <a:gd name="T9" fmla="*/ 125 h 126"/>
                <a:gd name="T10" fmla="*/ 31 w 63"/>
                <a:gd name="T11" fmla="*/ 31 h 126"/>
                <a:gd name="T12" fmla="*/ 0 w 63"/>
                <a:gd name="T13" fmla="*/ 31 h 126"/>
                <a:gd name="T14" fmla="*/ 0 w 63"/>
                <a:gd name="T15" fmla="*/ 0 h 126"/>
                <a:gd name="T16" fmla="*/ 62 w 63"/>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26">
                  <a:moveTo>
                    <a:pt x="62" y="0"/>
                  </a:moveTo>
                  <a:lnTo>
                    <a:pt x="62" y="31"/>
                  </a:lnTo>
                  <a:lnTo>
                    <a:pt x="62" y="31"/>
                  </a:lnTo>
                  <a:lnTo>
                    <a:pt x="62" y="125"/>
                  </a:lnTo>
                  <a:lnTo>
                    <a:pt x="31" y="125"/>
                  </a:lnTo>
                  <a:lnTo>
                    <a:pt x="31" y="31"/>
                  </a:lnTo>
                  <a:lnTo>
                    <a:pt x="0" y="31"/>
                  </a:lnTo>
                  <a:lnTo>
                    <a:pt x="0" y="0"/>
                  </a:lnTo>
                  <a:lnTo>
                    <a:pt x="62"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 name="Freeform 13"/>
            <p:cNvSpPr>
              <a:spLocks noChangeArrowheads="1"/>
            </p:cNvSpPr>
            <p:nvPr/>
          </p:nvSpPr>
          <p:spPr bwMode="auto">
            <a:xfrm>
              <a:off x="8505825" y="4103688"/>
              <a:ext cx="22225" cy="46037"/>
            </a:xfrm>
            <a:custGeom>
              <a:avLst/>
              <a:gdLst>
                <a:gd name="T0" fmla="*/ 0 w 63"/>
                <a:gd name="T1" fmla="*/ 125 h 126"/>
                <a:gd name="T2" fmla="*/ 0 w 63"/>
                <a:gd name="T3" fmla="*/ 0 h 126"/>
                <a:gd name="T4" fmla="*/ 0 w 63"/>
                <a:gd name="T5" fmla="*/ 0 h 126"/>
                <a:gd name="T6" fmla="*/ 31 w 63"/>
                <a:gd name="T7" fmla="*/ 63 h 126"/>
                <a:gd name="T8" fmla="*/ 31 w 63"/>
                <a:gd name="T9" fmla="*/ 63 h 126"/>
                <a:gd name="T10" fmla="*/ 62 w 63"/>
                <a:gd name="T11" fmla="*/ 0 h 126"/>
                <a:gd name="T12" fmla="*/ 62 w 63"/>
                <a:gd name="T13" fmla="*/ 0 h 126"/>
                <a:gd name="T14" fmla="*/ 62 w 63"/>
                <a:gd name="T15" fmla="*/ 125 h 126"/>
                <a:gd name="T16" fmla="*/ 62 w 63"/>
                <a:gd name="T17" fmla="*/ 125 h 126"/>
                <a:gd name="T18" fmla="*/ 62 w 63"/>
                <a:gd name="T19" fmla="*/ 31 h 126"/>
                <a:gd name="T20" fmla="*/ 62 w 63"/>
                <a:gd name="T21" fmla="*/ 31 h 126"/>
                <a:gd name="T22" fmla="*/ 31 w 63"/>
                <a:gd name="T23" fmla="*/ 125 h 126"/>
                <a:gd name="T24" fmla="*/ 31 w 63"/>
                <a:gd name="T25" fmla="*/ 125 h 126"/>
                <a:gd name="T26" fmla="*/ 0 w 63"/>
                <a:gd name="T27" fmla="*/ 31 h 126"/>
                <a:gd name="T28" fmla="*/ 0 w 63"/>
                <a:gd name="T29" fmla="*/ 31 h 126"/>
                <a:gd name="T30" fmla="*/ 0 w 63"/>
                <a:gd name="T31"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126">
                  <a:moveTo>
                    <a:pt x="0" y="125"/>
                  </a:moveTo>
                  <a:lnTo>
                    <a:pt x="0" y="0"/>
                  </a:lnTo>
                  <a:lnTo>
                    <a:pt x="0" y="0"/>
                  </a:lnTo>
                  <a:lnTo>
                    <a:pt x="31" y="63"/>
                  </a:lnTo>
                  <a:lnTo>
                    <a:pt x="31" y="63"/>
                  </a:lnTo>
                  <a:lnTo>
                    <a:pt x="62" y="0"/>
                  </a:lnTo>
                  <a:lnTo>
                    <a:pt x="62" y="0"/>
                  </a:lnTo>
                  <a:lnTo>
                    <a:pt x="62" y="125"/>
                  </a:lnTo>
                  <a:lnTo>
                    <a:pt x="62" y="125"/>
                  </a:lnTo>
                  <a:lnTo>
                    <a:pt x="62" y="31"/>
                  </a:lnTo>
                  <a:lnTo>
                    <a:pt x="62" y="31"/>
                  </a:lnTo>
                  <a:lnTo>
                    <a:pt x="31" y="125"/>
                  </a:lnTo>
                  <a:lnTo>
                    <a:pt x="31" y="125"/>
                  </a:lnTo>
                  <a:lnTo>
                    <a:pt x="0" y="31"/>
                  </a:lnTo>
                  <a:lnTo>
                    <a:pt x="0" y="31"/>
                  </a:lnTo>
                  <a:lnTo>
                    <a:pt x="0" y="125"/>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65228588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2_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8" name="Freeform 10"/>
          <p:cNvSpPr>
            <a:spLocks noChangeArrowheads="1"/>
          </p:cNvSpPr>
          <p:nvPr userDrawn="1"/>
        </p:nvSpPr>
        <p:spPr bwMode="auto">
          <a:xfrm>
            <a:off x="7412283" y="1281575"/>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chemeClr val="bg1">
              <a:alpha val="30000"/>
            </a:schemeClr>
          </a:solidFill>
          <a:ln>
            <a:noFill/>
          </a:ln>
          <a:effectLst/>
        </p:spPr>
        <p:txBody>
          <a:bodyPr wrap="none" anchor="ctr"/>
          <a:lstStyle/>
          <a:p>
            <a:endParaRPr lang="en-US"/>
          </a:p>
        </p:txBody>
      </p:sp>
      <p:sp>
        <p:nvSpPr>
          <p:cNvPr id="2" name="Title 1"/>
          <p:cNvSpPr>
            <a:spLocks noGrp="1"/>
          </p:cNvSpPr>
          <p:nvPr>
            <p:ph type="title"/>
          </p:nvPr>
        </p:nvSpPr>
        <p:spPr>
          <a:xfrm>
            <a:off x="963084" y="2781762"/>
            <a:ext cx="10363200" cy="1362075"/>
          </a:xfrm>
        </p:spPr>
        <p:txBody>
          <a:bodyPr anchor="t"/>
          <a:lstStyle>
            <a:lvl1pPr algn="l">
              <a:defRPr sz="2800" b="1" cap="all">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963084" y="1281575"/>
            <a:ext cx="103632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7/13/2021</a:t>
            </a:fld>
            <a:endParaRPr lang="en-US"/>
          </a:p>
        </p:txBody>
      </p:sp>
      <p:sp>
        <p:nvSpPr>
          <p:cNvPr id="5" name="Footer Placeholder 4"/>
          <p:cNvSpPr>
            <a:spLocks noGrp="1"/>
          </p:cNvSpPr>
          <p:nvPr>
            <p:ph type="ftr" sz="quarter" idx="11"/>
          </p:nvPr>
        </p:nvSpPr>
        <p:spPr/>
        <p:txBody>
          <a:bodyPr/>
          <a:lstStyle/>
          <a:p>
            <a:endParaRPr lang="en-US"/>
          </a:p>
        </p:txBody>
      </p:sp>
      <p:grpSp>
        <p:nvGrpSpPr>
          <p:cNvPr id="6" name="Group 5"/>
          <p:cNvGrpSpPr/>
          <p:nvPr userDrawn="1"/>
        </p:nvGrpSpPr>
        <p:grpSpPr>
          <a:xfrm>
            <a:off x="6924675" y="385064"/>
            <a:ext cx="4665133" cy="686594"/>
            <a:chOff x="5193506" y="385064"/>
            <a:chExt cx="3498850" cy="686594"/>
          </a:xfrm>
        </p:grpSpPr>
        <p:sp>
          <p:nvSpPr>
            <p:cNvPr id="24" name="Freeform 14"/>
            <p:cNvSpPr>
              <a:spLocks noChangeArrowheads="1"/>
            </p:cNvSpPr>
            <p:nvPr/>
          </p:nvSpPr>
          <p:spPr bwMode="auto">
            <a:xfrm>
              <a:off x="5665788" y="391414"/>
              <a:ext cx="309563" cy="365919"/>
            </a:xfrm>
            <a:custGeom>
              <a:avLst/>
              <a:gdLst>
                <a:gd name="T0" fmla="*/ 0 w 1719"/>
                <a:gd name="T1" fmla="*/ 0 h 2031"/>
                <a:gd name="T2" fmla="*/ 0 w 1719"/>
                <a:gd name="T3" fmla="*/ 0 h 2031"/>
                <a:gd name="T4" fmla="*/ 937 w 1719"/>
                <a:gd name="T5" fmla="*/ 0 h 2031"/>
                <a:gd name="T6" fmla="*/ 1468 w 1719"/>
                <a:gd name="T7" fmla="*/ 187 h 2031"/>
                <a:gd name="T8" fmla="*/ 1625 w 1719"/>
                <a:gd name="T9" fmla="*/ 531 h 2031"/>
                <a:gd name="T10" fmla="*/ 1625 w 1719"/>
                <a:gd name="T11" fmla="*/ 531 h 2031"/>
                <a:gd name="T12" fmla="*/ 1343 w 1719"/>
                <a:gd name="T13" fmla="*/ 969 h 2031"/>
                <a:gd name="T14" fmla="*/ 1718 w 1719"/>
                <a:gd name="T15" fmla="*/ 1469 h 2031"/>
                <a:gd name="T16" fmla="*/ 1718 w 1719"/>
                <a:gd name="T17" fmla="*/ 1469 h 2031"/>
                <a:gd name="T18" fmla="*/ 968 w 1719"/>
                <a:gd name="T19" fmla="*/ 2030 h 2031"/>
                <a:gd name="T20" fmla="*/ 0 w 1719"/>
                <a:gd name="T21" fmla="*/ 2030 h 2031"/>
                <a:gd name="T22" fmla="*/ 0 w 1719"/>
                <a:gd name="T23" fmla="*/ 0 h 2031"/>
                <a:gd name="T24" fmla="*/ 843 w 1719"/>
                <a:gd name="T25" fmla="*/ 812 h 2031"/>
                <a:gd name="T26" fmla="*/ 843 w 1719"/>
                <a:gd name="T27" fmla="*/ 812 h 2031"/>
                <a:gd name="T28" fmla="*/ 1156 w 1719"/>
                <a:gd name="T29" fmla="*/ 594 h 2031"/>
                <a:gd name="T30" fmla="*/ 1156 w 1719"/>
                <a:gd name="T31" fmla="*/ 594 h 2031"/>
                <a:gd name="T32" fmla="*/ 875 w 1719"/>
                <a:gd name="T33" fmla="*/ 375 h 2031"/>
                <a:gd name="T34" fmla="*/ 437 w 1719"/>
                <a:gd name="T35" fmla="*/ 375 h 2031"/>
                <a:gd name="T36" fmla="*/ 437 w 1719"/>
                <a:gd name="T37" fmla="*/ 812 h 2031"/>
                <a:gd name="T38" fmla="*/ 843 w 1719"/>
                <a:gd name="T39" fmla="*/ 812 h 2031"/>
                <a:gd name="T40" fmla="*/ 968 w 1719"/>
                <a:gd name="T41" fmla="*/ 1625 h 2031"/>
                <a:gd name="T42" fmla="*/ 968 w 1719"/>
                <a:gd name="T43" fmla="*/ 1625 h 2031"/>
                <a:gd name="T44" fmla="*/ 1281 w 1719"/>
                <a:gd name="T45" fmla="*/ 1406 h 2031"/>
                <a:gd name="T46" fmla="*/ 1281 w 1719"/>
                <a:gd name="T47" fmla="*/ 1406 h 2031"/>
                <a:gd name="T48" fmla="*/ 937 w 1719"/>
                <a:gd name="T49" fmla="*/ 1187 h 2031"/>
                <a:gd name="T50" fmla="*/ 437 w 1719"/>
                <a:gd name="T51" fmla="*/ 1187 h 2031"/>
                <a:gd name="T52" fmla="*/ 437 w 1719"/>
                <a:gd name="T53" fmla="*/ 1625 h 2031"/>
                <a:gd name="T54" fmla="*/ 968 w 1719"/>
                <a:gd name="T55" fmla="*/ 1625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9" h="2031">
                  <a:moveTo>
                    <a:pt x="0" y="0"/>
                  </a:moveTo>
                  <a:lnTo>
                    <a:pt x="0" y="0"/>
                  </a:lnTo>
                  <a:cubicBezTo>
                    <a:pt x="937" y="0"/>
                    <a:pt x="937" y="0"/>
                    <a:pt x="937" y="0"/>
                  </a:cubicBezTo>
                  <a:cubicBezTo>
                    <a:pt x="1187" y="0"/>
                    <a:pt x="1343" y="62"/>
                    <a:pt x="1468" y="187"/>
                  </a:cubicBezTo>
                  <a:cubicBezTo>
                    <a:pt x="1562" y="281"/>
                    <a:pt x="1625" y="375"/>
                    <a:pt x="1625" y="531"/>
                  </a:cubicBezTo>
                  <a:lnTo>
                    <a:pt x="1625" y="531"/>
                  </a:lnTo>
                  <a:cubicBezTo>
                    <a:pt x="1625" y="750"/>
                    <a:pt x="1500" y="875"/>
                    <a:pt x="1343" y="969"/>
                  </a:cubicBezTo>
                  <a:cubicBezTo>
                    <a:pt x="1593" y="1062"/>
                    <a:pt x="1718" y="1187"/>
                    <a:pt x="1718" y="1469"/>
                  </a:cubicBezTo>
                  <a:lnTo>
                    <a:pt x="1718" y="1469"/>
                  </a:lnTo>
                  <a:cubicBezTo>
                    <a:pt x="1718" y="1844"/>
                    <a:pt x="1437" y="2030"/>
                    <a:pt x="968" y="2030"/>
                  </a:cubicBezTo>
                  <a:cubicBezTo>
                    <a:pt x="0" y="2030"/>
                    <a:pt x="0" y="2030"/>
                    <a:pt x="0" y="2030"/>
                  </a:cubicBezTo>
                  <a:lnTo>
                    <a:pt x="0" y="0"/>
                  </a:lnTo>
                  <a:close/>
                  <a:moveTo>
                    <a:pt x="843" y="812"/>
                  </a:moveTo>
                  <a:lnTo>
                    <a:pt x="843" y="812"/>
                  </a:lnTo>
                  <a:cubicBezTo>
                    <a:pt x="1031" y="812"/>
                    <a:pt x="1156" y="750"/>
                    <a:pt x="1156" y="594"/>
                  </a:cubicBezTo>
                  <a:lnTo>
                    <a:pt x="1156" y="594"/>
                  </a:lnTo>
                  <a:cubicBezTo>
                    <a:pt x="1156" y="469"/>
                    <a:pt x="1062" y="375"/>
                    <a:pt x="875" y="375"/>
                  </a:cubicBezTo>
                  <a:cubicBezTo>
                    <a:pt x="437" y="375"/>
                    <a:pt x="437" y="375"/>
                    <a:pt x="437" y="375"/>
                  </a:cubicBezTo>
                  <a:cubicBezTo>
                    <a:pt x="437" y="812"/>
                    <a:pt x="437" y="812"/>
                    <a:pt x="437" y="812"/>
                  </a:cubicBezTo>
                  <a:lnTo>
                    <a:pt x="843" y="812"/>
                  </a:lnTo>
                  <a:close/>
                  <a:moveTo>
                    <a:pt x="968" y="1625"/>
                  </a:moveTo>
                  <a:lnTo>
                    <a:pt x="968" y="1625"/>
                  </a:lnTo>
                  <a:cubicBezTo>
                    <a:pt x="1156" y="1625"/>
                    <a:pt x="1281" y="1562"/>
                    <a:pt x="1281" y="1406"/>
                  </a:cubicBezTo>
                  <a:lnTo>
                    <a:pt x="1281" y="1406"/>
                  </a:lnTo>
                  <a:cubicBezTo>
                    <a:pt x="1281" y="1281"/>
                    <a:pt x="1187" y="1187"/>
                    <a:pt x="937" y="1187"/>
                  </a:cubicBezTo>
                  <a:cubicBezTo>
                    <a:pt x="437" y="1187"/>
                    <a:pt x="437" y="1187"/>
                    <a:pt x="437" y="1187"/>
                  </a:cubicBezTo>
                  <a:cubicBezTo>
                    <a:pt x="437" y="1625"/>
                    <a:pt x="437" y="1625"/>
                    <a:pt x="437" y="1625"/>
                  </a:cubicBezTo>
                  <a:lnTo>
                    <a:pt x="968" y="1625"/>
                  </a:lnTo>
                  <a:close/>
                </a:path>
              </a:pathLst>
            </a:custGeom>
            <a:solidFill>
              <a:srgbClr val="FFFFFF"/>
            </a:solidFill>
            <a:ln>
              <a:noFill/>
            </a:ln>
            <a:effectLst/>
          </p:spPr>
          <p:txBody>
            <a:bodyPr wrap="none" anchor="ctr"/>
            <a:lstStyle/>
            <a:p>
              <a:endParaRPr lang="en-US"/>
            </a:p>
          </p:txBody>
        </p:sp>
        <p:sp>
          <p:nvSpPr>
            <p:cNvPr id="25" name="Freeform 15"/>
            <p:cNvSpPr>
              <a:spLocks noChangeArrowheads="1"/>
            </p:cNvSpPr>
            <p:nvPr/>
          </p:nvSpPr>
          <p:spPr bwMode="auto">
            <a:xfrm>
              <a:off x="6076950" y="391414"/>
              <a:ext cx="84138" cy="365919"/>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rgbClr val="FFFFFF"/>
            </a:solidFill>
            <a:ln>
              <a:noFill/>
            </a:ln>
            <a:effectLst/>
          </p:spPr>
          <p:txBody>
            <a:bodyPr wrap="none" anchor="ctr"/>
            <a:lstStyle/>
            <a:p>
              <a:endParaRPr lang="en-US"/>
            </a:p>
          </p:txBody>
        </p:sp>
        <p:sp>
          <p:nvSpPr>
            <p:cNvPr id="26" name="Freeform 16"/>
            <p:cNvSpPr>
              <a:spLocks noChangeArrowheads="1"/>
            </p:cNvSpPr>
            <p:nvPr/>
          </p:nvSpPr>
          <p:spPr bwMode="auto">
            <a:xfrm>
              <a:off x="6279356" y="391414"/>
              <a:ext cx="264319" cy="365919"/>
            </a:xfrm>
            <a:custGeom>
              <a:avLst/>
              <a:gdLst>
                <a:gd name="T0" fmla="*/ 0 w 1470"/>
                <a:gd name="T1" fmla="*/ 0 h 2031"/>
                <a:gd name="T2" fmla="*/ 469 w 1470"/>
                <a:gd name="T3" fmla="*/ 0 h 2031"/>
                <a:gd name="T4" fmla="*/ 469 w 1470"/>
                <a:gd name="T5" fmla="*/ 1625 h 2031"/>
                <a:gd name="T6" fmla="*/ 1469 w 1470"/>
                <a:gd name="T7" fmla="*/ 1625 h 2031"/>
                <a:gd name="T8" fmla="*/ 1469 w 1470"/>
                <a:gd name="T9" fmla="*/ 2030 h 2031"/>
                <a:gd name="T10" fmla="*/ 0 w 1470"/>
                <a:gd name="T11" fmla="*/ 2030 h 2031"/>
                <a:gd name="T12" fmla="*/ 0 w 1470"/>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70" h="2031">
                  <a:moveTo>
                    <a:pt x="0" y="0"/>
                  </a:moveTo>
                  <a:lnTo>
                    <a:pt x="469" y="0"/>
                  </a:lnTo>
                  <a:lnTo>
                    <a:pt x="469" y="1625"/>
                  </a:lnTo>
                  <a:lnTo>
                    <a:pt x="1469" y="1625"/>
                  </a:lnTo>
                  <a:lnTo>
                    <a:pt x="1469" y="2030"/>
                  </a:lnTo>
                  <a:lnTo>
                    <a:pt x="0" y="2030"/>
                  </a:lnTo>
                  <a:lnTo>
                    <a:pt x="0" y="0"/>
                  </a:lnTo>
                </a:path>
              </a:pathLst>
            </a:custGeom>
            <a:solidFill>
              <a:srgbClr val="FFFFFF"/>
            </a:solidFill>
            <a:ln>
              <a:noFill/>
            </a:ln>
            <a:effectLst/>
          </p:spPr>
          <p:txBody>
            <a:bodyPr wrap="none" anchor="ctr"/>
            <a:lstStyle/>
            <a:p>
              <a:endParaRPr lang="en-US"/>
            </a:p>
          </p:txBody>
        </p:sp>
        <p:sp>
          <p:nvSpPr>
            <p:cNvPr id="27" name="Freeform 17"/>
            <p:cNvSpPr>
              <a:spLocks noChangeArrowheads="1"/>
            </p:cNvSpPr>
            <p:nvPr/>
          </p:nvSpPr>
          <p:spPr bwMode="auto">
            <a:xfrm>
              <a:off x="6633369" y="391414"/>
              <a:ext cx="78582" cy="365919"/>
            </a:xfrm>
            <a:custGeom>
              <a:avLst/>
              <a:gdLst>
                <a:gd name="T0" fmla="*/ 0 w 438"/>
                <a:gd name="T1" fmla="*/ 0 h 2031"/>
                <a:gd name="T2" fmla="*/ 437 w 438"/>
                <a:gd name="T3" fmla="*/ 0 h 2031"/>
                <a:gd name="T4" fmla="*/ 437 w 438"/>
                <a:gd name="T5" fmla="*/ 2030 h 2031"/>
                <a:gd name="T6" fmla="*/ 0 w 438"/>
                <a:gd name="T7" fmla="*/ 2030 h 2031"/>
                <a:gd name="T8" fmla="*/ 0 w 438"/>
                <a:gd name="T9" fmla="*/ 0 h 2031"/>
              </a:gdLst>
              <a:ahLst/>
              <a:cxnLst>
                <a:cxn ang="0">
                  <a:pos x="T0" y="T1"/>
                </a:cxn>
                <a:cxn ang="0">
                  <a:pos x="T2" y="T3"/>
                </a:cxn>
                <a:cxn ang="0">
                  <a:pos x="T4" y="T5"/>
                </a:cxn>
                <a:cxn ang="0">
                  <a:pos x="T6" y="T7"/>
                </a:cxn>
                <a:cxn ang="0">
                  <a:pos x="T8" y="T9"/>
                </a:cxn>
              </a:cxnLst>
              <a:rect l="0" t="0" r="r" b="b"/>
              <a:pathLst>
                <a:path w="438" h="2031">
                  <a:moveTo>
                    <a:pt x="0" y="0"/>
                  </a:moveTo>
                  <a:lnTo>
                    <a:pt x="437" y="0"/>
                  </a:lnTo>
                  <a:lnTo>
                    <a:pt x="437" y="2030"/>
                  </a:lnTo>
                  <a:lnTo>
                    <a:pt x="0" y="2030"/>
                  </a:lnTo>
                  <a:lnTo>
                    <a:pt x="0" y="0"/>
                  </a:lnTo>
                </a:path>
              </a:pathLst>
            </a:custGeom>
            <a:solidFill>
              <a:srgbClr val="FFFFFF"/>
            </a:solidFill>
            <a:ln>
              <a:noFill/>
            </a:ln>
            <a:effectLst/>
          </p:spPr>
          <p:txBody>
            <a:bodyPr wrap="none" anchor="ctr"/>
            <a:lstStyle/>
            <a:p>
              <a:endParaRPr lang="en-US"/>
            </a:p>
          </p:txBody>
        </p:sp>
        <p:sp>
          <p:nvSpPr>
            <p:cNvPr id="28" name="Freeform 18"/>
            <p:cNvSpPr>
              <a:spLocks noChangeArrowheads="1"/>
            </p:cNvSpPr>
            <p:nvPr/>
          </p:nvSpPr>
          <p:spPr bwMode="auto">
            <a:xfrm>
              <a:off x="6796881" y="391414"/>
              <a:ext cx="304007" cy="365919"/>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rgbClr val="FFFFFF"/>
            </a:solidFill>
            <a:ln>
              <a:noFill/>
            </a:ln>
            <a:effectLst/>
          </p:spPr>
          <p:txBody>
            <a:bodyPr wrap="none" anchor="ctr"/>
            <a:lstStyle/>
            <a:p>
              <a:endParaRPr lang="en-US"/>
            </a:p>
          </p:txBody>
        </p:sp>
        <p:sp>
          <p:nvSpPr>
            <p:cNvPr id="29" name="Freeform 19"/>
            <p:cNvSpPr>
              <a:spLocks noChangeArrowheads="1"/>
            </p:cNvSpPr>
            <p:nvPr/>
          </p:nvSpPr>
          <p:spPr bwMode="auto">
            <a:xfrm>
              <a:off x="7150894" y="391414"/>
              <a:ext cx="365919" cy="365919"/>
            </a:xfrm>
            <a:custGeom>
              <a:avLst/>
              <a:gdLst>
                <a:gd name="T0" fmla="*/ 781 w 2032"/>
                <a:gd name="T1" fmla="*/ 1219 h 2031"/>
                <a:gd name="T2" fmla="*/ 0 w 2032"/>
                <a:gd name="T3" fmla="*/ 0 h 2031"/>
                <a:gd name="T4" fmla="*/ 531 w 2032"/>
                <a:gd name="T5" fmla="*/ 0 h 2031"/>
                <a:gd name="T6" fmla="*/ 1000 w 2032"/>
                <a:gd name="T7" fmla="*/ 812 h 2031"/>
                <a:gd name="T8" fmla="*/ 1500 w 2032"/>
                <a:gd name="T9" fmla="*/ 0 h 2031"/>
                <a:gd name="T10" fmla="*/ 2031 w 2032"/>
                <a:gd name="T11" fmla="*/ 0 h 2031"/>
                <a:gd name="T12" fmla="*/ 1218 w 2032"/>
                <a:gd name="T13" fmla="*/ 1219 h 2031"/>
                <a:gd name="T14" fmla="*/ 1218 w 2032"/>
                <a:gd name="T15" fmla="*/ 2030 h 2031"/>
                <a:gd name="T16" fmla="*/ 781 w 2032"/>
                <a:gd name="T17" fmla="*/ 2030 h 2031"/>
                <a:gd name="T18" fmla="*/ 781 w 2032"/>
                <a:gd name="T19" fmla="*/ 1219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2" h="2031">
                  <a:moveTo>
                    <a:pt x="781" y="1219"/>
                  </a:moveTo>
                  <a:lnTo>
                    <a:pt x="0" y="0"/>
                  </a:lnTo>
                  <a:lnTo>
                    <a:pt x="531" y="0"/>
                  </a:lnTo>
                  <a:lnTo>
                    <a:pt x="1000" y="812"/>
                  </a:lnTo>
                  <a:lnTo>
                    <a:pt x="1500" y="0"/>
                  </a:lnTo>
                  <a:lnTo>
                    <a:pt x="2031" y="0"/>
                  </a:lnTo>
                  <a:lnTo>
                    <a:pt x="1218" y="1219"/>
                  </a:lnTo>
                  <a:lnTo>
                    <a:pt x="1218" y="2030"/>
                  </a:lnTo>
                  <a:lnTo>
                    <a:pt x="781" y="2030"/>
                  </a:lnTo>
                  <a:lnTo>
                    <a:pt x="781" y="1219"/>
                  </a:lnTo>
                </a:path>
              </a:pathLst>
            </a:custGeom>
            <a:solidFill>
              <a:srgbClr val="FFFFFF"/>
            </a:solidFill>
            <a:ln>
              <a:noFill/>
            </a:ln>
            <a:effectLst/>
          </p:spPr>
          <p:txBody>
            <a:bodyPr wrap="none" anchor="ctr"/>
            <a:lstStyle/>
            <a:p>
              <a:endParaRPr lang="en-US"/>
            </a:p>
          </p:txBody>
        </p:sp>
        <p:sp>
          <p:nvSpPr>
            <p:cNvPr id="30" name="Freeform 20"/>
            <p:cNvSpPr>
              <a:spLocks noChangeArrowheads="1"/>
            </p:cNvSpPr>
            <p:nvPr/>
          </p:nvSpPr>
          <p:spPr bwMode="auto">
            <a:xfrm>
              <a:off x="7572375" y="391414"/>
              <a:ext cx="276225" cy="371475"/>
            </a:xfrm>
            <a:custGeom>
              <a:avLst/>
              <a:gdLst>
                <a:gd name="T0" fmla="*/ 0 w 1533"/>
                <a:gd name="T1" fmla="*/ 1719 h 2062"/>
                <a:gd name="T2" fmla="*/ 0 w 1533"/>
                <a:gd name="T3" fmla="*/ 1719 h 2062"/>
                <a:gd name="T4" fmla="*/ 313 w 1533"/>
                <a:gd name="T5" fmla="*/ 1406 h 2062"/>
                <a:gd name="T6" fmla="*/ 782 w 1533"/>
                <a:gd name="T7" fmla="*/ 1656 h 2062"/>
                <a:gd name="T8" fmla="*/ 1094 w 1533"/>
                <a:gd name="T9" fmla="*/ 1406 h 2062"/>
                <a:gd name="T10" fmla="*/ 1094 w 1533"/>
                <a:gd name="T11" fmla="*/ 1406 h 2062"/>
                <a:gd name="T12" fmla="*/ 688 w 1533"/>
                <a:gd name="T13" fmla="*/ 1156 h 2062"/>
                <a:gd name="T14" fmla="*/ 500 w 1533"/>
                <a:gd name="T15" fmla="*/ 1156 h 2062"/>
                <a:gd name="T16" fmla="*/ 438 w 1533"/>
                <a:gd name="T17" fmla="*/ 875 h 2062"/>
                <a:gd name="T18" fmla="*/ 906 w 1533"/>
                <a:gd name="T19" fmla="*/ 375 h 2062"/>
                <a:gd name="T20" fmla="*/ 94 w 1533"/>
                <a:gd name="T21" fmla="*/ 375 h 2062"/>
                <a:gd name="T22" fmla="*/ 94 w 1533"/>
                <a:gd name="T23" fmla="*/ 0 h 2062"/>
                <a:gd name="T24" fmla="*/ 1500 w 1533"/>
                <a:gd name="T25" fmla="*/ 0 h 2062"/>
                <a:gd name="T26" fmla="*/ 1500 w 1533"/>
                <a:gd name="T27" fmla="*/ 344 h 2062"/>
                <a:gd name="T28" fmla="*/ 969 w 1533"/>
                <a:gd name="T29" fmla="*/ 812 h 2062"/>
                <a:gd name="T30" fmla="*/ 1532 w 1533"/>
                <a:gd name="T31" fmla="*/ 1406 h 2062"/>
                <a:gd name="T32" fmla="*/ 1532 w 1533"/>
                <a:gd name="T33" fmla="*/ 1406 h 2062"/>
                <a:gd name="T34" fmla="*/ 782 w 1533"/>
                <a:gd name="T35" fmla="*/ 2061 h 2062"/>
                <a:gd name="T36" fmla="*/ 0 w 1533"/>
                <a:gd name="T37" fmla="*/ 171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3" h="2062">
                  <a:moveTo>
                    <a:pt x="0" y="1719"/>
                  </a:moveTo>
                  <a:lnTo>
                    <a:pt x="0" y="1719"/>
                  </a:lnTo>
                  <a:cubicBezTo>
                    <a:pt x="313" y="1406"/>
                    <a:pt x="313" y="1406"/>
                    <a:pt x="313" y="1406"/>
                  </a:cubicBezTo>
                  <a:cubicBezTo>
                    <a:pt x="438" y="1594"/>
                    <a:pt x="594" y="1656"/>
                    <a:pt x="782" y="1656"/>
                  </a:cubicBezTo>
                  <a:cubicBezTo>
                    <a:pt x="969" y="1656"/>
                    <a:pt x="1094" y="1562"/>
                    <a:pt x="1094" y="1406"/>
                  </a:cubicBezTo>
                  <a:lnTo>
                    <a:pt x="1094" y="1406"/>
                  </a:lnTo>
                  <a:cubicBezTo>
                    <a:pt x="1094" y="1250"/>
                    <a:pt x="938" y="1156"/>
                    <a:pt x="688" y="1156"/>
                  </a:cubicBezTo>
                  <a:cubicBezTo>
                    <a:pt x="500" y="1156"/>
                    <a:pt x="500" y="1156"/>
                    <a:pt x="500" y="1156"/>
                  </a:cubicBezTo>
                  <a:cubicBezTo>
                    <a:pt x="438" y="875"/>
                    <a:pt x="438" y="875"/>
                    <a:pt x="438" y="875"/>
                  </a:cubicBezTo>
                  <a:cubicBezTo>
                    <a:pt x="906" y="375"/>
                    <a:pt x="906" y="375"/>
                    <a:pt x="906" y="375"/>
                  </a:cubicBezTo>
                  <a:cubicBezTo>
                    <a:pt x="94" y="375"/>
                    <a:pt x="94" y="375"/>
                    <a:pt x="94" y="375"/>
                  </a:cubicBezTo>
                  <a:cubicBezTo>
                    <a:pt x="94" y="0"/>
                    <a:pt x="94" y="0"/>
                    <a:pt x="94" y="0"/>
                  </a:cubicBezTo>
                  <a:cubicBezTo>
                    <a:pt x="1500" y="0"/>
                    <a:pt x="1500" y="0"/>
                    <a:pt x="1500" y="0"/>
                  </a:cubicBezTo>
                  <a:cubicBezTo>
                    <a:pt x="1500" y="344"/>
                    <a:pt x="1500" y="344"/>
                    <a:pt x="1500" y="344"/>
                  </a:cubicBezTo>
                  <a:cubicBezTo>
                    <a:pt x="969" y="812"/>
                    <a:pt x="969" y="812"/>
                    <a:pt x="969" y="812"/>
                  </a:cubicBezTo>
                  <a:cubicBezTo>
                    <a:pt x="1250" y="875"/>
                    <a:pt x="1532" y="1031"/>
                    <a:pt x="1532" y="1406"/>
                  </a:cubicBezTo>
                  <a:lnTo>
                    <a:pt x="1532" y="1406"/>
                  </a:lnTo>
                  <a:cubicBezTo>
                    <a:pt x="1532" y="1781"/>
                    <a:pt x="1250" y="2061"/>
                    <a:pt x="782" y="2061"/>
                  </a:cubicBezTo>
                  <a:cubicBezTo>
                    <a:pt x="407" y="2061"/>
                    <a:pt x="157" y="1936"/>
                    <a:pt x="0" y="1719"/>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21"/>
            <p:cNvSpPr>
              <a:spLocks noChangeArrowheads="1"/>
            </p:cNvSpPr>
            <p:nvPr/>
          </p:nvSpPr>
          <p:spPr bwMode="auto">
            <a:xfrm>
              <a:off x="7932738" y="385064"/>
              <a:ext cx="292894" cy="377032"/>
            </a:xfrm>
            <a:custGeom>
              <a:avLst/>
              <a:gdLst>
                <a:gd name="T0" fmla="*/ 250 w 1626"/>
                <a:gd name="T1" fmla="*/ 1876 h 2094"/>
                <a:gd name="T2" fmla="*/ 250 w 1626"/>
                <a:gd name="T3" fmla="*/ 1876 h 2094"/>
                <a:gd name="T4" fmla="*/ 0 w 1626"/>
                <a:gd name="T5" fmla="*/ 1094 h 2094"/>
                <a:gd name="T6" fmla="*/ 0 w 1626"/>
                <a:gd name="T7" fmla="*/ 1094 h 2094"/>
                <a:gd name="T8" fmla="*/ 907 w 1626"/>
                <a:gd name="T9" fmla="*/ 0 h 2094"/>
                <a:gd name="T10" fmla="*/ 1532 w 1626"/>
                <a:gd name="T11" fmla="*/ 219 h 2094"/>
                <a:gd name="T12" fmla="*/ 1313 w 1626"/>
                <a:gd name="T13" fmla="*/ 563 h 2094"/>
                <a:gd name="T14" fmla="*/ 875 w 1626"/>
                <a:gd name="T15" fmla="*/ 407 h 2094"/>
                <a:gd name="T16" fmla="*/ 469 w 1626"/>
                <a:gd name="T17" fmla="*/ 876 h 2094"/>
                <a:gd name="T18" fmla="*/ 907 w 1626"/>
                <a:gd name="T19" fmla="*/ 751 h 2094"/>
                <a:gd name="T20" fmla="*/ 1625 w 1626"/>
                <a:gd name="T21" fmla="*/ 1376 h 2094"/>
                <a:gd name="T22" fmla="*/ 1625 w 1626"/>
                <a:gd name="T23" fmla="*/ 1407 h 2094"/>
                <a:gd name="T24" fmla="*/ 844 w 1626"/>
                <a:gd name="T25" fmla="*/ 2093 h 2094"/>
                <a:gd name="T26" fmla="*/ 250 w 1626"/>
                <a:gd name="T27" fmla="*/ 1876 h 2094"/>
                <a:gd name="T28" fmla="*/ 1157 w 1626"/>
                <a:gd name="T29" fmla="*/ 1407 h 2094"/>
                <a:gd name="T30" fmla="*/ 1157 w 1626"/>
                <a:gd name="T31" fmla="*/ 1407 h 2094"/>
                <a:gd name="T32" fmla="*/ 1157 w 1626"/>
                <a:gd name="T33" fmla="*/ 1407 h 2094"/>
                <a:gd name="T34" fmla="*/ 813 w 1626"/>
                <a:gd name="T35" fmla="*/ 1126 h 2094"/>
                <a:gd name="T36" fmla="*/ 469 w 1626"/>
                <a:gd name="T37" fmla="*/ 1407 h 2094"/>
                <a:gd name="T38" fmla="*/ 469 w 1626"/>
                <a:gd name="T39" fmla="*/ 1407 h 2094"/>
                <a:gd name="T40" fmla="*/ 813 w 1626"/>
                <a:gd name="T41" fmla="*/ 1719 h 2094"/>
                <a:gd name="T42" fmla="*/ 1157 w 1626"/>
                <a:gd name="T43" fmla="*/ 1407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6" h="2094">
                  <a:moveTo>
                    <a:pt x="250" y="1876"/>
                  </a:moveTo>
                  <a:lnTo>
                    <a:pt x="250" y="1876"/>
                  </a:lnTo>
                  <a:cubicBezTo>
                    <a:pt x="94" y="1719"/>
                    <a:pt x="0" y="1501"/>
                    <a:pt x="0" y="1094"/>
                  </a:cubicBezTo>
                  <a:lnTo>
                    <a:pt x="0" y="1094"/>
                  </a:lnTo>
                  <a:cubicBezTo>
                    <a:pt x="0" y="469"/>
                    <a:pt x="282" y="0"/>
                    <a:pt x="907" y="0"/>
                  </a:cubicBezTo>
                  <a:cubicBezTo>
                    <a:pt x="1188" y="0"/>
                    <a:pt x="1375" y="63"/>
                    <a:pt x="1532" y="219"/>
                  </a:cubicBezTo>
                  <a:cubicBezTo>
                    <a:pt x="1313" y="563"/>
                    <a:pt x="1313" y="563"/>
                    <a:pt x="1313" y="563"/>
                  </a:cubicBezTo>
                  <a:cubicBezTo>
                    <a:pt x="1157" y="469"/>
                    <a:pt x="1063" y="407"/>
                    <a:pt x="875" y="407"/>
                  </a:cubicBezTo>
                  <a:cubicBezTo>
                    <a:pt x="625" y="407"/>
                    <a:pt x="500" y="594"/>
                    <a:pt x="469" y="876"/>
                  </a:cubicBezTo>
                  <a:cubicBezTo>
                    <a:pt x="594" y="813"/>
                    <a:pt x="688" y="751"/>
                    <a:pt x="907" y="751"/>
                  </a:cubicBezTo>
                  <a:cubicBezTo>
                    <a:pt x="1313" y="751"/>
                    <a:pt x="1625" y="969"/>
                    <a:pt x="1625" y="1376"/>
                  </a:cubicBezTo>
                  <a:cubicBezTo>
                    <a:pt x="1625" y="1407"/>
                    <a:pt x="1625" y="1407"/>
                    <a:pt x="1625" y="1407"/>
                  </a:cubicBezTo>
                  <a:cubicBezTo>
                    <a:pt x="1625" y="1813"/>
                    <a:pt x="1282" y="2093"/>
                    <a:pt x="844" y="2093"/>
                  </a:cubicBezTo>
                  <a:cubicBezTo>
                    <a:pt x="563" y="2093"/>
                    <a:pt x="407" y="2031"/>
                    <a:pt x="250" y="1876"/>
                  </a:cubicBezTo>
                  <a:close/>
                  <a:moveTo>
                    <a:pt x="1157" y="1407"/>
                  </a:moveTo>
                  <a:lnTo>
                    <a:pt x="1157" y="1407"/>
                  </a:lnTo>
                  <a:lnTo>
                    <a:pt x="1157" y="1407"/>
                  </a:lnTo>
                  <a:cubicBezTo>
                    <a:pt x="1157" y="1251"/>
                    <a:pt x="1032" y="1126"/>
                    <a:pt x="813" y="1126"/>
                  </a:cubicBezTo>
                  <a:cubicBezTo>
                    <a:pt x="594" y="1126"/>
                    <a:pt x="469" y="1219"/>
                    <a:pt x="469" y="1407"/>
                  </a:cubicBezTo>
                  <a:lnTo>
                    <a:pt x="469" y="1407"/>
                  </a:lnTo>
                  <a:cubicBezTo>
                    <a:pt x="469" y="1594"/>
                    <a:pt x="594" y="1719"/>
                    <a:pt x="813" y="1719"/>
                  </a:cubicBezTo>
                  <a:cubicBezTo>
                    <a:pt x="1032" y="1719"/>
                    <a:pt x="1157" y="1594"/>
                    <a:pt x="1157" y="1407"/>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22"/>
            <p:cNvSpPr>
              <a:spLocks noChangeArrowheads="1"/>
            </p:cNvSpPr>
            <p:nvPr/>
          </p:nvSpPr>
          <p:spPr bwMode="auto">
            <a:xfrm>
              <a:off x="5193506" y="385064"/>
              <a:ext cx="388144" cy="371475"/>
            </a:xfrm>
            <a:custGeom>
              <a:avLst/>
              <a:gdLst>
                <a:gd name="T0" fmla="*/ 1282 w 2158"/>
                <a:gd name="T1" fmla="*/ 0 h 2063"/>
                <a:gd name="T2" fmla="*/ 876 w 2158"/>
                <a:gd name="T3" fmla="*/ 0 h 2063"/>
                <a:gd name="T4" fmla="*/ 0 w 2158"/>
                <a:gd name="T5" fmla="*/ 2062 h 2063"/>
                <a:gd name="T6" fmla="*/ 469 w 2158"/>
                <a:gd name="T7" fmla="*/ 2062 h 2063"/>
                <a:gd name="T8" fmla="*/ 626 w 2158"/>
                <a:gd name="T9" fmla="*/ 1594 h 2063"/>
                <a:gd name="T10" fmla="*/ 1157 w 2158"/>
                <a:gd name="T11" fmla="*/ 1594 h 2063"/>
                <a:gd name="T12" fmla="*/ 1001 w 2158"/>
                <a:gd name="T13" fmla="*/ 1219 h 2063"/>
                <a:gd name="T14" fmla="*/ 813 w 2158"/>
                <a:gd name="T15" fmla="*/ 1219 h 2063"/>
                <a:gd name="T16" fmla="*/ 1063 w 2158"/>
                <a:gd name="T17" fmla="*/ 563 h 2063"/>
                <a:gd name="T18" fmla="*/ 1344 w 2158"/>
                <a:gd name="T19" fmla="*/ 1219 h 2063"/>
                <a:gd name="T20" fmla="*/ 1501 w 2158"/>
                <a:gd name="T21" fmla="*/ 1594 h 2063"/>
                <a:gd name="T22" fmla="*/ 1688 w 2158"/>
                <a:gd name="T23" fmla="*/ 2062 h 2063"/>
                <a:gd name="T24" fmla="*/ 2157 w 2158"/>
                <a:gd name="T25" fmla="*/ 2062 h 2063"/>
                <a:gd name="T26" fmla="*/ 1282 w 2158"/>
                <a:gd name="T27"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3">
                  <a:moveTo>
                    <a:pt x="1282" y="0"/>
                  </a:moveTo>
                  <a:lnTo>
                    <a:pt x="876" y="0"/>
                  </a:lnTo>
                  <a:lnTo>
                    <a:pt x="0" y="2062"/>
                  </a:lnTo>
                  <a:lnTo>
                    <a:pt x="469" y="2062"/>
                  </a:lnTo>
                  <a:lnTo>
                    <a:pt x="626" y="1594"/>
                  </a:lnTo>
                  <a:lnTo>
                    <a:pt x="1157" y="1594"/>
                  </a:lnTo>
                  <a:lnTo>
                    <a:pt x="1001" y="1219"/>
                  </a:lnTo>
                  <a:lnTo>
                    <a:pt x="813" y="1219"/>
                  </a:lnTo>
                  <a:lnTo>
                    <a:pt x="1063" y="563"/>
                  </a:lnTo>
                  <a:lnTo>
                    <a:pt x="1344" y="1219"/>
                  </a:lnTo>
                  <a:lnTo>
                    <a:pt x="1501" y="1594"/>
                  </a:lnTo>
                  <a:lnTo>
                    <a:pt x="1688" y="2062"/>
                  </a:lnTo>
                  <a:lnTo>
                    <a:pt x="2157" y="2062"/>
                  </a:lnTo>
                  <a:lnTo>
                    <a:pt x="1282" y="0"/>
                  </a:lnTo>
                </a:path>
              </a:pathLst>
            </a:custGeom>
            <a:solidFill>
              <a:srgbClr val="FFFFFF"/>
            </a:solidFill>
            <a:ln>
              <a:noFill/>
            </a:ln>
            <a:effectLst/>
          </p:spPr>
          <p:txBody>
            <a:bodyPr wrap="none" anchor="ctr"/>
            <a:lstStyle/>
            <a:p>
              <a:endParaRPr lang="en-US"/>
            </a:p>
          </p:txBody>
        </p:sp>
        <p:sp>
          <p:nvSpPr>
            <p:cNvPr id="33" name="Freeform 23"/>
            <p:cNvSpPr>
              <a:spLocks noChangeArrowheads="1"/>
            </p:cNvSpPr>
            <p:nvPr/>
          </p:nvSpPr>
          <p:spPr bwMode="auto">
            <a:xfrm>
              <a:off x="8264525" y="385064"/>
              <a:ext cx="427831" cy="377032"/>
            </a:xfrm>
            <a:custGeom>
              <a:avLst/>
              <a:gdLst>
                <a:gd name="T0" fmla="*/ 1313 w 2376"/>
                <a:gd name="T1" fmla="*/ 0 h 2094"/>
                <a:gd name="T2" fmla="*/ 1313 w 2376"/>
                <a:gd name="T3" fmla="*/ 0 h 2094"/>
                <a:gd name="T4" fmla="*/ 1031 w 2376"/>
                <a:gd name="T5" fmla="*/ 32 h 2094"/>
                <a:gd name="T6" fmla="*/ 1219 w 2376"/>
                <a:gd name="T7" fmla="*/ 438 h 2094"/>
                <a:gd name="T8" fmla="*/ 1313 w 2376"/>
                <a:gd name="T9" fmla="*/ 438 h 2094"/>
                <a:gd name="T10" fmla="*/ 1938 w 2376"/>
                <a:gd name="T11" fmla="*/ 1032 h 2094"/>
                <a:gd name="T12" fmla="*/ 1313 w 2376"/>
                <a:gd name="T13" fmla="*/ 1657 h 2094"/>
                <a:gd name="T14" fmla="*/ 688 w 2376"/>
                <a:gd name="T15" fmla="*/ 1032 h 2094"/>
                <a:gd name="T16" fmla="*/ 750 w 2376"/>
                <a:gd name="T17" fmla="*/ 813 h 2094"/>
                <a:gd name="T18" fmla="*/ 1031 w 2376"/>
                <a:gd name="T19" fmla="*/ 907 h 2094"/>
                <a:gd name="T20" fmla="*/ 719 w 2376"/>
                <a:gd name="T21" fmla="*/ 219 h 2094"/>
                <a:gd name="T22" fmla="*/ 0 w 2376"/>
                <a:gd name="T23" fmla="*/ 501 h 2094"/>
                <a:gd name="T24" fmla="*/ 344 w 2376"/>
                <a:gd name="T25" fmla="*/ 626 h 2094"/>
                <a:gd name="T26" fmla="*/ 250 w 2376"/>
                <a:gd name="T27" fmla="*/ 1032 h 2094"/>
                <a:gd name="T28" fmla="*/ 1313 w 2376"/>
                <a:gd name="T29" fmla="*/ 2093 h 2094"/>
                <a:gd name="T30" fmla="*/ 2375 w 2376"/>
                <a:gd name="T31" fmla="*/ 1032 h 2094"/>
                <a:gd name="T32" fmla="*/ 1313 w 2376"/>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6" h="2094">
                  <a:moveTo>
                    <a:pt x="1313" y="0"/>
                  </a:moveTo>
                  <a:lnTo>
                    <a:pt x="1313" y="0"/>
                  </a:lnTo>
                  <a:cubicBezTo>
                    <a:pt x="1219" y="0"/>
                    <a:pt x="1125" y="0"/>
                    <a:pt x="1031" y="32"/>
                  </a:cubicBezTo>
                  <a:cubicBezTo>
                    <a:pt x="1219" y="438"/>
                    <a:pt x="1219" y="438"/>
                    <a:pt x="1219" y="438"/>
                  </a:cubicBezTo>
                  <a:cubicBezTo>
                    <a:pt x="1250" y="438"/>
                    <a:pt x="1281" y="438"/>
                    <a:pt x="1313" y="438"/>
                  </a:cubicBezTo>
                  <a:cubicBezTo>
                    <a:pt x="1656" y="438"/>
                    <a:pt x="1938" y="688"/>
                    <a:pt x="1938" y="1032"/>
                  </a:cubicBezTo>
                  <a:cubicBezTo>
                    <a:pt x="1938" y="1376"/>
                    <a:pt x="1656" y="1657"/>
                    <a:pt x="1313" y="1657"/>
                  </a:cubicBezTo>
                  <a:cubicBezTo>
                    <a:pt x="969" y="1657"/>
                    <a:pt x="688" y="1376"/>
                    <a:pt x="688" y="1032"/>
                  </a:cubicBezTo>
                  <a:cubicBezTo>
                    <a:pt x="688" y="969"/>
                    <a:pt x="719" y="876"/>
                    <a:pt x="750" y="813"/>
                  </a:cubicBezTo>
                  <a:cubicBezTo>
                    <a:pt x="1031" y="907"/>
                    <a:pt x="1031" y="907"/>
                    <a:pt x="1031" y="907"/>
                  </a:cubicBezTo>
                  <a:cubicBezTo>
                    <a:pt x="719" y="219"/>
                    <a:pt x="719" y="219"/>
                    <a:pt x="719" y="219"/>
                  </a:cubicBezTo>
                  <a:cubicBezTo>
                    <a:pt x="0" y="501"/>
                    <a:pt x="0" y="501"/>
                    <a:pt x="0" y="501"/>
                  </a:cubicBezTo>
                  <a:cubicBezTo>
                    <a:pt x="344" y="626"/>
                    <a:pt x="344" y="626"/>
                    <a:pt x="344" y="626"/>
                  </a:cubicBezTo>
                  <a:cubicBezTo>
                    <a:pt x="281" y="751"/>
                    <a:pt x="250" y="907"/>
                    <a:pt x="250" y="1032"/>
                  </a:cubicBezTo>
                  <a:cubicBezTo>
                    <a:pt x="250" y="1626"/>
                    <a:pt x="719" y="2093"/>
                    <a:pt x="1313" y="2093"/>
                  </a:cubicBezTo>
                  <a:cubicBezTo>
                    <a:pt x="1875" y="2093"/>
                    <a:pt x="2375" y="1626"/>
                    <a:pt x="2375" y="1032"/>
                  </a:cubicBezTo>
                  <a:cubicBezTo>
                    <a:pt x="2375" y="469"/>
                    <a:pt x="1875" y="0"/>
                    <a:pt x="1313"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4" name="Freeform 24"/>
            <p:cNvSpPr>
              <a:spLocks noChangeArrowheads="1"/>
            </p:cNvSpPr>
            <p:nvPr/>
          </p:nvSpPr>
          <p:spPr bwMode="auto">
            <a:xfrm>
              <a:off x="6071394" y="897033"/>
              <a:ext cx="112713" cy="174625"/>
            </a:xfrm>
            <a:custGeom>
              <a:avLst/>
              <a:gdLst>
                <a:gd name="T0" fmla="*/ 437 w 626"/>
                <a:gd name="T1" fmla="*/ 282 h 970"/>
                <a:gd name="T2" fmla="*/ 437 w 626"/>
                <a:gd name="T3" fmla="*/ 282 h 970"/>
                <a:gd name="T4" fmla="*/ 312 w 626"/>
                <a:gd name="T5" fmla="*/ 157 h 970"/>
                <a:gd name="T6" fmla="*/ 218 w 626"/>
                <a:gd name="T7" fmla="*/ 250 h 970"/>
                <a:gd name="T8" fmla="*/ 625 w 626"/>
                <a:gd name="T9" fmla="*/ 688 h 970"/>
                <a:gd name="T10" fmla="*/ 312 w 626"/>
                <a:gd name="T11" fmla="*/ 969 h 970"/>
                <a:gd name="T12" fmla="*/ 0 w 626"/>
                <a:gd name="T13" fmla="*/ 719 h 970"/>
                <a:gd name="T14" fmla="*/ 187 w 626"/>
                <a:gd name="T15" fmla="*/ 657 h 970"/>
                <a:gd name="T16" fmla="*/ 312 w 626"/>
                <a:gd name="T17" fmla="*/ 813 h 970"/>
                <a:gd name="T18" fmla="*/ 437 w 626"/>
                <a:gd name="T19" fmla="*/ 719 h 970"/>
                <a:gd name="T20" fmla="*/ 31 w 626"/>
                <a:gd name="T21" fmla="*/ 250 h 970"/>
                <a:gd name="T22" fmla="*/ 312 w 626"/>
                <a:gd name="T23" fmla="*/ 0 h 970"/>
                <a:gd name="T24" fmla="*/ 593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06" y="188"/>
                    <a:pt x="375" y="157"/>
                    <a:pt x="312" y="157"/>
                  </a:cubicBezTo>
                  <a:cubicBezTo>
                    <a:pt x="250" y="157"/>
                    <a:pt x="218" y="188"/>
                    <a:pt x="218" y="250"/>
                  </a:cubicBezTo>
                  <a:cubicBezTo>
                    <a:pt x="218" y="407"/>
                    <a:pt x="625" y="407"/>
                    <a:pt x="625" y="688"/>
                  </a:cubicBezTo>
                  <a:cubicBezTo>
                    <a:pt x="625" y="875"/>
                    <a:pt x="499" y="969"/>
                    <a:pt x="312" y="969"/>
                  </a:cubicBezTo>
                  <a:cubicBezTo>
                    <a:pt x="156" y="969"/>
                    <a:pt x="62" y="907"/>
                    <a:pt x="0" y="719"/>
                  </a:cubicBezTo>
                  <a:cubicBezTo>
                    <a:pt x="187" y="657"/>
                    <a:pt x="187" y="657"/>
                    <a:pt x="187" y="657"/>
                  </a:cubicBezTo>
                  <a:cubicBezTo>
                    <a:pt x="218" y="782"/>
                    <a:pt x="281" y="813"/>
                    <a:pt x="312" y="813"/>
                  </a:cubicBezTo>
                  <a:cubicBezTo>
                    <a:pt x="375" y="813"/>
                    <a:pt x="437" y="782"/>
                    <a:pt x="437" y="719"/>
                  </a:cubicBezTo>
                  <a:cubicBezTo>
                    <a:pt x="437" y="532"/>
                    <a:pt x="31" y="532"/>
                    <a:pt x="31" y="250"/>
                  </a:cubicBezTo>
                  <a:cubicBezTo>
                    <a:pt x="31" y="94"/>
                    <a:pt x="125" y="0"/>
                    <a:pt x="312" y="0"/>
                  </a:cubicBezTo>
                  <a:cubicBezTo>
                    <a:pt x="468" y="0"/>
                    <a:pt x="562" y="94"/>
                    <a:pt x="593" y="219"/>
                  </a:cubicBezTo>
                  <a:lnTo>
                    <a:pt x="437" y="282"/>
                  </a:lnTo>
                </a:path>
              </a:pathLst>
            </a:custGeom>
            <a:solidFill>
              <a:srgbClr val="FFFFFF"/>
            </a:solidFill>
            <a:ln>
              <a:noFill/>
            </a:ln>
            <a:effectLst/>
          </p:spPr>
          <p:txBody>
            <a:bodyPr wrap="none" anchor="ctr"/>
            <a:lstStyle/>
            <a:p>
              <a:endParaRPr lang="en-US"/>
            </a:p>
          </p:txBody>
        </p:sp>
        <p:sp>
          <p:nvSpPr>
            <p:cNvPr id="35" name="Freeform 25"/>
            <p:cNvSpPr>
              <a:spLocks noChangeArrowheads="1"/>
            </p:cNvSpPr>
            <p:nvPr/>
          </p:nvSpPr>
          <p:spPr bwMode="auto">
            <a:xfrm>
              <a:off x="6206331" y="897033"/>
              <a:ext cx="107157" cy="174625"/>
            </a:xfrm>
            <a:custGeom>
              <a:avLst/>
              <a:gdLst>
                <a:gd name="T0" fmla="*/ 0 w 594"/>
                <a:gd name="T1" fmla="*/ 969 h 970"/>
                <a:gd name="T2" fmla="*/ 0 w 594"/>
                <a:gd name="T3" fmla="*/ 969 h 970"/>
                <a:gd name="T4" fmla="*/ 0 w 594"/>
                <a:gd name="T5" fmla="*/ 0 h 970"/>
                <a:gd name="T6" fmla="*/ 250 w 594"/>
                <a:gd name="T7" fmla="*/ 0 h 970"/>
                <a:gd name="T8" fmla="*/ 593 w 594"/>
                <a:gd name="T9" fmla="*/ 313 h 970"/>
                <a:gd name="T10" fmla="*/ 250 w 594"/>
                <a:gd name="T11" fmla="*/ 594 h 970"/>
                <a:gd name="T12" fmla="*/ 187 w 594"/>
                <a:gd name="T13" fmla="*/ 594 h 970"/>
                <a:gd name="T14" fmla="*/ 187 w 594"/>
                <a:gd name="T15" fmla="*/ 969 h 970"/>
                <a:gd name="T16" fmla="*/ 0 w 594"/>
                <a:gd name="T17" fmla="*/ 969 h 970"/>
                <a:gd name="T18" fmla="*/ 187 w 594"/>
                <a:gd name="T19" fmla="*/ 438 h 970"/>
                <a:gd name="T20" fmla="*/ 187 w 594"/>
                <a:gd name="T21" fmla="*/ 438 h 970"/>
                <a:gd name="T22" fmla="*/ 281 w 594"/>
                <a:gd name="T23" fmla="*/ 438 h 970"/>
                <a:gd name="T24" fmla="*/ 406 w 594"/>
                <a:gd name="T25" fmla="*/ 313 h 970"/>
                <a:gd name="T26" fmla="*/ 281 w 594"/>
                <a:gd name="T27" fmla="*/ 157 h 970"/>
                <a:gd name="T28" fmla="*/ 187 w 594"/>
                <a:gd name="T29" fmla="*/ 157 h 970"/>
                <a:gd name="T30" fmla="*/ 187 w 594"/>
                <a:gd name="T31"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4" h="970">
                  <a:moveTo>
                    <a:pt x="0" y="969"/>
                  </a:moveTo>
                  <a:lnTo>
                    <a:pt x="0" y="969"/>
                  </a:lnTo>
                  <a:cubicBezTo>
                    <a:pt x="0" y="0"/>
                    <a:pt x="0" y="0"/>
                    <a:pt x="0" y="0"/>
                  </a:cubicBezTo>
                  <a:cubicBezTo>
                    <a:pt x="250" y="0"/>
                    <a:pt x="250" y="0"/>
                    <a:pt x="250" y="0"/>
                  </a:cubicBezTo>
                  <a:cubicBezTo>
                    <a:pt x="468" y="0"/>
                    <a:pt x="593" y="125"/>
                    <a:pt x="593" y="313"/>
                  </a:cubicBezTo>
                  <a:cubicBezTo>
                    <a:pt x="593" y="469"/>
                    <a:pt x="468" y="594"/>
                    <a:pt x="250" y="594"/>
                  </a:cubicBezTo>
                  <a:cubicBezTo>
                    <a:pt x="187" y="594"/>
                    <a:pt x="187" y="594"/>
                    <a:pt x="187" y="594"/>
                  </a:cubicBezTo>
                  <a:cubicBezTo>
                    <a:pt x="187" y="969"/>
                    <a:pt x="187" y="969"/>
                    <a:pt x="187" y="969"/>
                  </a:cubicBezTo>
                  <a:lnTo>
                    <a:pt x="0" y="969"/>
                  </a:lnTo>
                  <a:close/>
                  <a:moveTo>
                    <a:pt x="187" y="438"/>
                  </a:moveTo>
                  <a:lnTo>
                    <a:pt x="187" y="438"/>
                  </a:lnTo>
                  <a:cubicBezTo>
                    <a:pt x="281" y="438"/>
                    <a:pt x="281" y="438"/>
                    <a:pt x="281" y="438"/>
                  </a:cubicBezTo>
                  <a:cubicBezTo>
                    <a:pt x="343" y="438"/>
                    <a:pt x="406" y="375"/>
                    <a:pt x="406" y="313"/>
                  </a:cubicBezTo>
                  <a:cubicBezTo>
                    <a:pt x="406" y="219"/>
                    <a:pt x="343" y="157"/>
                    <a:pt x="281" y="157"/>
                  </a:cubicBezTo>
                  <a:cubicBezTo>
                    <a:pt x="187" y="157"/>
                    <a:pt x="187" y="157"/>
                    <a:pt x="187" y="157"/>
                  </a:cubicBezTo>
                  <a:lnTo>
                    <a:pt x="187" y="438"/>
                  </a:lnTo>
                  <a:close/>
                </a:path>
              </a:pathLst>
            </a:custGeom>
            <a:solidFill>
              <a:srgbClr val="FFFFFF"/>
            </a:solidFill>
            <a:ln>
              <a:noFill/>
            </a:ln>
            <a:effectLst/>
          </p:spPr>
          <p:txBody>
            <a:bodyPr wrap="none" anchor="ctr"/>
            <a:lstStyle/>
            <a:p>
              <a:endParaRPr lang="en-US"/>
            </a:p>
          </p:txBody>
        </p:sp>
        <p:sp>
          <p:nvSpPr>
            <p:cNvPr id="36" name="Freeform 26"/>
            <p:cNvSpPr>
              <a:spLocks noChangeArrowheads="1"/>
            </p:cNvSpPr>
            <p:nvPr/>
          </p:nvSpPr>
          <p:spPr bwMode="auto">
            <a:xfrm>
              <a:off x="6330156" y="897033"/>
              <a:ext cx="107157" cy="174625"/>
            </a:xfrm>
            <a:custGeom>
              <a:avLst/>
              <a:gdLst>
                <a:gd name="T0" fmla="*/ 0 w 595"/>
                <a:gd name="T1" fmla="*/ 313 h 970"/>
                <a:gd name="T2" fmla="*/ 0 w 595"/>
                <a:gd name="T3" fmla="*/ 313 h 970"/>
                <a:gd name="T4" fmla="*/ 281 w 595"/>
                <a:gd name="T5" fmla="*/ 0 h 970"/>
                <a:gd name="T6" fmla="*/ 594 w 595"/>
                <a:gd name="T7" fmla="*/ 313 h 970"/>
                <a:gd name="T8" fmla="*/ 594 w 595"/>
                <a:gd name="T9" fmla="*/ 657 h 970"/>
                <a:gd name="T10" fmla="*/ 281 w 595"/>
                <a:gd name="T11" fmla="*/ 969 h 970"/>
                <a:gd name="T12" fmla="*/ 0 w 595"/>
                <a:gd name="T13" fmla="*/ 657 h 970"/>
                <a:gd name="T14" fmla="*/ 0 w 595"/>
                <a:gd name="T15" fmla="*/ 313 h 970"/>
                <a:gd name="T16" fmla="*/ 188 w 595"/>
                <a:gd name="T17" fmla="*/ 688 h 970"/>
                <a:gd name="T18" fmla="*/ 188 w 595"/>
                <a:gd name="T19" fmla="*/ 688 h 970"/>
                <a:gd name="T20" fmla="*/ 281 w 595"/>
                <a:gd name="T21" fmla="*/ 813 h 970"/>
                <a:gd name="T22" fmla="*/ 406 w 595"/>
                <a:gd name="T23" fmla="*/ 688 h 970"/>
                <a:gd name="T24" fmla="*/ 406 w 595"/>
                <a:gd name="T25" fmla="*/ 282 h 970"/>
                <a:gd name="T26" fmla="*/ 281 w 595"/>
                <a:gd name="T27" fmla="*/ 157 h 970"/>
                <a:gd name="T28" fmla="*/ 188 w 595"/>
                <a:gd name="T29" fmla="*/ 282 h 970"/>
                <a:gd name="T30" fmla="*/ 188 w 595"/>
                <a:gd name="T31"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5" h="970">
                  <a:moveTo>
                    <a:pt x="0" y="313"/>
                  </a:moveTo>
                  <a:lnTo>
                    <a:pt x="0" y="313"/>
                  </a:lnTo>
                  <a:cubicBezTo>
                    <a:pt x="0" y="94"/>
                    <a:pt x="125" y="0"/>
                    <a:pt x="281" y="0"/>
                  </a:cubicBezTo>
                  <a:cubicBezTo>
                    <a:pt x="469" y="0"/>
                    <a:pt x="594" y="94"/>
                    <a:pt x="594" y="313"/>
                  </a:cubicBezTo>
                  <a:cubicBezTo>
                    <a:pt x="594" y="657"/>
                    <a:pt x="594" y="657"/>
                    <a:pt x="594" y="657"/>
                  </a:cubicBezTo>
                  <a:cubicBezTo>
                    <a:pt x="594" y="875"/>
                    <a:pt x="469" y="969"/>
                    <a:pt x="281" y="969"/>
                  </a:cubicBezTo>
                  <a:cubicBezTo>
                    <a:pt x="125" y="969"/>
                    <a:pt x="0" y="875"/>
                    <a:pt x="0" y="657"/>
                  </a:cubicBezTo>
                  <a:lnTo>
                    <a:pt x="0" y="313"/>
                  </a:lnTo>
                  <a:close/>
                  <a:moveTo>
                    <a:pt x="188" y="688"/>
                  </a:moveTo>
                  <a:lnTo>
                    <a:pt x="188" y="688"/>
                  </a:lnTo>
                  <a:cubicBezTo>
                    <a:pt x="188" y="782"/>
                    <a:pt x="219" y="813"/>
                    <a:pt x="281" y="813"/>
                  </a:cubicBezTo>
                  <a:cubicBezTo>
                    <a:pt x="375" y="813"/>
                    <a:pt x="406" y="782"/>
                    <a:pt x="406" y="688"/>
                  </a:cubicBezTo>
                  <a:cubicBezTo>
                    <a:pt x="406" y="282"/>
                    <a:pt x="406" y="282"/>
                    <a:pt x="406" y="282"/>
                  </a:cubicBezTo>
                  <a:cubicBezTo>
                    <a:pt x="406" y="188"/>
                    <a:pt x="375" y="157"/>
                    <a:pt x="281" y="157"/>
                  </a:cubicBezTo>
                  <a:cubicBezTo>
                    <a:pt x="219" y="157"/>
                    <a:pt x="188" y="188"/>
                    <a:pt x="188" y="282"/>
                  </a:cubicBezTo>
                  <a:lnTo>
                    <a:pt x="188" y="688"/>
                  </a:lnTo>
                  <a:close/>
                </a:path>
              </a:pathLst>
            </a:custGeom>
            <a:solidFill>
              <a:srgbClr val="FFFFFF"/>
            </a:solidFill>
            <a:ln>
              <a:noFill/>
            </a:ln>
            <a:effectLst/>
          </p:spPr>
          <p:txBody>
            <a:bodyPr wrap="none" anchor="ctr"/>
            <a:lstStyle/>
            <a:p>
              <a:endParaRPr lang="en-US"/>
            </a:p>
          </p:txBody>
        </p:sp>
        <p:sp>
          <p:nvSpPr>
            <p:cNvPr id="37" name="Freeform 27"/>
            <p:cNvSpPr>
              <a:spLocks noChangeArrowheads="1"/>
            </p:cNvSpPr>
            <p:nvPr/>
          </p:nvSpPr>
          <p:spPr bwMode="auto">
            <a:xfrm>
              <a:off x="6459538" y="897033"/>
              <a:ext cx="112713" cy="174625"/>
            </a:xfrm>
            <a:custGeom>
              <a:avLst/>
              <a:gdLst>
                <a:gd name="T0" fmla="*/ 406 w 626"/>
                <a:gd name="T1" fmla="*/ 969 h 970"/>
                <a:gd name="T2" fmla="*/ 406 w 626"/>
                <a:gd name="T3" fmla="*/ 969 h 970"/>
                <a:gd name="T4" fmla="*/ 250 w 626"/>
                <a:gd name="T5" fmla="*/ 563 h 970"/>
                <a:gd name="T6" fmla="*/ 187 w 626"/>
                <a:gd name="T7" fmla="*/ 563 h 970"/>
                <a:gd name="T8" fmla="*/ 187 w 626"/>
                <a:gd name="T9" fmla="*/ 969 h 970"/>
                <a:gd name="T10" fmla="*/ 0 w 626"/>
                <a:gd name="T11" fmla="*/ 969 h 970"/>
                <a:gd name="T12" fmla="*/ 0 w 626"/>
                <a:gd name="T13" fmla="*/ 0 h 970"/>
                <a:gd name="T14" fmla="*/ 250 w 626"/>
                <a:gd name="T15" fmla="*/ 0 h 970"/>
                <a:gd name="T16" fmla="*/ 594 w 626"/>
                <a:gd name="T17" fmla="*/ 313 h 970"/>
                <a:gd name="T18" fmla="*/ 437 w 626"/>
                <a:gd name="T19" fmla="*/ 532 h 970"/>
                <a:gd name="T20" fmla="*/ 625 w 626"/>
                <a:gd name="T21" fmla="*/ 969 h 970"/>
                <a:gd name="T22" fmla="*/ 406 w 626"/>
                <a:gd name="T23" fmla="*/ 969 h 970"/>
                <a:gd name="T24" fmla="*/ 187 w 626"/>
                <a:gd name="T25" fmla="*/ 438 h 970"/>
                <a:gd name="T26" fmla="*/ 187 w 626"/>
                <a:gd name="T27" fmla="*/ 438 h 970"/>
                <a:gd name="T28" fmla="*/ 281 w 626"/>
                <a:gd name="T29" fmla="*/ 438 h 970"/>
                <a:gd name="T30" fmla="*/ 406 w 626"/>
                <a:gd name="T31" fmla="*/ 282 h 970"/>
                <a:gd name="T32" fmla="*/ 281 w 626"/>
                <a:gd name="T33" fmla="*/ 157 h 970"/>
                <a:gd name="T34" fmla="*/ 187 w 626"/>
                <a:gd name="T35" fmla="*/ 157 h 970"/>
                <a:gd name="T36" fmla="*/ 187 w 626"/>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6" h="970">
                  <a:moveTo>
                    <a:pt x="406" y="969"/>
                  </a:moveTo>
                  <a:lnTo>
                    <a:pt x="406" y="969"/>
                  </a:lnTo>
                  <a:cubicBezTo>
                    <a:pt x="250" y="563"/>
                    <a:pt x="250" y="563"/>
                    <a:pt x="250" y="563"/>
                  </a:cubicBezTo>
                  <a:cubicBezTo>
                    <a:pt x="187" y="563"/>
                    <a:pt x="187" y="563"/>
                    <a:pt x="187" y="563"/>
                  </a:cubicBezTo>
                  <a:cubicBezTo>
                    <a:pt x="187" y="969"/>
                    <a:pt x="187" y="969"/>
                    <a:pt x="187" y="969"/>
                  </a:cubicBezTo>
                  <a:cubicBezTo>
                    <a:pt x="0" y="969"/>
                    <a:pt x="0" y="969"/>
                    <a:pt x="0" y="969"/>
                  </a:cubicBezTo>
                  <a:cubicBezTo>
                    <a:pt x="0" y="0"/>
                    <a:pt x="0" y="0"/>
                    <a:pt x="0" y="0"/>
                  </a:cubicBezTo>
                  <a:cubicBezTo>
                    <a:pt x="250" y="0"/>
                    <a:pt x="250" y="0"/>
                    <a:pt x="250" y="0"/>
                  </a:cubicBezTo>
                  <a:cubicBezTo>
                    <a:pt x="469" y="0"/>
                    <a:pt x="594" y="125"/>
                    <a:pt x="594" y="313"/>
                  </a:cubicBezTo>
                  <a:cubicBezTo>
                    <a:pt x="594" y="407"/>
                    <a:pt x="531" y="500"/>
                    <a:pt x="437" y="532"/>
                  </a:cubicBezTo>
                  <a:cubicBezTo>
                    <a:pt x="625" y="969"/>
                    <a:pt x="625" y="969"/>
                    <a:pt x="625" y="969"/>
                  </a:cubicBezTo>
                  <a:lnTo>
                    <a:pt x="406" y="969"/>
                  </a:lnTo>
                  <a:close/>
                  <a:moveTo>
                    <a:pt x="187" y="438"/>
                  </a:moveTo>
                  <a:lnTo>
                    <a:pt x="187" y="438"/>
                  </a:lnTo>
                  <a:cubicBezTo>
                    <a:pt x="281" y="438"/>
                    <a:pt x="281" y="438"/>
                    <a:pt x="281" y="438"/>
                  </a:cubicBezTo>
                  <a:cubicBezTo>
                    <a:pt x="344" y="438"/>
                    <a:pt x="406" y="375"/>
                    <a:pt x="406" y="282"/>
                  </a:cubicBezTo>
                  <a:cubicBezTo>
                    <a:pt x="406" y="188"/>
                    <a:pt x="344" y="157"/>
                    <a:pt x="281" y="157"/>
                  </a:cubicBezTo>
                  <a:cubicBezTo>
                    <a:pt x="187" y="157"/>
                    <a:pt x="187" y="157"/>
                    <a:pt x="187" y="157"/>
                  </a:cubicBezTo>
                  <a:lnTo>
                    <a:pt x="187" y="438"/>
                  </a:lnTo>
                  <a:close/>
                </a:path>
              </a:pathLst>
            </a:custGeom>
            <a:solidFill>
              <a:srgbClr val="FFFFFF"/>
            </a:solidFill>
            <a:ln>
              <a:noFill/>
            </a:ln>
            <a:effectLst/>
          </p:spPr>
          <p:txBody>
            <a:bodyPr wrap="none" anchor="ctr"/>
            <a:lstStyle/>
            <a:p>
              <a:endParaRPr lang="en-US"/>
            </a:p>
          </p:txBody>
        </p:sp>
        <p:sp>
          <p:nvSpPr>
            <p:cNvPr id="38" name="Freeform 28"/>
            <p:cNvSpPr>
              <a:spLocks noChangeArrowheads="1"/>
            </p:cNvSpPr>
            <p:nvPr/>
          </p:nvSpPr>
          <p:spPr bwMode="auto">
            <a:xfrm>
              <a:off x="6577013" y="897033"/>
              <a:ext cx="107156" cy="174625"/>
            </a:xfrm>
            <a:custGeom>
              <a:avLst/>
              <a:gdLst>
                <a:gd name="T0" fmla="*/ 594 w 595"/>
                <a:gd name="T1" fmla="*/ 0 h 970"/>
                <a:gd name="T2" fmla="*/ 594 w 595"/>
                <a:gd name="T3" fmla="*/ 188 h 970"/>
                <a:gd name="T4" fmla="*/ 406 w 595"/>
                <a:gd name="T5" fmla="*/ 188 h 970"/>
                <a:gd name="T6" fmla="*/ 406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406" y="188"/>
                  </a:lnTo>
                  <a:lnTo>
                    <a:pt x="406" y="969"/>
                  </a:lnTo>
                  <a:lnTo>
                    <a:pt x="219" y="969"/>
                  </a:lnTo>
                  <a:lnTo>
                    <a:pt x="219" y="188"/>
                  </a:lnTo>
                  <a:lnTo>
                    <a:pt x="0" y="188"/>
                  </a:lnTo>
                  <a:lnTo>
                    <a:pt x="0" y="0"/>
                  </a:lnTo>
                  <a:lnTo>
                    <a:pt x="594" y="0"/>
                  </a:lnTo>
                </a:path>
              </a:pathLst>
            </a:custGeom>
            <a:solidFill>
              <a:srgbClr val="FFFFFF"/>
            </a:solidFill>
            <a:ln>
              <a:noFill/>
            </a:ln>
            <a:effectLst/>
          </p:spPr>
          <p:txBody>
            <a:bodyPr wrap="none" anchor="ctr"/>
            <a:lstStyle/>
            <a:p>
              <a:endParaRPr lang="en-US"/>
            </a:p>
          </p:txBody>
        </p:sp>
        <p:sp>
          <p:nvSpPr>
            <p:cNvPr id="39" name="Freeform 29"/>
            <p:cNvSpPr>
              <a:spLocks noChangeArrowheads="1"/>
            </p:cNvSpPr>
            <p:nvPr/>
          </p:nvSpPr>
          <p:spPr bwMode="auto">
            <a:xfrm>
              <a:off x="6695281" y="897033"/>
              <a:ext cx="112713" cy="174625"/>
            </a:xfrm>
            <a:custGeom>
              <a:avLst/>
              <a:gdLst>
                <a:gd name="T0" fmla="*/ 438 w 626"/>
                <a:gd name="T1" fmla="*/ 282 h 970"/>
                <a:gd name="T2" fmla="*/ 438 w 626"/>
                <a:gd name="T3" fmla="*/ 282 h 970"/>
                <a:gd name="T4" fmla="*/ 313 w 626"/>
                <a:gd name="T5" fmla="*/ 157 h 970"/>
                <a:gd name="T6" fmla="*/ 219 w 626"/>
                <a:gd name="T7" fmla="*/ 250 h 970"/>
                <a:gd name="T8" fmla="*/ 625 w 626"/>
                <a:gd name="T9" fmla="*/ 688 h 970"/>
                <a:gd name="T10" fmla="*/ 313 w 626"/>
                <a:gd name="T11" fmla="*/ 969 h 970"/>
                <a:gd name="T12" fmla="*/ 0 w 626"/>
                <a:gd name="T13" fmla="*/ 719 h 970"/>
                <a:gd name="T14" fmla="*/ 188 w 626"/>
                <a:gd name="T15" fmla="*/ 657 h 970"/>
                <a:gd name="T16" fmla="*/ 344 w 626"/>
                <a:gd name="T17" fmla="*/ 813 h 970"/>
                <a:gd name="T18" fmla="*/ 438 w 626"/>
                <a:gd name="T19" fmla="*/ 719 h 970"/>
                <a:gd name="T20" fmla="*/ 32 w 626"/>
                <a:gd name="T21" fmla="*/ 250 h 970"/>
                <a:gd name="T22" fmla="*/ 313 w 626"/>
                <a:gd name="T23" fmla="*/ 0 h 970"/>
                <a:gd name="T24" fmla="*/ 625 w 626"/>
                <a:gd name="T25" fmla="*/ 219 h 970"/>
                <a:gd name="T26" fmla="*/ 438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8" y="282"/>
                  </a:moveTo>
                  <a:lnTo>
                    <a:pt x="438" y="282"/>
                  </a:lnTo>
                  <a:cubicBezTo>
                    <a:pt x="407" y="188"/>
                    <a:pt x="375" y="157"/>
                    <a:pt x="313" y="157"/>
                  </a:cubicBezTo>
                  <a:cubicBezTo>
                    <a:pt x="250" y="157"/>
                    <a:pt x="219" y="188"/>
                    <a:pt x="219" y="250"/>
                  </a:cubicBezTo>
                  <a:cubicBezTo>
                    <a:pt x="219" y="407"/>
                    <a:pt x="625" y="407"/>
                    <a:pt x="625" y="688"/>
                  </a:cubicBezTo>
                  <a:cubicBezTo>
                    <a:pt x="625" y="875"/>
                    <a:pt x="500" y="969"/>
                    <a:pt x="313" y="969"/>
                  </a:cubicBezTo>
                  <a:cubicBezTo>
                    <a:pt x="188" y="969"/>
                    <a:pt x="63" y="907"/>
                    <a:pt x="0" y="719"/>
                  </a:cubicBezTo>
                  <a:cubicBezTo>
                    <a:pt x="188" y="657"/>
                    <a:pt x="188" y="657"/>
                    <a:pt x="188" y="657"/>
                  </a:cubicBezTo>
                  <a:cubicBezTo>
                    <a:pt x="219" y="782"/>
                    <a:pt x="281" y="813"/>
                    <a:pt x="344" y="813"/>
                  </a:cubicBezTo>
                  <a:cubicBezTo>
                    <a:pt x="407" y="813"/>
                    <a:pt x="438" y="782"/>
                    <a:pt x="438" y="719"/>
                  </a:cubicBezTo>
                  <a:cubicBezTo>
                    <a:pt x="438" y="532"/>
                    <a:pt x="32" y="532"/>
                    <a:pt x="32" y="250"/>
                  </a:cubicBezTo>
                  <a:cubicBezTo>
                    <a:pt x="32" y="94"/>
                    <a:pt x="125" y="0"/>
                    <a:pt x="313" y="0"/>
                  </a:cubicBezTo>
                  <a:cubicBezTo>
                    <a:pt x="469" y="0"/>
                    <a:pt x="594" y="94"/>
                    <a:pt x="625" y="219"/>
                  </a:cubicBezTo>
                  <a:lnTo>
                    <a:pt x="438" y="282"/>
                  </a:lnTo>
                </a:path>
              </a:pathLst>
            </a:custGeom>
            <a:solidFill>
              <a:srgbClr val="FFFFFF"/>
            </a:solidFill>
            <a:ln>
              <a:noFill/>
            </a:ln>
            <a:effectLst/>
          </p:spPr>
          <p:txBody>
            <a:bodyPr wrap="none" anchor="ctr"/>
            <a:lstStyle/>
            <a:p>
              <a:endParaRPr lang="en-US"/>
            </a:p>
          </p:txBody>
        </p:sp>
        <p:sp>
          <p:nvSpPr>
            <p:cNvPr id="40" name="Freeform 30"/>
            <p:cNvSpPr>
              <a:spLocks noChangeArrowheads="1"/>
            </p:cNvSpPr>
            <p:nvPr/>
          </p:nvSpPr>
          <p:spPr bwMode="auto">
            <a:xfrm>
              <a:off x="6892131" y="897033"/>
              <a:ext cx="140494" cy="174625"/>
            </a:xfrm>
            <a:custGeom>
              <a:avLst/>
              <a:gdLst>
                <a:gd name="T0" fmla="*/ 749 w 781"/>
                <a:gd name="T1" fmla="*/ 532 h 970"/>
                <a:gd name="T2" fmla="*/ 749 w 781"/>
                <a:gd name="T3" fmla="*/ 532 h 970"/>
                <a:gd name="T4" fmla="*/ 624 w 781"/>
                <a:gd name="T5" fmla="*/ 750 h 970"/>
                <a:gd name="T6" fmla="*/ 780 w 781"/>
                <a:gd name="T7" fmla="*/ 813 h 970"/>
                <a:gd name="T8" fmla="*/ 780 w 781"/>
                <a:gd name="T9" fmla="*/ 969 h 970"/>
                <a:gd name="T10" fmla="*/ 530 w 781"/>
                <a:gd name="T11" fmla="*/ 875 h 970"/>
                <a:gd name="T12" fmla="*/ 281 w 781"/>
                <a:gd name="T13" fmla="*/ 969 h 970"/>
                <a:gd name="T14" fmla="*/ 0 w 781"/>
                <a:gd name="T15" fmla="*/ 719 h 970"/>
                <a:gd name="T16" fmla="*/ 156 w 781"/>
                <a:gd name="T17" fmla="*/ 438 h 970"/>
                <a:gd name="T18" fmla="*/ 63 w 781"/>
                <a:gd name="T19" fmla="*/ 250 h 970"/>
                <a:gd name="T20" fmla="*/ 312 w 781"/>
                <a:gd name="T21" fmla="*/ 0 h 970"/>
                <a:gd name="T22" fmla="*/ 530 w 781"/>
                <a:gd name="T23" fmla="*/ 219 h 970"/>
                <a:gd name="T24" fmla="*/ 343 w 781"/>
                <a:gd name="T25" fmla="*/ 469 h 970"/>
                <a:gd name="T26" fmla="*/ 530 w 781"/>
                <a:gd name="T27" fmla="*/ 657 h 970"/>
                <a:gd name="T28" fmla="*/ 593 w 781"/>
                <a:gd name="T29" fmla="*/ 469 h 970"/>
                <a:gd name="T30" fmla="*/ 749 w 781"/>
                <a:gd name="T31" fmla="*/ 532 h 970"/>
                <a:gd name="T32" fmla="*/ 312 w 781"/>
                <a:gd name="T33" fmla="*/ 813 h 970"/>
                <a:gd name="T34" fmla="*/ 312 w 781"/>
                <a:gd name="T35" fmla="*/ 813 h 970"/>
                <a:gd name="T36" fmla="*/ 437 w 781"/>
                <a:gd name="T37" fmla="*/ 782 h 970"/>
                <a:gd name="T38" fmla="*/ 219 w 781"/>
                <a:gd name="T39" fmla="*/ 563 h 970"/>
                <a:gd name="T40" fmla="*/ 156 w 781"/>
                <a:gd name="T41" fmla="*/ 688 h 970"/>
                <a:gd name="T42" fmla="*/ 312 w 781"/>
                <a:gd name="T43" fmla="*/ 813 h 970"/>
                <a:gd name="T44" fmla="*/ 219 w 781"/>
                <a:gd name="T45" fmla="*/ 219 h 970"/>
                <a:gd name="T46" fmla="*/ 219 w 781"/>
                <a:gd name="T47" fmla="*/ 219 h 970"/>
                <a:gd name="T48" fmla="*/ 281 w 781"/>
                <a:gd name="T49" fmla="*/ 375 h 970"/>
                <a:gd name="T50" fmla="*/ 374 w 781"/>
                <a:gd name="T51" fmla="*/ 188 h 970"/>
                <a:gd name="T52" fmla="*/ 312 w 781"/>
                <a:gd name="T53" fmla="*/ 125 h 970"/>
                <a:gd name="T54" fmla="*/ 219 w 781"/>
                <a:gd name="T55" fmla="*/ 21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1" h="970">
                  <a:moveTo>
                    <a:pt x="749" y="532"/>
                  </a:moveTo>
                  <a:lnTo>
                    <a:pt x="749" y="532"/>
                  </a:lnTo>
                  <a:cubicBezTo>
                    <a:pt x="718" y="594"/>
                    <a:pt x="687" y="688"/>
                    <a:pt x="624" y="750"/>
                  </a:cubicBezTo>
                  <a:cubicBezTo>
                    <a:pt x="687" y="782"/>
                    <a:pt x="718" y="813"/>
                    <a:pt x="780" y="813"/>
                  </a:cubicBezTo>
                  <a:cubicBezTo>
                    <a:pt x="780" y="969"/>
                    <a:pt x="780" y="969"/>
                    <a:pt x="780" y="969"/>
                  </a:cubicBezTo>
                  <a:cubicBezTo>
                    <a:pt x="687" y="969"/>
                    <a:pt x="624" y="938"/>
                    <a:pt x="530" y="875"/>
                  </a:cubicBezTo>
                  <a:cubicBezTo>
                    <a:pt x="468" y="938"/>
                    <a:pt x="374" y="969"/>
                    <a:pt x="281" y="969"/>
                  </a:cubicBezTo>
                  <a:cubicBezTo>
                    <a:pt x="125" y="969"/>
                    <a:pt x="0" y="875"/>
                    <a:pt x="0" y="719"/>
                  </a:cubicBezTo>
                  <a:cubicBezTo>
                    <a:pt x="0" y="594"/>
                    <a:pt x="63" y="500"/>
                    <a:pt x="156" y="438"/>
                  </a:cubicBezTo>
                  <a:cubicBezTo>
                    <a:pt x="94" y="375"/>
                    <a:pt x="63" y="313"/>
                    <a:pt x="63" y="250"/>
                  </a:cubicBezTo>
                  <a:cubicBezTo>
                    <a:pt x="63" y="63"/>
                    <a:pt x="188" y="0"/>
                    <a:pt x="312" y="0"/>
                  </a:cubicBezTo>
                  <a:cubicBezTo>
                    <a:pt x="437" y="0"/>
                    <a:pt x="530" y="94"/>
                    <a:pt x="530" y="219"/>
                  </a:cubicBezTo>
                  <a:cubicBezTo>
                    <a:pt x="530" y="344"/>
                    <a:pt x="437" y="407"/>
                    <a:pt x="343" y="469"/>
                  </a:cubicBezTo>
                  <a:cubicBezTo>
                    <a:pt x="405" y="532"/>
                    <a:pt x="468" y="594"/>
                    <a:pt x="530" y="657"/>
                  </a:cubicBezTo>
                  <a:cubicBezTo>
                    <a:pt x="562" y="594"/>
                    <a:pt x="593" y="563"/>
                    <a:pt x="593" y="469"/>
                  </a:cubicBezTo>
                  <a:lnTo>
                    <a:pt x="749" y="532"/>
                  </a:lnTo>
                  <a:close/>
                  <a:moveTo>
                    <a:pt x="312" y="813"/>
                  </a:moveTo>
                  <a:lnTo>
                    <a:pt x="312" y="813"/>
                  </a:lnTo>
                  <a:cubicBezTo>
                    <a:pt x="343" y="813"/>
                    <a:pt x="405" y="813"/>
                    <a:pt x="437" y="782"/>
                  </a:cubicBezTo>
                  <a:cubicBezTo>
                    <a:pt x="343" y="719"/>
                    <a:pt x="281" y="625"/>
                    <a:pt x="219" y="563"/>
                  </a:cubicBezTo>
                  <a:cubicBezTo>
                    <a:pt x="188" y="594"/>
                    <a:pt x="156" y="625"/>
                    <a:pt x="156" y="688"/>
                  </a:cubicBezTo>
                  <a:cubicBezTo>
                    <a:pt x="156" y="782"/>
                    <a:pt x="219" y="813"/>
                    <a:pt x="312" y="813"/>
                  </a:cubicBezTo>
                  <a:close/>
                  <a:moveTo>
                    <a:pt x="219" y="219"/>
                  </a:moveTo>
                  <a:lnTo>
                    <a:pt x="219" y="219"/>
                  </a:lnTo>
                  <a:cubicBezTo>
                    <a:pt x="219" y="282"/>
                    <a:pt x="250" y="313"/>
                    <a:pt x="281" y="375"/>
                  </a:cubicBezTo>
                  <a:cubicBezTo>
                    <a:pt x="312" y="313"/>
                    <a:pt x="374" y="282"/>
                    <a:pt x="374" y="188"/>
                  </a:cubicBezTo>
                  <a:cubicBezTo>
                    <a:pt x="374" y="157"/>
                    <a:pt x="343" y="125"/>
                    <a:pt x="312" y="125"/>
                  </a:cubicBezTo>
                  <a:cubicBezTo>
                    <a:pt x="250" y="125"/>
                    <a:pt x="219" y="157"/>
                    <a:pt x="219" y="219"/>
                  </a:cubicBezTo>
                  <a:close/>
                </a:path>
              </a:pathLst>
            </a:custGeom>
            <a:solidFill>
              <a:srgbClr val="FFFFFF"/>
            </a:solidFill>
            <a:ln>
              <a:noFill/>
            </a:ln>
            <a:effectLst/>
          </p:spPr>
          <p:txBody>
            <a:bodyPr wrap="none" anchor="ctr"/>
            <a:lstStyle/>
            <a:p>
              <a:endParaRPr lang="en-US"/>
            </a:p>
          </p:txBody>
        </p:sp>
        <p:sp>
          <p:nvSpPr>
            <p:cNvPr id="41" name="Freeform 31"/>
            <p:cNvSpPr>
              <a:spLocks noChangeArrowheads="1"/>
            </p:cNvSpPr>
            <p:nvPr/>
          </p:nvSpPr>
          <p:spPr bwMode="auto">
            <a:xfrm>
              <a:off x="7111206" y="897033"/>
              <a:ext cx="84932" cy="174625"/>
            </a:xfrm>
            <a:custGeom>
              <a:avLst/>
              <a:gdLst>
                <a:gd name="T0" fmla="*/ 0 w 470"/>
                <a:gd name="T1" fmla="*/ 969 h 970"/>
                <a:gd name="T2" fmla="*/ 0 w 470"/>
                <a:gd name="T3" fmla="*/ 0 h 970"/>
                <a:gd name="T4" fmla="*/ 469 w 470"/>
                <a:gd name="T5" fmla="*/ 0 h 970"/>
                <a:gd name="T6" fmla="*/ 469 w 470"/>
                <a:gd name="T7" fmla="*/ 188 h 970"/>
                <a:gd name="T8" fmla="*/ 187 w 470"/>
                <a:gd name="T9" fmla="*/ 188 h 970"/>
                <a:gd name="T10" fmla="*/ 187 w 470"/>
                <a:gd name="T11" fmla="*/ 407 h 970"/>
                <a:gd name="T12" fmla="*/ 406 w 470"/>
                <a:gd name="T13" fmla="*/ 407 h 970"/>
                <a:gd name="T14" fmla="*/ 406 w 470"/>
                <a:gd name="T15" fmla="*/ 563 h 970"/>
                <a:gd name="T16" fmla="*/ 187 w 470"/>
                <a:gd name="T17" fmla="*/ 563 h 970"/>
                <a:gd name="T18" fmla="*/ 187 w 470"/>
                <a:gd name="T19" fmla="*/ 969 h 970"/>
                <a:gd name="T20" fmla="*/ 0 w 470"/>
                <a:gd name="T21"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970">
                  <a:moveTo>
                    <a:pt x="0" y="969"/>
                  </a:moveTo>
                  <a:lnTo>
                    <a:pt x="0" y="0"/>
                  </a:lnTo>
                  <a:lnTo>
                    <a:pt x="469" y="0"/>
                  </a:lnTo>
                  <a:lnTo>
                    <a:pt x="469" y="188"/>
                  </a:lnTo>
                  <a:lnTo>
                    <a:pt x="187" y="188"/>
                  </a:lnTo>
                  <a:lnTo>
                    <a:pt x="187" y="407"/>
                  </a:lnTo>
                  <a:lnTo>
                    <a:pt x="406" y="407"/>
                  </a:lnTo>
                  <a:lnTo>
                    <a:pt x="406" y="563"/>
                  </a:lnTo>
                  <a:lnTo>
                    <a:pt x="187" y="563"/>
                  </a:lnTo>
                  <a:lnTo>
                    <a:pt x="187" y="969"/>
                  </a:lnTo>
                  <a:lnTo>
                    <a:pt x="0" y="969"/>
                  </a:lnTo>
                </a:path>
              </a:pathLst>
            </a:custGeom>
            <a:solidFill>
              <a:srgbClr val="FFFFFF"/>
            </a:solidFill>
            <a:ln>
              <a:noFill/>
            </a:ln>
            <a:effectLst/>
          </p:spPr>
          <p:txBody>
            <a:bodyPr wrap="none" anchor="ctr"/>
            <a:lstStyle/>
            <a:p>
              <a:endParaRPr lang="en-US"/>
            </a:p>
          </p:txBody>
        </p:sp>
        <p:sp>
          <p:nvSpPr>
            <p:cNvPr id="42" name="Freeform 32"/>
            <p:cNvSpPr>
              <a:spLocks noChangeArrowheads="1"/>
            </p:cNvSpPr>
            <p:nvPr/>
          </p:nvSpPr>
          <p:spPr bwMode="auto">
            <a:xfrm>
              <a:off x="7218363" y="897033"/>
              <a:ext cx="34131" cy="174625"/>
            </a:xfrm>
            <a:custGeom>
              <a:avLst/>
              <a:gdLst>
                <a:gd name="T0" fmla="*/ 0 w 188"/>
                <a:gd name="T1" fmla="*/ 969 h 970"/>
                <a:gd name="T2" fmla="*/ 0 w 188"/>
                <a:gd name="T3" fmla="*/ 0 h 970"/>
                <a:gd name="T4" fmla="*/ 187 w 188"/>
                <a:gd name="T5" fmla="*/ 0 h 970"/>
                <a:gd name="T6" fmla="*/ 187 w 188"/>
                <a:gd name="T7" fmla="*/ 969 h 970"/>
                <a:gd name="T8" fmla="*/ 0 w 188"/>
                <a:gd name="T9" fmla="*/ 969 h 970"/>
              </a:gdLst>
              <a:ahLst/>
              <a:cxnLst>
                <a:cxn ang="0">
                  <a:pos x="T0" y="T1"/>
                </a:cxn>
                <a:cxn ang="0">
                  <a:pos x="T2" y="T3"/>
                </a:cxn>
                <a:cxn ang="0">
                  <a:pos x="T4" y="T5"/>
                </a:cxn>
                <a:cxn ang="0">
                  <a:pos x="T6" y="T7"/>
                </a:cxn>
                <a:cxn ang="0">
                  <a:pos x="T8" y="T9"/>
                </a:cxn>
              </a:cxnLst>
              <a:rect l="0" t="0" r="r" b="b"/>
              <a:pathLst>
                <a:path w="188" h="970">
                  <a:moveTo>
                    <a:pt x="0" y="969"/>
                  </a:moveTo>
                  <a:lnTo>
                    <a:pt x="0" y="0"/>
                  </a:lnTo>
                  <a:lnTo>
                    <a:pt x="187" y="0"/>
                  </a:lnTo>
                  <a:lnTo>
                    <a:pt x="187" y="969"/>
                  </a:lnTo>
                  <a:lnTo>
                    <a:pt x="0" y="969"/>
                  </a:lnTo>
                </a:path>
              </a:pathLst>
            </a:custGeom>
            <a:solidFill>
              <a:srgbClr val="FFFFFF"/>
            </a:solidFill>
            <a:ln>
              <a:noFill/>
            </a:ln>
            <a:effectLst/>
          </p:spPr>
          <p:txBody>
            <a:bodyPr wrap="none" anchor="ctr"/>
            <a:lstStyle/>
            <a:p>
              <a:endParaRPr lang="en-US"/>
            </a:p>
          </p:txBody>
        </p:sp>
        <p:sp>
          <p:nvSpPr>
            <p:cNvPr id="43" name="Freeform 33"/>
            <p:cNvSpPr>
              <a:spLocks noChangeArrowheads="1"/>
            </p:cNvSpPr>
            <p:nvPr/>
          </p:nvSpPr>
          <p:spPr bwMode="auto">
            <a:xfrm>
              <a:off x="7269163" y="897033"/>
              <a:ext cx="107156" cy="174625"/>
            </a:xfrm>
            <a:custGeom>
              <a:avLst/>
              <a:gdLst>
                <a:gd name="T0" fmla="*/ 594 w 595"/>
                <a:gd name="T1" fmla="*/ 0 h 970"/>
                <a:gd name="T2" fmla="*/ 594 w 595"/>
                <a:gd name="T3" fmla="*/ 188 h 970"/>
                <a:gd name="T4" fmla="*/ 375 w 595"/>
                <a:gd name="T5" fmla="*/ 188 h 970"/>
                <a:gd name="T6" fmla="*/ 375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375" y="188"/>
                  </a:lnTo>
                  <a:lnTo>
                    <a:pt x="375" y="969"/>
                  </a:lnTo>
                  <a:lnTo>
                    <a:pt x="219" y="969"/>
                  </a:lnTo>
                  <a:lnTo>
                    <a:pt x="219" y="188"/>
                  </a:lnTo>
                  <a:lnTo>
                    <a:pt x="0" y="188"/>
                  </a:lnTo>
                  <a:lnTo>
                    <a:pt x="0" y="0"/>
                  </a:lnTo>
                  <a:lnTo>
                    <a:pt x="594" y="0"/>
                  </a:lnTo>
                </a:path>
              </a:pathLst>
            </a:custGeom>
            <a:solidFill>
              <a:srgbClr val="FFFFFF"/>
            </a:solidFill>
            <a:ln>
              <a:noFill/>
            </a:ln>
            <a:effectLst/>
          </p:spPr>
          <p:txBody>
            <a:bodyPr wrap="none" anchor="ctr"/>
            <a:lstStyle/>
            <a:p>
              <a:endParaRPr lang="en-US"/>
            </a:p>
          </p:txBody>
        </p:sp>
        <p:sp>
          <p:nvSpPr>
            <p:cNvPr id="44" name="Freeform 34"/>
            <p:cNvSpPr>
              <a:spLocks noChangeArrowheads="1"/>
            </p:cNvSpPr>
            <p:nvPr/>
          </p:nvSpPr>
          <p:spPr bwMode="auto">
            <a:xfrm>
              <a:off x="7392988" y="897033"/>
              <a:ext cx="112713" cy="174625"/>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69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69" y="969"/>
                  </a:lnTo>
                  <a:lnTo>
                    <a:pt x="188" y="344"/>
                  </a:lnTo>
                  <a:lnTo>
                    <a:pt x="188" y="344"/>
                  </a:lnTo>
                  <a:lnTo>
                    <a:pt x="188" y="969"/>
                  </a:lnTo>
                  <a:lnTo>
                    <a:pt x="0" y="969"/>
                  </a:lnTo>
                </a:path>
              </a:pathLst>
            </a:custGeom>
            <a:solidFill>
              <a:srgbClr val="FFFFFF"/>
            </a:solidFill>
            <a:ln>
              <a:noFill/>
            </a:ln>
            <a:effectLst/>
          </p:spPr>
          <p:txBody>
            <a:bodyPr wrap="none" anchor="ctr"/>
            <a:lstStyle/>
            <a:p>
              <a:endParaRPr lang="en-US"/>
            </a:p>
          </p:txBody>
        </p:sp>
        <p:sp>
          <p:nvSpPr>
            <p:cNvPr id="45" name="Freeform 35"/>
            <p:cNvSpPr>
              <a:spLocks noChangeArrowheads="1"/>
            </p:cNvSpPr>
            <p:nvPr/>
          </p:nvSpPr>
          <p:spPr bwMode="auto">
            <a:xfrm>
              <a:off x="7533481" y="897033"/>
              <a:ext cx="90488" cy="174625"/>
            </a:xfrm>
            <a:custGeom>
              <a:avLst/>
              <a:gdLst>
                <a:gd name="T0" fmla="*/ 0 w 501"/>
                <a:gd name="T1" fmla="*/ 969 h 970"/>
                <a:gd name="T2" fmla="*/ 0 w 501"/>
                <a:gd name="T3" fmla="*/ 0 h 970"/>
                <a:gd name="T4" fmla="*/ 468 w 501"/>
                <a:gd name="T5" fmla="*/ 0 h 970"/>
                <a:gd name="T6" fmla="*/ 468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468" y="0"/>
                  </a:lnTo>
                  <a:lnTo>
                    <a:pt x="468"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46" name="Freeform 36"/>
            <p:cNvSpPr>
              <a:spLocks noChangeArrowheads="1"/>
            </p:cNvSpPr>
            <p:nvPr/>
          </p:nvSpPr>
          <p:spPr bwMode="auto">
            <a:xfrm>
              <a:off x="7639844" y="897033"/>
              <a:ext cx="107157" cy="174625"/>
            </a:xfrm>
            <a:custGeom>
              <a:avLst/>
              <a:gdLst>
                <a:gd name="T0" fmla="*/ 438 w 595"/>
                <a:gd name="T1" fmla="*/ 282 h 970"/>
                <a:gd name="T2" fmla="*/ 438 w 595"/>
                <a:gd name="T3" fmla="*/ 282 h 970"/>
                <a:gd name="T4" fmla="*/ 282 w 595"/>
                <a:gd name="T5" fmla="*/ 157 h 970"/>
                <a:gd name="T6" fmla="*/ 188 w 595"/>
                <a:gd name="T7" fmla="*/ 250 h 970"/>
                <a:gd name="T8" fmla="*/ 594 w 595"/>
                <a:gd name="T9" fmla="*/ 688 h 970"/>
                <a:gd name="T10" fmla="*/ 313 w 595"/>
                <a:gd name="T11" fmla="*/ 969 h 970"/>
                <a:gd name="T12" fmla="*/ 0 w 595"/>
                <a:gd name="T13" fmla="*/ 719 h 970"/>
                <a:gd name="T14" fmla="*/ 157 w 595"/>
                <a:gd name="T15" fmla="*/ 657 h 970"/>
                <a:gd name="T16" fmla="*/ 313 w 595"/>
                <a:gd name="T17" fmla="*/ 813 h 970"/>
                <a:gd name="T18" fmla="*/ 407 w 595"/>
                <a:gd name="T19" fmla="*/ 719 h 970"/>
                <a:gd name="T20" fmla="*/ 0 w 595"/>
                <a:gd name="T21" fmla="*/ 250 h 970"/>
                <a:gd name="T22" fmla="*/ 313 w 595"/>
                <a:gd name="T23" fmla="*/ 0 h 970"/>
                <a:gd name="T24" fmla="*/ 594 w 595"/>
                <a:gd name="T25" fmla="*/ 219 h 970"/>
                <a:gd name="T26" fmla="*/ 438 w 595"/>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970">
                  <a:moveTo>
                    <a:pt x="438" y="282"/>
                  </a:moveTo>
                  <a:lnTo>
                    <a:pt x="438" y="282"/>
                  </a:lnTo>
                  <a:cubicBezTo>
                    <a:pt x="407" y="188"/>
                    <a:pt x="344" y="157"/>
                    <a:pt x="282" y="157"/>
                  </a:cubicBezTo>
                  <a:cubicBezTo>
                    <a:pt x="219" y="157"/>
                    <a:pt x="188" y="188"/>
                    <a:pt x="188" y="250"/>
                  </a:cubicBezTo>
                  <a:cubicBezTo>
                    <a:pt x="188" y="407"/>
                    <a:pt x="594" y="407"/>
                    <a:pt x="594" y="688"/>
                  </a:cubicBezTo>
                  <a:cubicBezTo>
                    <a:pt x="594" y="875"/>
                    <a:pt x="500" y="969"/>
                    <a:pt x="313" y="969"/>
                  </a:cubicBezTo>
                  <a:cubicBezTo>
                    <a:pt x="157" y="969"/>
                    <a:pt x="32" y="907"/>
                    <a:pt x="0" y="719"/>
                  </a:cubicBezTo>
                  <a:cubicBezTo>
                    <a:pt x="157" y="657"/>
                    <a:pt x="157" y="657"/>
                    <a:pt x="157" y="657"/>
                  </a:cubicBezTo>
                  <a:cubicBezTo>
                    <a:pt x="188" y="782"/>
                    <a:pt x="250" y="813"/>
                    <a:pt x="313" y="813"/>
                  </a:cubicBezTo>
                  <a:cubicBezTo>
                    <a:pt x="375" y="813"/>
                    <a:pt x="407" y="782"/>
                    <a:pt x="407" y="719"/>
                  </a:cubicBezTo>
                  <a:cubicBezTo>
                    <a:pt x="407" y="532"/>
                    <a:pt x="0" y="532"/>
                    <a:pt x="0" y="250"/>
                  </a:cubicBezTo>
                  <a:cubicBezTo>
                    <a:pt x="0" y="94"/>
                    <a:pt x="125" y="0"/>
                    <a:pt x="313" y="0"/>
                  </a:cubicBezTo>
                  <a:cubicBezTo>
                    <a:pt x="469" y="0"/>
                    <a:pt x="563" y="94"/>
                    <a:pt x="594" y="219"/>
                  </a:cubicBezTo>
                  <a:lnTo>
                    <a:pt x="438" y="282"/>
                  </a:lnTo>
                </a:path>
              </a:pathLst>
            </a:custGeom>
            <a:solidFill>
              <a:srgbClr val="FFFFFF"/>
            </a:solidFill>
            <a:ln>
              <a:noFill/>
            </a:ln>
            <a:effectLst/>
          </p:spPr>
          <p:txBody>
            <a:bodyPr wrap="none" anchor="ctr"/>
            <a:lstStyle/>
            <a:p>
              <a:endParaRPr lang="en-US"/>
            </a:p>
          </p:txBody>
        </p:sp>
        <p:sp>
          <p:nvSpPr>
            <p:cNvPr id="47" name="Freeform 37"/>
            <p:cNvSpPr>
              <a:spLocks noChangeArrowheads="1"/>
            </p:cNvSpPr>
            <p:nvPr/>
          </p:nvSpPr>
          <p:spPr bwMode="auto">
            <a:xfrm>
              <a:off x="7763669" y="897033"/>
              <a:ext cx="112713" cy="174625"/>
            </a:xfrm>
            <a:custGeom>
              <a:avLst/>
              <a:gdLst>
                <a:gd name="T0" fmla="*/ 437 w 626"/>
                <a:gd name="T1" fmla="*/ 282 h 970"/>
                <a:gd name="T2" fmla="*/ 437 w 626"/>
                <a:gd name="T3" fmla="*/ 282 h 970"/>
                <a:gd name="T4" fmla="*/ 312 w 626"/>
                <a:gd name="T5" fmla="*/ 157 h 970"/>
                <a:gd name="T6" fmla="*/ 219 w 626"/>
                <a:gd name="T7" fmla="*/ 250 h 970"/>
                <a:gd name="T8" fmla="*/ 625 w 626"/>
                <a:gd name="T9" fmla="*/ 688 h 970"/>
                <a:gd name="T10" fmla="*/ 312 w 626"/>
                <a:gd name="T11" fmla="*/ 969 h 970"/>
                <a:gd name="T12" fmla="*/ 0 w 626"/>
                <a:gd name="T13" fmla="*/ 719 h 970"/>
                <a:gd name="T14" fmla="*/ 187 w 626"/>
                <a:gd name="T15" fmla="*/ 657 h 970"/>
                <a:gd name="T16" fmla="*/ 344 w 626"/>
                <a:gd name="T17" fmla="*/ 813 h 970"/>
                <a:gd name="T18" fmla="*/ 437 w 626"/>
                <a:gd name="T19" fmla="*/ 719 h 970"/>
                <a:gd name="T20" fmla="*/ 31 w 626"/>
                <a:gd name="T21" fmla="*/ 250 h 970"/>
                <a:gd name="T22" fmla="*/ 312 w 626"/>
                <a:gd name="T23" fmla="*/ 0 h 970"/>
                <a:gd name="T24" fmla="*/ 625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37" y="188"/>
                    <a:pt x="375" y="157"/>
                    <a:pt x="312" y="157"/>
                  </a:cubicBezTo>
                  <a:cubicBezTo>
                    <a:pt x="250" y="157"/>
                    <a:pt x="219" y="188"/>
                    <a:pt x="219" y="250"/>
                  </a:cubicBezTo>
                  <a:cubicBezTo>
                    <a:pt x="219" y="407"/>
                    <a:pt x="625" y="407"/>
                    <a:pt x="625" y="688"/>
                  </a:cubicBezTo>
                  <a:cubicBezTo>
                    <a:pt x="625" y="875"/>
                    <a:pt x="500" y="969"/>
                    <a:pt x="312" y="969"/>
                  </a:cubicBezTo>
                  <a:cubicBezTo>
                    <a:pt x="187" y="969"/>
                    <a:pt x="62" y="907"/>
                    <a:pt x="0" y="719"/>
                  </a:cubicBezTo>
                  <a:cubicBezTo>
                    <a:pt x="187" y="657"/>
                    <a:pt x="187" y="657"/>
                    <a:pt x="187" y="657"/>
                  </a:cubicBezTo>
                  <a:cubicBezTo>
                    <a:pt x="219" y="782"/>
                    <a:pt x="281" y="813"/>
                    <a:pt x="344" y="813"/>
                  </a:cubicBezTo>
                  <a:cubicBezTo>
                    <a:pt x="406" y="813"/>
                    <a:pt x="437" y="782"/>
                    <a:pt x="437" y="719"/>
                  </a:cubicBezTo>
                  <a:cubicBezTo>
                    <a:pt x="437" y="532"/>
                    <a:pt x="31" y="532"/>
                    <a:pt x="31" y="250"/>
                  </a:cubicBezTo>
                  <a:cubicBezTo>
                    <a:pt x="31" y="94"/>
                    <a:pt x="125" y="0"/>
                    <a:pt x="312" y="0"/>
                  </a:cubicBezTo>
                  <a:cubicBezTo>
                    <a:pt x="500" y="0"/>
                    <a:pt x="594" y="94"/>
                    <a:pt x="625" y="219"/>
                  </a:cubicBezTo>
                  <a:lnTo>
                    <a:pt x="437" y="282"/>
                  </a:lnTo>
                </a:path>
              </a:pathLst>
            </a:custGeom>
            <a:solidFill>
              <a:srgbClr val="FFFFFF"/>
            </a:solidFill>
            <a:ln>
              <a:noFill/>
            </a:ln>
            <a:effectLst/>
          </p:spPr>
          <p:txBody>
            <a:bodyPr wrap="none" anchor="ctr"/>
            <a:lstStyle/>
            <a:p>
              <a:endParaRPr lang="en-US"/>
            </a:p>
          </p:txBody>
        </p:sp>
        <p:sp>
          <p:nvSpPr>
            <p:cNvPr id="48" name="Freeform 38"/>
            <p:cNvSpPr>
              <a:spLocks noChangeArrowheads="1"/>
            </p:cNvSpPr>
            <p:nvPr/>
          </p:nvSpPr>
          <p:spPr bwMode="auto">
            <a:xfrm>
              <a:off x="7961313" y="897033"/>
              <a:ext cx="107156" cy="174625"/>
            </a:xfrm>
            <a:custGeom>
              <a:avLst/>
              <a:gdLst>
                <a:gd name="T0" fmla="*/ 187 w 594"/>
                <a:gd name="T1" fmla="*/ 688 h 970"/>
                <a:gd name="T2" fmla="*/ 187 w 594"/>
                <a:gd name="T3" fmla="*/ 688 h 970"/>
                <a:gd name="T4" fmla="*/ 312 w 594"/>
                <a:gd name="T5" fmla="*/ 813 h 970"/>
                <a:gd name="T6" fmla="*/ 437 w 594"/>
                <a:gd name="T7" fmla="*/ 688 h 970"/>
                <a:gd name="T8" fmla="*/ 437 w 594"/>
                <a:gd name="T9" fmla="*/ 625 h 970"/>
                <a:gd name="T10" fmla="*/ 593 w 594"/>
                <a:gd name="T11" fmla="*/ 625 h 970"/>
                <a:gd name="T12" fmla="*/ 593 w 594"/>
                <a:gd name="T13" fmla="*/ 657 h 970"/>
                <a:gd name="T14" fmla="*/ 312 w 594"/>
                <a:gd name="T15" fmla="*/ 969 h 970"/>
                <a:gd name="T16" fmla="*/ 0 w 594"/>
                <a:gd name="T17" fmla="*/ 657 h 970"/>
                <a:gd name="T18" fmla="*/ 0 w 594"/>
                <a:gd name="T19" fmla="*/ 313 h 970"/>
                <a:gd name="T20" fmla="*/ 312 w 594"/>
                <a:gd name="T21" fmla="*/ 0 h 970"/>
                <a:gd name="T22" fmla="*/ 593 w 594"/>
                <a:gd name="T23" fmla="*/ 313 h 970"/>
                <a:gd name="T24" fmla="*/ 593 w 594"/>
                <a:gd name="T25" fmla="*/ 313 h 970"/>
                <a:gd name="T26" fmla="*/ 437 w 594"/>
                <a:gd name="T27" fmla="*/ 313 h 970"/>
                <a:gd name="T28" fmla="*/ 437 w 594"/>
                <a:gd name="T29" fmla="*/ 282 h 970"/>
                <a:gd name="T30" fmla="*/ 312 w 594"/>
                <a:gd name="T31" fmla="*/ 157 h 970"/>
                <a:gd name="T32" fmla="*/ 187 w 594"/>
                <a:gd name="T33" fmla="*/ 282 h 970"/>
                <a:gd name="T34" fmla="*/ 187 w 594"/>
                <a:gd name="T35"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970">
                  <a:moveTo>
                    <a:pt x="187" y="688"/>
                  </a:moveTo>
                  <a:lnTo>
                    <a:pt x="187" y="688"/>
                  </a:lnTo>
                  <a:cubicBezTo>
                    <a:pt x="187" y="782"/>
                    <a:pt x="218" y="813"/>
                    <a:pt x="312" y="813"/>
                  </a:cubicBezTo>
                  <a:cubicBezTo>
                    <a:pt x="375" y="813"/>
                    <a:pt x="437" y="782"/>
                    <a:pt x="437" y="688"/>
                  </a:cubicBezTo>
                  <a:cubicBezTo>
                    <a:pt x="437" y="625"/>
                    <a:pt x="437" y="625"/>
                    <a:pt x="437" y="625"/>
                  </a:cubicBezTo>
                  <a:cubicBezTo>
                    <a:pt x="593" y="625"/>
                    <a:pt x="593" y="625"/>
                    <a:pt x="593" y="625"/>
                  </a:cubicBezTo>
                  <a:cubicBezTo>
                    <a:pt x="593" y="657"/>
                    <a:pt x="593" y="657"/>
                    <a:pt x="593" y="657"/>
                  </a:cubicBezTo>
                  <a:cubicBezTo>
                    <a:pt x="593" y="875"/>
                    <a:pt x="468" y="969"/>
                    <a:pt x="312" y="969"/>
                  </a:cubicBezTo>
                  <a:cubicBezTo>
                    <a:pt x="125" y="969"/>
                    <a:pt x="0" y="875"/>
                    <a:pt x="0" y="657"/>
                  </a:cubicBezTo>
                  <a:cubicBezTo>
                    <a:pt x="0" y="313"/>
                    <a:pt x="0" y="313"/>
                    <a:pt x="0" y="313"/>
                  </a:cubicBezTo>
                  <a:cubicBezTo>
                    <a:pt x="0" y="94"/>
                    <a:pt x="125" y="0"/>
                    <a:pt x="312" y="0"/>
                  </a:cubicBezTo>
                  <a:cubicBezTo>
                    <a:pt x="468" y="0"/>
                    <a:pt x="593" y="94"/>
                    <a:pt x="593" y="313"/>
                  </a:cubicBezTo>
                  <a:lnTo>
                    <a:pt x="593" y="313"/>
                  </a:lnTo>
                  <a:cubicBezTo>
                    <a:pt x="437" y="313"/>
                    <a:pt x="437" y="313"/>
                    <a:pt x="437" y="313"/>
                  </a:cubicBezTo>
                  <a:cubicBezTo>
                    <a:pt x="437" y="282"/>
                    <a:pt x="437" y="282"/>
                    <a:pt x="437" y="282"/>
                  </a:cubicBezTo>
                  <a:cubicBezTo>
                    <a:pt x="437" y="188"/>
                    <a:pt x="375" y="157"/>
                    <a:pt x="312" y="157"/>
                  </a:cubicBezTo>
                  <a:cubicBezTo>
                    <a:pt x="218" y="157"/>
                    <a:pt x="187" y="188"/>
                    <a:pt x="187" y="282"/>
                  </a:cubicBezTo>
                  <a:lnTo>
                    <a:pt x="187" y="688"/>
                  </a:lnTo>
                </a:path>
              </a:pathLst>
            </a:custGeom>
            <a:solidFill>
              <a:srgbClr val="FFFFFF"/>
            </a:solidFill>
            <a:ln>
              <a:noFill/>
            </a:ln>
            <a:effectLst/>
          </p:spPr>
          <p:txBody>
            <a:bodyPr wrap="none" anchor="ctr"/>
            <a:lstStyle/>
            <a:p>
              <a:endParaRPr lang="en-US"/>
            </a:p>
          </p:txBody>
        </p:sp>
        <p:sp>
          <p:nvSpPr>
            <p:cNvPr id="49" name="Freeform 39"/>
            <p:cNvSpPr>
              <a:spLocks noChangeArrowheads="1"/>
            </p:cNvSpPr>
            <p:nvPr/>
          </p:nvSpPr>
          <p:spPr bwMode="auto">
            <a:xfrm>
              <a:off x="8089900" y="897033"/>
              <a:ext cx="90488" cy="174625"/>
            </a:xfrm>
            <a:custGeom>
              <a:avLst/>
              <a:gdLst>
                <a:gd name="T0" fmla="*/ 0 w 501"/>
                <a:gd name="T1" fmla="*/ 969 h 970"/>
                <a:gd name="T2" fmla="*/ 0 w 501"/>
                <a:gd name="T3" fmla="*/ 0 h 970"/>
                <a:gd name="T4" fmla="*/ 500 w 501"/>
                <a:gd name="T5" fmla="*/ 0 h 970"/>
                <a:gd name="T6" fmla="*/ 500 w 501"/>
                <a:gd name="T7" fmla="*/ 188 h 970"/>
                <a:gd name="T8" fmla="*/ 188 w 501"/>
                <a:gd name="T9" fmla="*/ 188 h 970"/>
                <a:gd name="T10" fmla="*/ 188 w 501"/>
                <a:gd name="T11" fmla="*/ 407 h 970"/>
                <a:gd name="T12" fmla="*/ 438 w 501"/>
                <a:gd name="T13" fmla="*/ 407 h 970"/>
                <a:gd name="T14" fmla="*/ 438 w 501"/>
                <a:gd name="T15" fmla="*/ 563 h 970"/>
                <a:gd name="T16" fmla="*/ 188 w 501"/>
                <a:gd name="T17" fmla="*/ 563 h 970"/>
                <a:gd name="T18" fmla="*/ 188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88" y="188"/>
                  </a:lnTo>
                  <a:lnTo>
                    <a:pt x="188" y="407"/>
                  </a:lnTo>
                  <a:lnTo>
                    <a:pt x="438" y="407"/>
                  </a:lnTo>
                  <a:lnTo>
                    <a:pt x="438" y="563"/>
                  </a:lnTo>
                  <a:lnTo>
                    <a:pt x="188" y="563"/>
                  </a:lnTo>
                  <a:lnTo>
                    <a:pt x="188"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50" name="Freeform 40"/>
            <p:cNvSpPr>
              <a:spLocks noChangeArrowheads="1"/>
            </p:cNvSpPr>
            <p:nvPr/>
          </p:nvSpPr>
          <p:spPr bwMode="auto">
            <a:xfrm>
              <a:off x="8202613" y="897033"/>
              <a:ext cx="112713" cy="174625"/>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38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38" y="969"/>
                  </a:lnTo>
                  <a:lnTo>
                    <a:pt x="188" y="344"/>
                  </a:lnTo>
                  <a:lnTo>
                    <a:pt x="188" y="344"/>
                  </a:lnTo>
                  <a:lnTo>
                    <a:pt x="188" y="969"/>
                  </a:lnTo>
                  <a:lnTo>
                    <a:pt x="0" y="969"/>
                  </a:lnTo>
                </a:path>
              </a:pathLst>
            </a:custGeom>
            <a:solidFill>
              <a:srgbClr val="FFFFFF"/>
            </a:solidFill>
            <a:ln>
              <a:noFill/>
            </a:ln>
            <a:effectLst/>
          </p:spPr>
          <p:txBody>
            <a:bodyPr wrap="none" anchor="ctr"/>
            <a:lstStyle/>
            <a:p>
              <a:endParaRPr lang="en-US"/>
            </a:p>
          </p:txBody>
        </p:sp>
        <p:sp>
          <p:nvSpPr>
            <p:cNvPr id="51" name="Freeform 41"/>
            <p:cNvSpPr>
              <a:spLocks noChangeArrowheads="1"/>
            </p:cNvSpPr>
            <p:nvPr/>
          </p:nvSpPr>
          <p:spPr bwMode="auto">
            <a:xfrm>
              <a:off x="8331994" y="897033"/>
              <a:ext cx="112713" cy="174625"/>
            </a:xfrm>
            <a:custGeom>
              <a:avLst/>
              <a:gdLst>
                <a:gd name="T0" fmla="*/ 625 w 626"/>
                <a:gd name="T1" fmla="*/ 0 h 970"/>
                <a:gd name="T2" fmla="*/ 625 w 626"/>
                <a:gd name="T3" fmla="*/ 188 h 970"/>
                <a:gd name="T4" fmla="*/ 406 w 626"/>
                <a:gd name="T5" fmla="*/ 188 h 970"/>
                <a:gd name="T6" fmla="*/ 406 w 626"/>
                <a:gd name="T7" fmla="*/ 969 h 970"/>
                <a:gd name="T8" fmla="*/ 219 w 626"/>
                <a:gd name="T9" fmla="*/ 969 h 970"/>
                <a:gd name="T10" fmla="*/ 219 w 626"/>
                <a:gd name="T11" fmla="*/ 188 h 970"/>
                <a:gd name="T12" fmla="*/ 0 w 626"/>
                <a:gd name="T13" fmla="*/ 188 h 970"/>
                <a:gd name="T14" fmla="*/ 0 w 626"/>
                <a:gd name="T15" fmla="*/ 0 h 970"/>
                <a:gd name="T16" fmla="*/ 625 w 626"/>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970">
                  <a:moveTo>
                    <a:pt x="625" y="0"/>
                  </a:moveTo>
                  <a:lnTo>
                    <a:pt x="625" y="188"/>
                  </a:lnTo>
                  <a:lnTo>
                    <a:pt x="406" y="188"/>
                  </a:lnTo>
                  <a:lnTo>
                    <a:pt x="406" y="969"/>
                  </a:lnTo>
                  <a:lnTo>
                    <a:pt x="219" y="969"/>
                  </a:lnTo>
                  <a:lnTo>
                    <a:pt x="219" y="188"/>
                  </a:lnTo>
                  <a:lnTo>
                    <a:pt x="0" y="188"/>
                  </a:lnTo>
                  <a:lnTo>
                    <a:pt x="0" y="0"/>
                  </a:lnTo>
                  <a:lnTo>
                    <a:pt x="625" y="0"/>
                  </a:lnTo>
                </a:path>
              </a:pathLst>
            </a:custGeom>
            <a:solidFill>
              <a:srgbClr val="FFFFFF"/>
            </a:solidFill>
            <a:ln>
              <a:noFill/>
            </a:ln>
            <a:effectLst/>
          </p:spPr>
          <p:txBody>
            <a:bodyPr wrap="none" anchor="ctr"/>
            <a:lstStyle/>
            <a:p>
              <a:endParaRPr lang="en-US"/>
            </a:p>
          </p:txBody>
        </p:sp>
        <p:sp>
          <p:nvSpPr>
            <p:cNvPr id="52" name="Freeform 42"/>
            <p:cNvSpPr>
              <a:spLocks noChangeArrowheads="1"/>
            </p:cNvSpPr>
            <p:nvPr/>
          </p:nvSpPr>
          <p:spPr bwMode="auto">
            <a:xfrm>
              <a:off x="8461375" y="897033"/>
              <a:ext cx="90488" cy="174625"/>
            </a:xfrm>
            <a:custGeom>
              <a:avLst/>
              <a:gdLst>
                <a:gd name="T0" fmla="*/ 0 w 501"/>
                <a:gd name="T1" fmla="*/ 969 h 970"/>
                <a:gd name="T2" fmla="*/ 0 w 501"/>
                <a:gd name="T3" fmla="*/ 0 h 970"/>
                <a:gd name="T4" fmla="*/ 500 w 501"/>
                <a:gd name="T5" fmla="*/ 0 h 970"/>
                <a:gd name="T6" fmla="*/ 500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53" name="Freeform 43"/>
            <p:cNvSpPr>
              <a:spLocks noChangeArrowheads="1"/>
            </p:cNvSpPr>
            <p:nvPr/>
          </p:nvSpPr>
          <p:spPr bwMode="auto">
            <a:xfrm>
              <a:off x="8574088" y="897033"/>
              <a:ext cx="107156" cy="174625"/>
            </a:xfrm>
            <a:custGeom>
              <a:avLst/>
              <a:gdLst>
                <a:gd name="T0" fmla="*/ 406 w 595"/>
                <a:gd name="T1" fmla="*/ 969 h 970"/>
                <a:gd name="T2" fmla="*/ 406 w 595"/>
                <a:gd name="T3" fmla="*/ 969 h 970"/>
                <a:gd name="T4" fmla="*/ 250 w 595"/>
                <a:gd name="T5" fmla="*/ 563 h 970"/>
                <a:gd name="T6" fmla="*/ 156 w 595"/>
                <a:gd name="T7" fmla="*/ 563 h 970"/>
                <a:gd name="T8" fmla="*/ 156 w 595"/>
                <a:gd name="T9" fmla="*/ 969 h 970"/>
                <a:gd name="T10" fmla="*/ 0 w 595"/>
                <a:gd name="T11" fmla="*/ 969 h 970"/>
                <a:gd name="T12" fmla="*/ 0 w 595"/>
                <a:gd name="T13" fmla="*/ 0 h 970"/>
                <a:gd name="T14" fmla="*/ 250 w 595"/>
                <a:gd name="T15" fmla="*/ 0 h 970"/>
                <a:gd name="T16" fmla="*/ 562 w 595"/>
                <a:gd name="T17" fmla="*/ 313 h 970"/>
                <a:gd name="T18" fmla="*/ 437 w 595"/>
                <a:gd name="T19" fmla="*/ 532 h 970"/>
                <a:gd name="T20" fmla="*/ 594 w 595"/>
                <a:gd name="T21" fmla="*/ 969 h 970"/>
                <a:gd name="T22" fmla="*/ 406 w 595"/>
                <a:gd name="T23" fmla="*/ 969 h 970"/>
                <a:gd name="T24" fmla="*/ 156 w 595"/>
                <a:gd name="T25" fmla="*/ 438 h 970"/>
                <a:gd name="T26" fmla="*/ 156 w 595"/>
                <a:gd name="T27" fmla="*/ 438 h 970"/>
                <a:gd name="T28" fmla="*/ 250 w 595"/>
                <a:gd name="T29" fmla="*/ 438 h 970"/>
                <a:gd name="T30" fmla="*/ 406 w 595"/>
                <a:gd name="T31" fmla="*/ 282 h 970"/>
                <a:gd name="T32" fmla="*/ 250 w 595"/>
                <a:gd name="T33" fmla="*/ 157 h 970"/>
                <a:gd name="T34" fmla="*/ 156 w 595"/>
                <a:gd name="T35" fmla="*/ 157 h 970"/>
                <a:gd name="T36" fmla="*/ 156 w 595"/>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70">
                  <a:moveTo>
                    <a:pt x="406" y="969"/>
                  </a:moveTo>
                  <a:lnTo>
                    <a:pt x="406" y="969"/>
                  </a:lnTo>
                  <a:cubicBezTo>
                    <a:pt x="250" y="563"/>
                    <a:pt x="250" y="563"/>
                    <a:pt x="250" y="563"/>
                  </a:cubicBezTo>
                  <a:cubicBezTo>
                    <a:pt x="156" y="563"/>
                    <a:pt x="156" y="563"/>
                    <a:pt x="156" y="563"/>
                  </a:cubicBezTo>
                  <a:cubicBezTo>
                    <a:pt x="156" y="969"/>
                    <a:pt x="156" y="969"/>
                    <a:pt x="156" y="969"/>
                  </a:cubicBezTo>
                  <a:cubicBezTo>
                    <a:pt x="0" y="969"/>
                    <a:pt x="0" y="969"/>
                    <a:pt x="0" y="969"/>
                  </a:cubicBezTo>
                  <a:cubicBezTo>
                    <a:pt x="0" y="0"/>
                    <a:pt x="0" y="0"/>
                    <a:pt x="0" y="0"/>
                  </a:cubicBezTo>
                  <a:cubicBezTo>
                    <a:pt x="250" y="0"/>
                    <a:pt x="250" y="0"/>
                    <a:pt x="250" y="0"/>
                  </a:cubicBezTo>
                  <a:cubicBezTo>
                    <a:pt x="469" y="0"/>
                    <a:pt x="562" y="125"/>
                    <a:pt x="562" y="313"/>
                  </a:cubicBezTo>
                  <a:cubicBezTo>
                    <a:pt x="562" y="407"/>
                    <a:pt x="531" y="500"/>
                    <a:pt x="437" y="532"/>
                  </a:cubicBezTo>
                  <a:cubicBezTo>
                    <a:pt x="594" y="969"/>
                    <a:pt x="594" y="969"/>
                    <a:pt x="594" y="969"/>
                  </a:cubicBezTo>
                  <a:lnTo>
                    <a:pt x="406" y="969"/>
                  </a:lnTo>
                  <a:close/>
                  <a:moveTo>
                    <a:pt x="156" y="438"/>
                  </a:moveTo>
                  <a:lnTo>
                    <a:pt x="156" y="438"/>
                  </a:lnTo>
                  <a:cubicBezTo>
                    <a:pt x="250" y="438"/>
                    <a:pt x="250" y="438"/>
                    <a:pt x="250" y="438"/>
                  </a:cubicBezTo>
                  <a:cubicBezTo>
                    <a:pt x="344" y="438"/>
                    <a:pt x="406" y="375"/>
                    <a:pt x="406" y="282"/>
                  </a:cubicBezTo>
                  <a:cubicBezTo>
                    <a:pt x="406" y="188"/>
                    <a:pt x="344" y="157"/>
                    <a:pt x="250" y="157"/>
                  </a:cubicBezTo>
                  <a:cubicBezTo>
                    <a:pt x="156" y="157"/>
                    <a:pt x="156" y="157"/>
                    <a:pt x="156" y="157"/>
                  </a:cubicBezTo>
                  <a:lnTo>
                    <a:pt x="156" y="438"/>
                  </a:lnTo>
                  <a:close/>
                </a:path>
              </a:pathLst>
            </a:custGeom>
            <a:solidFill>
              <a:srgbClr val="FFFFFF"/>
            </a:solidFill>
            <a:ln>
              <a:noFill/>
            </a:ln>
            <a:effectLst/>
          </p:spPr>
          <p:txBody>
            <a:bodyPr wrap="none" anchor="ctr"/>
            <a:lstStyle/>
            <a:p>
              <a:endParaRPr lang="en-US"/>
            </a:p>
          </p:txBody>
        </p:sp>
        <p:sp>
          <p:nvSpPr>
            <p:cNvPr id="54" name="Freeform 44"/>
            <p:cNvSpPr>
              <a:spLocks noChangeArrowheads="1"/>
            </p:cNvSpPr>
            <p:nvPr/>
          </p:nvSpPr>
          <p:spPr bwMode="auto">
            <a:xfrm>
              <a:off x="5193506" y="897033"/>
              <a:ext cx="804863" cy="73819"/>
            </a:xfrm>
            <a:custGeom>
              <a:avLst/>
              <a:gdLst>
                <a:gd name="T0" fmla="*/ 4469 w 4470"/>
                <a:gd name="T1" fmla="*/ 0 h 408"/>
                <a:gd name="T2" fmla="*/ 0 w 4470"/>
                <a:gd name="T3" fmla="*/ 0 h 408"/>
                <a:gd name="T4" fmla="*/ 0 w 4470"/>
                <a:gd name="T5" fmla="*/ 407 h 408"/>
                <a:gd name="T6" fmla="*/ 4469 w 4470"/>
                <a:gd name="T7" fmla="*/ 407 h 408"/>
                <a:gd name="T8" fmla="*/ 4469 w 4470"/>
                <a:gd name="T9" fmla="*/ 0 h 408"/>
              </a:gdLst>
              <a:ahLst/>
              <a:cxnLst>
                <a:cxn ang="0">
                  <a:pos x="T0" y="T1"/>
                </a:cxn>
                <a:cxn ang="0">
                  <a:pos x="T2" y="T3"/>
                </a:cxn>
                <a:cxn ang="0">
                  <a:pos x="T4" y="T5"/>
                </a:cxn>
                <a:cxn ang="0">
                  <a:pos x="T6" y="T7"/>
                </a:cxn>
                <a:cxn ang="0">
                  <a:pos x="T8" y="T9"/>
                </a:cxn>
              </a:cxnLst>
              <a:rect l="0" t="0" r="r" b="b"/>
              <a:pathLst>
                <a:path w="4470" h="408">
                  <a:moveTo>
                    <a:pt x="4469" y="0"/>
                  </a:moveTo>
                  <a:lnTo>
                    <a:pt x="0" y="0"/>
                  </a:lnTo>
                  <a:lnTo>
                    <a:pt x="0" y="407"/>
                  </a:lnTo>
                  <a:lnTo>
                    <a:pt x="4469" y="407"/>
                  </a:lnTo>
                  <a:lnTo>
                    <a:pt x="4469"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45"/>
            <p:cNvSpPr>
              <a:spLocks noChangeArrowheads="1"/>
            </p:cNvSpPr>
            <p:nvPr/>
          </p:nvSpPr>
          <p:spPr bwMode="auto">
            <a:xfrm>
              <a:off x="8641556" y="717646"/>
              <a:ext cx="45244" cy="45244"/>
            </a:xfrm>
            <a:custGeom>
              <a:avLst/>
              <a:gdLst>
                <a:gd name="T0" fmla="*/ 125 w 251"/>
                <a:gd name="T1" fmla="*/ 249 h 250"/>
                <a:gd name="T2" fmla="*/ 125 w 251"/>
                <a:gd name="T3" fmla="*/ 249 h 250"/>
                <a:gd name="T4" fmla="*/ 0 w 251"/>
                <a:gd name="T5" fmla="*/ 124 h 250"/>
                <a:gd name="T6" fmla="*/ 125 w 251"/>
                <a:gd name="T7" fmla="*/ 0 h 250"/>
                <a:gd name="T8" fmla="*/ 250 w 251"/>
                <a:gd name="T9" fmla="*/ 124 h 250"/>
                <a:gd name="T10" fmla="*/ 125 w 251"/>
                <a:gd name="T11" fmla="*/ 249 h 250"/>
                <a:gd name="T12" fmla="*/ 125 w 251"/>
                <a:gd name="T13" fmla="*/ 32 h 250"/>
                <a:gd name="T14" fmla="*/ 125 w 251"/>
                <a:gd name="T15" fmla="*/ 32 h 250"/>
                <a:gd name="T16" fmla="*/ 31 w 251"/>
                <a:gd name="T17" fmla="*/ 124 h 250"/>
                <a:gd name="T18" fmla="*/ 125 w 251"/>
                <a:gd name="T19" fmla="*/ 218 h 250"/>
                <a:gd name="T20" fmla="*/ 250 w 251"/>
                <a:gd name="T21" fmla="*/ 124 h 250"/>
                <a:gd name="T22" fmla="*/ 125 w 251"/>
                <a:gd name="T23" fmla="*/ 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0">
                  <a:moveTo>
                    <a:pt x="125" y="249"/>
                  </a:moveTo>
                  <a:lnTo>
                    <a:pt x="125" y="249"/>
                  </a:lnTo>
                  <a:cubicBezTo>
                    <a:pt x="62" y="249"/>
                    <a:pt x="0" y="187"/>
                    <a:pt x="0" y="124"/>
                  </a:cubicBezTo>
                  <a:cubicBezTo>
                    <a:pt x="0" y="63"/>
                    <a:pt x="62" y="0"/>
                    <a:pt x="125" y="0"/>
                  </a:cubicBezTo>
                  <a:cubicBezTo>
                    <a:pt x="187" y="0"/>
                    <a:pt x="250" y="63"/>
                    <a:pt x="250" y="124"/>
                  </a:cubicBezTo>
                  <a:cubicBezTo>
                    <a:pt x="250" y="187"/>
                    <a:pt x="187" y="249"/>
                    <a:pt x="125" y="249"/>
                  </a:cubicBezTo>
                  <a:close/>
                  <a:moveTo>
                    <a:pt x="125" y="32"/>
                  </a:moveTo>
                  <a:lnTo>
                    <a:pt x="125" y="32"/>
                  </a:lnTo>
                  <a:cubicBezTo>
                    <a:pt x="94" y="32"/>
                    <a:pt x="31" y="63"/>
                    <a:pt x="31" y="124"/>
                  </a:cubicBezTo>
                  <a:cubicBezTo>
                    <a:pt x="31" y="187"/>
                    <a:pt x="94" y="218"/>
                    <a:pt x="125" y="218"/>
                  </a:cubicBezTo>
                  <a:cubicBezTo>
                    <a:pt x="187" y="218"/>
                    <a:pt x="250" y="187"/>
                    <a:pt x="250" y="124"/>
                  </a:cubicBezTo>
                  <a:cubicBezTo>
                    <a:pt x="250" y="63"/>
                    <a:pt x="187" y="32"/>
                    <a:pt x="125" y="32"/>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46"/>
            <p:cNvSpPr>
              <a:spLocks noChangeArrowheads="1"/>
            </p:cNvSpPr>
            <p:nvPr/>
          </p:nvSpPr>
          <p:spPr bwMode="auto">
            <a:xfrm>
              <a:off x="8652669" y="728758"/>
              <a:ext cx="11907" cy="22225"/>
            </a:xfrm>
            <a:custGeom>
              <a:avLst/>
              <a:gdLst>
                <a:gd name="T0" fmla="*/ 63 w 64"/>
                <a:gd name="T1" fmla="*/ 0 h 125"/>
                <a:gd name="T2" fmla="*/ 63 w 64"/>
                <a:gd name="T3" fmla="*/ 30 h 125"/>
                <a:gd name="T4" fmla="*/ 32 w 64"/>
                <a:gd name="T5" fmla="*/ 30 h 125"/>
                <a:gd name="T6" fmla="*/ 32 w 64"/>
                <a:gd name="T7" fmla="*/ 124 h 125"/>
                <a:gd name="T8" fmla="*/ 0 w 64"/>
                <a:gd name="T9" fmla="*/ 124 h 125"/>
                <a:gd name="T10" fmla="*/ 0 w 64"/>
                <a:gd name="T11" fmla="*/ 30 h 125"/>
                <a:gd name="T12" fmla="*/ 0 w 64"/>
                <a:gd name="T13" fmla="*/ 30 h 125"/>
                <a:gd name="T14" fmla="*/ 0 w 64"/>
                <a:gd name="T15" fmla="*/ 0 h 125"/>
                <a:gd name="T16" fmla="*/ 63 w 64"/>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5">
                  <a:moveTo>
                    <a:pt x="63" y="0"/>
                  </a:moveTo>
                  <a:lnTo>
                    <a:pt x="63" y="30"/>
                  </a:lnTo>
                  <a:lnTo>
                    <a:pt x="32" y="30"/>
                  </a:lnTo>
                  <a:lnTo>
                    <a:pt x="32" y="124"/>
                  </a:lnTo>
                  <a:lnTo>
                    <a:pt x="0" y="124"/>
                  </a:lnTo>
                  <a:lnTo>
                    <a:pt x="0" y="30"/>
                  </a:lnTo>
                  <a:lnTo>
                    <a:pt x="0" y="30"/>
                  </a:lnTo>
                  <a:lnTo>
                    <a:pt x="0" y="0"/>
                  </a:lnTo>
                  <a:lnTo>
                    <a:pt x="63"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47"/>
            <p:cNvSpPr>
              <a:spLocks noChangeArrowheads="1"/>
            </p:cNvSpPr>
            <p:nvPr/>
          </p:nvSpPr>
          <p:spPr bwMode="auto">
            <a:xfrm>
              <a:off x="8663781" y="728758"/>
              <a:ext cx="17463" cy="22225"/>
            </a:xfrm>
            <a:custGeom>
              <a:avLst/>
              <a:gdLst>
                <a:gd name="T0" fmla="*/ 0 w 95"/>
                <a:gd name="T1" fmla="*/ 124 h 125"/>
                <a:gd name="T2" fmla="*/ 0 w 95"/>
                <a:gd name="T3" fmla="*/ 0 h 125"/>
                <a:gd name="T4" fmla="*/ 31 w 95"/>
                <a:gd name="T5" fmla="*/ 0 h 125"/>
                <a:gd name="T6" fmla="*/ 31 w 95"/>
                <a:gd name="T7" fmla="*/ 61 h 125"/>
                <a:gd name="T8" fmla="*/ 31 w 95"/>
                <a:gd name="T9" fmla="*/ 61 h 125"/>
                <a:gd name="T10" fmla="*/ 62 w 95"/>
                <a:gd name="T11" fmla="*/ 0 h 125"/>
                <a:gd name="T12" fmla="*/ 94 w 95"/>
                <a:gd name="T13" fmla="*/ 0 h 125"/>
                <a:gd name="T14" fmla="*/ 94 w 95"/>
                <a:gd name="T15" fmla="*/ 124 h 125"/>
                <a:gd name="T16" fmla="*/ 62 w 95"/>
                <a:gd name="T17" fmla="*/ 124 h 125"/>
                <a:gd name="T18" fmla="*/ 62 w 95"/>
                <a:gd name="T19" fmla="*/ 30 h 125"/>
                <a:gd name="T20" fmla="*/ 62 w 95"/>
                <a:gd name="T21" fmla="*/ 30 h 125"/>
                <a:gd name="T22" fmla="*/ 62 w 95"/>
                <a:gd name="T23" fmla="*/ 124 h 125"/>
                <a:gd name="T24" fmla="*/ 31 w 95"/>
                <a:gd name="T25" fmla="*/ 124 h 125"/>
                <a:gd name="T26" fmla="*/ 0 w 95"/>
                <a:gd name="T27" fmla="*/ 30 h 125"/>
                <a:gd name="T28" fmla="*/ 0 w 95"/>
                <a:gd name="T29" fmla="*/ 30 h 125"/>
                <a:gd name="T30" fmla="*/ 0 w 95"/>
                <a:gd name="T31"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25">
                  <a:moveTo>
                    <a:pt x="0" y="124"/>
                  </a:moveTo>
                  <a:lnTo>
                    <a:pt x="0" y="0"/>
                  </a:lnTo>
                  <a:lnTo>
                    <a:pt x="31" y="0"/>
                  </a:lnTo>
                  <a:lnTo>
                    <a:pt x="31" y="61"/>
                  </a:lnTo>
                  <a:lnTo>
                    <a:pt x="31" y="61"/>
                  </a:lnTo>
                  <a:lnTo>
                    <a:pt x="62" y="0"/>
                  </a:lnTo>
                  <a:lnTo>
                    <a:pt x="94" y="0"/>
                  </a:lnTo>
                  <a:lnTo>
                    <a:pt x="94" y="124"/>
                  </a:lnTo>
                  <a:lnTo>
                    <a:pt x="62" y="124"/>
                  </a:lnTo>
                  <a:lnTo>
                    <a:pt x="62" y="30"/>
                  </a:lnTo>
                  <a:lnTo>
                    <a:pt x="62" y="30"/>
                  </a:lnTo>
                  <a:lnTo>
                    <a:pt x="62" y="124"/>
                  </a:lnTo>
                  <a:lnTo>
                    <a:pt x="31" y="124"/>
                  </a:lnTo>
                  <a:lnTo>
                    <a:pt x="0" y="30"/>
                  </a:lnTo>
                  <a:lnTo>
                    <a:pt x="0" y="30"/>
                  </a:lnTo>
                  <a:lnTo>
                    <a:pt x="0" y="124"/>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3724925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3_Section Header">
    <p:bg>
      <p:bgPr>
        <a:blipFill rotWithShape="1">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781762"/>
            <a:ext cx="10363200" cy="1362075"/>
          </a:xfrm>
        </p:spPr>
        <p:txBody>
          <a:bodyPr anchor="t"/>
          <a:lstStyle>
            <a:lvl1pPr algn="l">
              <a:defRPr sz="2800" b="1" cap="all">
                <a:solidFill>
                  <a:srgbClr val="FFFFFF"/>
                </a:solidFill>
              </a:defRPr>
            </a:lvl1pPr>
          </a:lstStyle>
          <a:p>
            <a:r>
              <a:rPr lang="en-US"/>
              <a:t>Click to edit Master title style</a:t>
            </a:r>
          </a:p>
        </p:txBody>
      </p:sp>
      <p:sp>
        <p:nvSpPr>
          <p:cNvPr id="3" name="Text Placeholder 2"/>
          <p:cNvSpPr>
            <a:spLocks noGrp="1"/>
          </p:cNvSpPr>
          <p:nvPr>
            <p:ph type="body" idx="1"/>
          </p:nvPr>
        </p:nvSpPr>
        <p:spPr>
          <a:xfrm>
            <a:off x="963084" y="1281575"/>
            <a:ext cx="103632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7/13/2021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10"/>
          <p:cNvSpPr>
            <a:spLocks noChangeArrowheads="1"/>
          </p:cNvSpPr>
          <p:nvPr userDrawn="1"/>
        </p:nvSpPr>
        <p:spPr bwMode="auto">
          <a:xfrm>
            <a:off x="-402912" y="909563"/>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chemeClr val="bg1">
              <a:alpha val="30000"/>
            </a:schemeClr>
          </a:solidFill>
          <a:ln>
            <a:noFill/>
          </a:ln>
          <a:effectLst/>
        </p:spPr>
        <p:txBody>
          <a:bodyPr wrap="none" anchor="ctr"/>
          <a:lstStyle/>
          <a:p>
            <a:endParaRPr lang="en-US"/>
          </a:p>
        </p:txBody>
      </p:sp>
      <p:grpSp>
        <p:nvGrpSpPr>
          <p:cNvPr id="8" name="Group 7"/>
          <p:cNvGrpSpPr/>
          <p:nvPr userDrawn="1"/>
        </p:nvGrpSpPr>
        <p:grpSpPr>
          <a:xfrm>
            <a:off x="6924675" y="385064"/>
            <a:ext cx="4665133" cy="686594"/>
            <a:chOff x="5193506" y="385064"/>
            <a:chExt cx="3498850" cy="686594"/>
          </a:xfrm>
        </p:grpSpPr>
        <p:sp>
          <p:nvSpPr>
            <p:cNvPr id="9" name="Freeform 14"/>
            <p:cNvSpPr>
              <a:spLocks noChangeArrowheads="1"/>
            </p:cNvSpPr>
            <p:nvPr/>
          </p:nvSpPr>
          <p:spPr bwMode="auto">
            <a:xfrm>
              <a:off x="5665788" y="391414"/>
              <a:ext cx="309563" cy="365919"/>
            </a:xfrm>
            <a:custGeom>
              <a:avLst/>
              <a:gdLst>
                <a:gd name="T0" fmla="*/ 0 w 1719"/>
                <a:gd name="T1" fmla="*/ 0 h 2031"/>
                <a:gd name="T2" fmla="*/ 0 w 1719"/>
                <a:gd name="T3" fmla="*/ 0 h 2031"/>
                <a:gd name="T4" fmla="*/ 937 w 1719"/>
                <a:gd name="T5" fmla="*/ 0 h 2031"/>
                <a:gd name="T6" fmla="*/ 1468 w 1719"/>
                <a:gd name="T7" fmla="*/ 187 h 2031"/>
                <a:gd name="T8" fmla="*/ 1625 w 1719"/>
                <a:gd name="T9" fmla="*/ 531 h 2031"/>
                <a:gd name="T10" fmla="*/ 1625 w 1719"/>
                <a:gd name="T11" fmla="*/ 531 h 2031"/>
                <a:gd name="T12" fmla="*/ 1343 w 1719"/>
                <a:gd name="T13" fmla="*/ 969 h 2031"/>
                <a:gd name="T14" fmla="*/ 1718 w 1719"/>
                <a:gd name="T15" fmla="*/ 1469 h 2031"/>
                <a:gd name="T16" fmla="*/ 1718 w 1719"/>
                <a:gd name="T17" fmla="*/ 1469 h 2031"/>
                <a:gd name="T18" fmla="*/ 968 w 1719"/>
                <a:gd name="T19" fmla="*/ 2030 h 2031"/>
                <a:gd name="T20" fmla="*/ 0 w 1719"/>
                <a:gd name="T21" fmla="*/ 2030 h 2031"/>
                <a:gd name="T22" fmla="*/ 0 w 1719"/>
                <a:gd name="T23" fmla="*/ 0 h 2031"/>
                <a:gd name="T24" fmla="*/ 843 w 1719"/>
                <a:gd name="T25" fmla="*/ 812 h 2031"/>
                <a:gd name="T26" fmla="*/ 843 w 1719"/>
                <a:gd name="T27" fmla="*/ 812 h 2031"/>
                <a:gd name="T28" fmla="*/ 1156 w 1719"/>
                <a:gd name="T29" fmla="*/ 594 h 2031"/>
                <a:gd name="T30" fmla="*/ 1156 w 1719"/>
                <a:gd name="T31" fmla="*/ 594 h 2031"/>
                <a:gd name="T32" fmla="*/ 875 w 1719"/>
                <a:gd name="T33" fmla="*/ 375 h 2031"/>
                <a:gd name="T34" fmla="*/ 437 w 1719"/>
                <a:gd name="T35" fmla="*/ 375 h 2031"/>
                <a:gd name="T36" fmla="*/ 437 w 1719"/>
                <a:gd name="T37" fmla="*/ 812 h 2031"/>
                <a:gd name="T38" fmla="*/ 843 w 1719"/>
                <a:gd name="T39" fmla="*/ 812 h 2031"/>
                <a:gd name="T40" fmla="*/ 968 w 1719"/>
                <a:gd name="T41" fmla="*/ 1625 h 2031"/>
                <a:gd name="T42" fmla="*/ 968 w 1719"/>
                <a:gd name="T43" fmla="*/ 1625 h 2031"/>
                <a:gd name="T44" fmla="*/ 1281 w 1719"/>
                <a:gd name="T45" fmla="*/ 1406 h 2031"/>
                <a:gd name="T46" fmla="*/ 1281 w 1719"/>
                <a:gd name="T47" fmla="*/ 1406 h 2031"/>
                <a:gd name="T48" fmla="*/ 937 w 1719"/>
                <a:gd name="T49" fmla="*/ 1187 h 2031"/>
                <a:gd name="T50" fmla="*/ 437 w 1719"/>
                <a:gd name="T51" fmla="*/ 1187 h 2031"/>
                <a:gd name="T52" fmla="*/ 437 w 1719"/>
                <a:gd name="T53" fmla="*/ 1625 h 2031"/>
                <a:gd name="T54" fmla="*/ 968 w 1719"/>
                <a:gd name="T55" fmla="*/ 1625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9" h="2031">
                  <a:moveTo>
                    <a:pt x="0" y="0"/>
                  </a:moveTo>
                  <a:lnTo>
                    <a:pt x="0" y="0"/>
                  </a:lnTo>
                  <a:cubicBezTo>
                    <a:pt x="937" y="0"/>
                    <a:pt x="937" y="0"/>
                    <a:pt x="937" y="0"/>
                  </a:cubicBezTo>
                  <a:cubicBezTo>
                    <a:pt x="1187" y="0"/>
                    <a:pt x="1343" y="62"/>
                    <a:pt x="1468" y="187"/>
                  </a:cubicBezTo>
                  <a:cubicBezTo>
                    <a:pt x="1562" y="281"/>
                    <a:pt x="1625" y="375"/>
                    <a:pt x="1625" y="531"/>
                  </a:cubicBezTo>
                  <a:lnTo>
                    <a:pt x="1625" y="531"/>
                  </a:lnTo>
                  <a:cubicBezTo>
                    <a:pt x="1625" y="750"/>
                    <a:pt x="1500" y="875"/>
                    <a:pt x="1343" y="969"/>
                  </a:cubicBezTo>
                  <a:cubicBezTo>
                    <a:pt x="1593" y="1062"/>
                    <a:pt x="1718" y="1187"/>
                    <a:pt x="1718" y="1469"/>
                  </a:cubicBezTo>
                  <a:lnTo>
                    <a:pt x="1718" y="1469"/>
                  </a:lnTo>
                  <a:cubicBezTo>
                    <a:pt x="1718" y="1844"/>
                    <a:pt x="1437" y="2030"/>
                    <a:pt x="968" y="2030"/>
                  </a:cubicBezTo>
                  <a:cubicBezTo>
                    <a:pt x="0" y="2030"/>
                    <a:pt x="0" y="2030"/>
                    <a:pt x="0" y="2030"/>
                  </a:cubicBezTo>
                  <a:lnTo>
                    <a:pt x="0" y="0"/>
                  </a:lnTo>
                  <a:close/>
                  <a:moveTo>
                    <a:pt x="843" y="812"/>
                  </a:moveTo>
                  <a:lnTo>
                    <a:pt x="843" y="812"/>
                  </a:lnTo>
                  <a:cubicBezTo>
                    <a:pt x="1031" y="812"/>
                    <a:pt x="1156" y="750"/>
                    <a:pt x="1156" y="594"/>
                  </a:cubicBezTo>
                  <a:lnTo>
                    <a:pt x="1156" y="594"/>
                  </a:lnTo>
                  <a:cubicBezTo>
                    <a:pt x="1156" y="469"/>
                    <a:pt x="1062" y="375"/>
                    <a:pt x="875" y="375"/>
                  </a:cubicBezTo>
                  <a:cubicBezTo>
                    <a:pt x="437" y="375"/>
                    <a:pt x="437" y="375"/>
                    <a:pt x="437" y="375"/>
                  </a:cubicBezTo>
                  <a:cubicBezTo>
                    <a:pt x="437" y="812"/>
                    <a:pt x="437" y="812"/>
                    <a:pt x="437" y="812"/>
                  </a:cubicBezTo>
                  <a:lnTo>
                    <a:pt x="843" y="812"/>
                  </a:lnTo>
                  <a:close/>
                  <a:moveTo>
                    <a:pt x="968" y="1625"/>
                  </a:moveTo>
                  <a:lnTo>
                    <a:pt x="968" y="1625"/>
                  </a:lnTo>
                  <a:cubicBezTo>
                    <a:pt x="1156" y="1625"/>
                    <a:pt x="1281" y="1562"/>
                    <a:pt x="1281" y="1406"/>
                  </a:cubicBezTo>
                  <a:lnTo>
                    <a:pt x="1281" y="1406"/>
                  </a:lnTo>
                  <a:cubicBezTo>
                    <a:pt x="1281" y="1281"/>
                    <a:pt x="1187" y="1187"/>
                    <a:pt x="937" y="1187"/>
                  </a:cubicBezTo>
                  <a:cubicBezTo>
                    <a:pt x="437" y="1187"/>
                    <a:pt x="437" y="1187"/>
                    <a:pt x="437" y="1187"/>
                  </a:cubicBezTo>
                  <a:cubicBezTo>
                    <a:pt x="437" y="1625"/>
                    <a:pt x="437" y="1625"/>
                    <a:pt x="437" y="1625"/>
                  </a:cubicBezTo>
                  <a:lnTo>
                    <a:pt x="968" y="1625"/>
                  </a:lnTo>
                  <a:close/>
                </a:path>
              </a:pathLst>
            </a:custGeom>
            <a:solidFill>
              <a:srgbClr val="FFFFFF"/>
            </a:solidFill>
            <a:ln>
              <a:noFill/>
            </a:ln>
            <a:effectLst/>
          </p:spPr>
          <p:txBody>
            <a:bodyPr wrap="none" anchor="ctr"/>
            <a:lstStyle/>
            <a:p>
              <a:endParaRPr lang="en-US"/>
            </a:p>
          </p:txBody>
        </p:sp>
        <p:sp>
          <p:nvSpPr>
            <p:cNvPr id="10" name="Freeform 15"/>
            <p:cNvSpPr>
              <a:spLocks noChangeArrowheads="1"/>
            </p:cNvSpPr>
            <p:nvPr/>
          </p:nvSpPr>
          <p:spPr bwMode="auto">
            <a:xfrm>
              <a:off x="6076950" y="391414"/>
              <a:ext cx="84138" cy="365919"/>
            </a:xfrm>
            <a:custGeom>
              <a:avLst/>
              <a:gdLst>
                <a:gd name="T0" fmla="*/ 0 w 469"/>
                <a:gd name="T1" fmla="*/ 0 h 2031"/>
                <a:gd name="T2" fmla="*/ 468 w 469"/>
                <a:gd name="T3" fmla="*/ 0 h 2031"/>
                <a:gd name="T4" fmla="*/ 468 w 469"/>
                <a:gd name="T5" fmla="*/ 2030 h 2031"/>
                <a:gd name="T6" fmla="*/ 0 w 469"/>
                <a:gd name="T7" fmla="*/ 2030 h 2031"/>
                <a:gd name="T8" fmla="*/ 0 w 469"/>
                <a:gd name="T9" fmla="*/ 0 h 2031"/>
              </a:gdLst>
              <a:ahLst/>
              <a:cxnLst>
                <a:cxn ang="0">
                  <a:pos x="T0" y="T1"/>
                </a:cxn>
                <a:cxn ang="0">
                  <a:pos x="T2" y="T3"/>
                </a:cxn>
                <a:cxn ang="0">
                  <a:pos x="T4" y="T5"/>
                </a:cxn>
                <a:cxn ang="0">
                  <a:pos x="T6" y="T7"/>
                </a:cxn>
                <a:cxn ang="0">
                  <a:pos x="T8" y="T9"/>
                </a:cxn>
              </a:cxnLst>
              <a:rect l="0" t="0" r="r" b="b"/>
              <a:pathLst>
                <a:path w="469" h="2031">
                  <a:moveTo>
                    <a:pt x="0" y="0"/>
                  </a:moveTo>
                  <a:lnTo>
                    <a:pt x="468" y="0"/>
                  </a:lnTo>
                  <a:lnTo>
                    <a:pt x="468" y="2030"/>
                  </a:lnTo>
                  <a:lnTo>
                    <a:pt x="0" y="2030"/>
                  </a:lnTo>
                  <a:lnTo>
                    <a:pt x="0" y="0"/>
                  </a:lnTo>
                </a:path>
              </a:pathLst>
            </a:custGeom>
            <a:solidFill>
              <a:srgbClr val="FFFFFF"/>
            </a:solidFill>
            <a:ln>
              <a:noFill/>
            </a:ln>
            <a:effectLst/>
          </p:spPr>
          <p:txBody>
            <a:bodyPr wrap="none" anchor="ctr"/>
            <a:lstStyle/>
            <a:p>
              <a:endParaRPr lang="en-US"/>
            </a:p>
          </p:txBody>
        </p:sp>
        <p:sp>
          <p:nvSpPr>
            <p:cNvPr id="11" name="Freeform 16"/>
            <p:cNvSpPr>
              <a:spLocks noChangeArrowheads="1"/>
            </p:cNvSpPr>
            <p:nvPr/>
          </p:nvSpPr>
          <p:spPr bwMode="auto">
            <a:xfrm>
              <a:off x="6279356" y="391414"/>
              <a:ext cx="264319" cy="365919"/>
            </a:xfrm>
            <a:custGeom>
              <a:avLst/>
              <a:gdLst>
                <a:gd name="T0" fmla="*/ 0 w 1470"/>
                <a:gd name="T1" fmla="*/ 0 h 2031"/>
                <a:gd name="T2" fmla="*/ 469 w 1470"/>
                <a:gd name="T3" fmla="*/ 0 h 2031"/>
                <a:gd name="T4" fmla="*/ 469 w 1470"/>
                <a:gd name="T5" fmla="*/ 1625 h 2031"/>
                <a:gd name="T6" fmla="*/ 1469 w 1470"/>
                <a:gd name="T7" fmla="*/ 1625 h 2031"/>
                <a:gd name="T8" fmla="*/ 1469 w 1470"/>
                <a:gd name="T9" fmla="*/ 2030 h 2031"/>
                <a:gd name="T10" fmla="*/ 0 w 1470"/>
                <a:gd name="T11" fmla="*/ 2030 h 2031"/>
                <a:gd name="T12" fmla="*/ 0 w 1470"/>
                <a:gd name="T13" fmla="*/ 0 h 2031"/>
              </a:gdLst>
              <a:ahLst/>
              <a:cxnLst>
                <a:cxn ang="0">
                  <a:pos x="T0" y="T1"/>
                </a:cxn>
                <a:cxn ang="0">
                  <a:pos x="T2" y="T3"/>
                </a:cxn>
                <a:cxn ang="0">
                  <a:pos x="T4" y="T5"/>
                </a:cxn>
                <a:cxn ang="0">
                  <a:pos x="T6" y="T7"/>
                </a:cxn>
                <a:cxn ang="0">
                  <a:pos x="T8" y="T9"/>
                </a:cxn>
                <a:cxn ang="0">
                  <a:pos x="T10" y="T11"/>
                </a:cxn>
                <a:cxn ang="0">
                  <a:pos x="T12" y="T13"/>
                </a:cxn>
              </a:cxnLst>
              <a:rect l="0" t="0" r="r" b="b"/>
              <a:pathLst>
                <a:path w="1470" h="2031">
                  <a:moveTo>
                    <a:pt x="0" y="0"/>
                  </a:moveTo>
                  <a:lnTo>
                    <a:pt x="469" y="0"/>
                  </a:lnTo>
                  <a:lnTo>
                    <a:pt x="469" y="1625"/>
                  </a:lnTo>
                  <a:lnTo>
                    <a:pt x="1469" y="1625"/>
                  </a:lnTo>
                  <a:lnTo>
                    <a:pt x="1469" y="2030"/>
                  </a:lnTo>
                  <a:lnTo>
                    <a:pt x="0" y="2030"/>
                  </a:lnTo>
                  <a:lnTo>
                    <a:pt x="0" y="0"/>
                  </a:lnTo>
                </a:path>
              </a:pathLst>
            </a:custGeom>
            <a:solidFill>
              <a:srgbClr val="FFFFFF"/>
            </a:solidFill>
            <a:ln>
              <a:noFill/>
            </a:ln>
            <a:effectLst/>
          </p:spPr>
          <p:txBody>
            <a:bodyPr wrap="none" anchor="ctr"/>
            <a:lstStyle/>
            <a:p>
              <a:endParaRPr lang="en-US"/>
            </a:p>
          </p:txBody>
        </p:sp>
        <p:sp>
          <p:nvSpPr>
            <p:cNvPr id="12" name="Freeform 17"/>
            <p:cNvSpPr>
              <a:spLocks noChangeArrowheads="1"/>
            </p:cNvSpPr>
            <p:nvPr/>
          </p:nvSpPr>
          <p:spPr bwMode="auto">
            <a:xfrm>
              <a:off x="6633369" y="391414"/>
              <a:ext cx="78582" cy="365919"/>
            </a:xfrm>
            <a:custGeom>
              <a:avLst/>
              <a:gdLst>
                <a:gd name="T0" fmla="*/ 0 w 438"/>
                <a:gd name="T1" fmla="*/ 0 h 2031"/>
                <a:gd name="T2" fmla="*/ 437 w 438"/>
                <a:gd name="T3" fmla="*/ 0 h 2031"/>
                <a:gd name="T4" fmla="*/ 437 w 438"/>
                <a:gd name="T5" fmla="*/ 2030 h 2031"/>
                <a:gd name="T6" fmla="*/ 0 w 438"/>
                <a:gd name="T7" fmla="*/ 2030 h 2031"/>
                <a:gd name="T8" fmla="*/ 0 w 438"/>
                <a:gd name="T9" fmla="*/ 0 h 2031"/>
              </a:gdLst>
              <a:ahLst/>
              <a:cxnLst>
                <a:cxn ang="0">
                  <a:pos x="T0" y="T1"/>
                </a:cxn>
                <a:cxn ang="0">
                  <a:pos x="T2" y="T3"/>
                </a:cxn>
                <a:cxn ang="0">
                  <a:pos x="T4" y="T5"/>
                </a:cxn>
                <a:cxn ang="0">
                  <a:pos x="T6" y="T7"/>
                </a:cxn>
                <a:cxn ang="0">
                  <a:pos x="T8" y="T9"/>
                </a:cxn>
              </a:cxnLst>
              <a:rect l="0" t="0" r="r" b="b"/>
              <a:pathLst>
                <a:path w="438" h="2031">
                  <a:moveTo>
                    <a:pt x="0" y="0"/>
                  </a:moveTo>
                  <a:lnTo>
                    <a:pt x="437" y="0"/>
                  </a:lnTo>
                  <a:lnTo>
                    <a:pt x="437" y="2030"/>
                  </a:lnTo>
                  <a:lnTo>
                    <a:pt x="0" y="2030"/>
                  </a:lnTo>
                  <a:lnTo>
                    <a:pt x="0" y="0"/>
                  </a:lnTo>
                </a:path>
              </a:pathLst>
            </a:custGeom>
            <a:solidFill>
              <a:srgbClr val="FFFFFF"/>
            </a:solidFill>
            <a:ln>
              <a:noFill/>
            </a:ln>
            <a:effectLst/>
          </p:spPr>
          <p:txBody>
            <a:bodyPr wrap="none" anchor="ctr"/>
            <a:lstStyle/>
            <a:p>
              <a:endParaRPr lang="en-US"/>
            </a:p>
          </p:txBody>
        </p:sp>
        <p:sp>
          <p:nvSpPr>
            <p:cNvPr id="13" name="Freeform 18"/>
            <p:cNvSpPr>
              <a:spLocks noChangeArrowheads="1"/>
            </p:cNvSpPr>
            <p:nvPr/>
          </p:nvSpPr>
          <p:spPr bwMode="auto">
            <a:xfrm>
              <a:off x="6796881" y="391414"/>
              <a:ext cx="304007" cy="365919"/>
            </a:xfrm>
            <a:custGeom>
              <a:avLst/>
              <a:gdLst>
                <a:gd name="T0" fmla="*/ 625 w 1687"/>
                <a:gd name="T1" fmla="*/ 406 h 2031"/>
                <a:gd name="T2" fmla="*/ 0 w 1687"/>
                <a:gd name="T3" fmla="*/ 406 h 2031"/>
                <a:gd name="T4" fmla="*/ 0 w 1687"/>
                <a:gd name="T5" fmla="*/ 0 h 2031"/>
                <a:gd name="T6" fmla="*/ 1686 w 1687"/>
                <a:gd name="T7" fmla="*/ 0 h 2031"/>
                <a:gd name="T8" fmla="*/ 1686 w 1687"/>
                <a:gd name="T9" fmla="*/ 406 h 2031"/>
                <a:gd name="T10" fmla="*/ 1061 w 1687"/>
                <a:gd name="T11" fmla="*/ 406 h 2031"/>
                <a:gd name="T12" fmla="*/ 1061 w 1687"/>
                <a:gd name="T13" fmla="*/ 2030 h 2031"/>
                <a:gd name="T14" fmla="*/ 625 w 1687"/>
                <a:gd name="T15" fmla="*/ 2030 h 2031"/>
                <a:gd name="T16" fmla="*/ 625 w 1687"/>
                <a:gd name="T17" fmla="*/ 406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7" h="2031">
                  <a:moveTo>
                    <a:pt x="625" y="406"/>
                  </a:moveTo>
                  <a:lnTo>
                    <a:pt x="0" y="406"/>
                  </a:lnTo>
                  <a:lnTo>
                    <a:pt x="0" y="0"/>
                  </a:lnTo>
                  <a:lnTo>
                    <a:pt x="1686" y="0"/>
                  </a:lnTo>
                  <a:lnTo>
                    <a:pt x="1686" y="406"/>
                  </a:lnTo>
                  <a:lnTo>
                    <a:pt x="1061" y="406"/>
                  </a:lnTo>
                  <a:lnTo>
                    <a:pt x="1061" y="2030"/>
                  </a:lnTo>
                  <a:lnTo>
                    <a:pt x="625" y="2030"/>
                  </a:lnTo>
                  <a:lnTo>
                    <a:pt x="625" y="406"/>
                  </a:lnTo>
                </a:path>
              </a:pathLst>
            </a:custGeom>
            <a:solidFill>
              <a:srgbClr val="FFFFFF"/>
            </a:solidFill>
            <a:ln>
              <a:noFill/>
            </a:ln>
            <a:effectLst/>
          </p:spPr>
          <p:txBody>
            <a:bodyPr wrap="none" anchor="ctr"/>
            <a:lstStyle/>
            <a:p>
              <a:endParaRPr lang="en-US"/>
            </a:p>
          </p:txBody>
        </p:sp>
        <p:sp>
          <p:nvSpPr>
            <p:cNvPr id="14" name="Freeform 19"/>
            <p:cNvSpPr>
              <a:spLocks noChangeArrowheads="1"/>
            </p:cNvSpPr>
            <p:nvPr/>
          </p:nvSpPr>
          <p:spPr bwMode="auto">
            <a:xfrm>
              <a:off x="7150894" y="391414"/>
              <a:ext cx="365919" cy="365919"/>
            </a:xfrm>
            <a:custGeom>
              <a:avLst/>
              <a:gdLst>
                <a:gd name="T0" fmla="*/ 781 w 2032"/>
                <a:gd name="T1" fmla="*/ 1219 h 2031"/>
                <a:gd name="T2" fmla="*/ 0 w 2032"/>
                <a:gd name="T3" fmla="*/ 0 h 2031"/>
                <a:gd name="T4" fmla="*/ 531 w 2032"/>
                <a:gd name="T5" fmla="*/ 0 h 2031"/>
                <a:gd name="T6" fmla="*/ 1000 w 2032"/>
                <a:gd name="T7" fmla="*/ 812 h 2031"/>
                <a:gd name="T8" fmla="*/ 1500 w 2032"/>
                <a:gd name="T9" fmla="*/ 0 h 2031"/>
                <a:gd name="T10" fmla="*/ 2031 w 2032"/>
                <a:gd name="T11" fmla="*/ 0 h 2031"/>
                <a:gd name="T12" fmla="*/ 1218 w 2032"/>
                <a:gd name="T13" fmla="*/ 1219 h 2031"/>
                <a:gd name="T14" fmla="*/ 1218 w 2032"/>
                <a:gd name="T15" fmla="*/ 2030 h 2031"/>
                <a:gd name="T16" fmla="*/ 781 w 2032"/>
                <a:gd name="T17" fmla="*/ 2030 h 2031"/>
                <a:gd name="T18" fmla="*/ 781 w 2032"/>
                <a:gd name="T19" fmla="*/ 1219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2" h="2031">
                  <a:moveTo>
                    <a:pt x="781" y="1219"/>
                  </a:moveTo>
                  <a:lnTo>
                    <a:pt x="0" y="0"/>
                  </a:lnTo>
                  <a:lnTo>
                    <a:pt x="531" y="0"/>
                  </a:lnTo>
                  <a:lnTo>
                    <a:pt x="1000" y="812"/>
                  </a:lnTo>
                  <a:lnTo>
                    <a:pt x="1500" y="0"/>
                  </a:lnTo>
                  <a:lnTo>
                    <a:pt x="2031" y="0"/>
                  </a:lnTo>
                  <a:lnTo>
                    <a:pt x="1218" y="1219"/>
                  </a:lnTo>
                  <a:lnTo>
                    <a:pt x="1218" y="2030"/>
                  </a:lnTo>
                  <a:lnTo>
                    <a:pt x="781" y="2030"/>
                  </a:lnTo>
                  <a:lnTo>
                    <a:pt x="781" y="1219"/>
                  </a:lnTo>
                </a:path>
              </a:pathLst>
            </a:custGeom>
            <a:solidFill>
              <a:srgbClr val="FFFFFF"/>
            </a:solidFill>
            <a:ln>
              <a:noFill/>
            </a:ln>
            <a:effectLst/>
          </p:spPr>
          <p:txBody>
            <a:bodyPr wrap="none" anchor="ctr"/>
            <a:lstStyle/>
            <a:p>
              <a:endParaRPr lang="en-US"/>
            </a:p>
          </p:txBody>
        </p:sp>
        <p:sp>
          <p:nvSpPr>
            <p:cNvPr id="15" name="Freeform 20"/>
            <p:cNvSpPr>
              <a:spLocks noChangeArrowheads="1"/>
            </p:cNvSpPr>
            <p:nvPr/>
          </p:nvSpPr>
          <p:spPr bwMode="auto">
            <a:xfrm>
              <a:off x="7572375" y="391414"/>
              <a:ext cx="276225" cy="371475"/>
            </a:xfrm>
            <a:custGeom>
              <a:avLst/>
              <a:gdLst>
                <a:gd name="T0" fmla="*/ 0 w 1533"/>
                <a:gd name="T1" fmla="*/ 1719 h 2062"/>
                <a:gd name="T2" fmla="*/ 0 w 1533"/>
                <a:gd name="T3" fmla="*/ 1719 h 2062"/>
                <a:gd name="T4" fmla="*/ 313 w 1533"/>
                <a:gd name="T5" fmla="*/ 1406 h 2062"/>
                <a:gd name="T6" fmla="*/ 782 w 1533"/>
                <a:gd name="T7" fmla="*/ 1656 h 2062"/>
                <a:gd name="T8" fmla="*/ 1094 w 1533"/>
                <a:gd name="T9" fmla="*/ 1406 h 2062"/>
                <a:gd name="T10" fmla="*/ 1094 w 1533"/>
                <a:gd name="T11" fmla="*/ 1406 h 2062"/>
                <a:gd name="T12" fmla="*/ 688 w 1533"/>
                <a:gd name="T13" fmla="*/ 1156 h 2062"/>
                <a:gd name="T14" fmla="*/ 500 w 1533"/>
                <a:gd name="T15" fmla="*/ 1156 h 2062"/>
                <a:gd name="T16" fmla="*/ 438 w 1533"/>
                <a:gd name="T17" fmla="*/ 875 h 2062"/>
                <a:gd name="T18" fmla="*/ 906 w 1533"/>
                <a:gd name="T19" fmla="*/ 375 h 2062"/>
                <a:gd name="T20" fmla="*/ 94 w 1533"/>
                <a:gd name="T21" fmla="*/ 375 h 2062"/>
                <a:gd name="T22" fmla="*/ 94 w 1533"/>
                <a:gd name="T23" fmla="*/ 0 h 2062"/>
                <a:gd name="T24" fmla="*/ 1500 w 1533"/>
                <a:gd name="T25" fmla="*/ 0 h 2062"/>
                <a:gd name="T26" fmla="*/ 1500 w 1533"/>
                <a:gd name="T27" fmla="*/ 344 h 2062"/>
                <a:gd name="T28" fmla="*/ 969 w 1533"/>
                <a:gd name="T29" fmla="*/ 812 h 2062"/>
                <a:gd name="T30" fmla="*/ 1532 w 1533"/>
                <a:gd name="T31" fmla="*/ 1406 h 2062"/>
                <a:gd name="T32" fmla="*/ 1532 w 1533"/>
                <a:gd name="T33" fmla="*/ 1406 h 2062"/>
                <a:gd name="T34" fmla="*/ 782 w 1533"/>
                <a:gd name="T35" fmla="*/ 2061 h 2062"/>
                <a:gd name="T36" fmla="*/ 0 w 1533"/>
                <a:gd name="T37" fmla="*/ 1719 h 2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3" h="2062">
                  <a:moveTo>
                    <a:pt x="0" y="1719"/>
                  </a:moveTo>
                  <a:lnTo>
                    <a:pt x="0" y="1719"/>
                  </a:lnTo>
                  <a:cubicBezTo>
                    <a:pt x="313" y="1406"/>
                    <a:pt x="313" y="1406"/>
                    <a:pt x="313" y="1406"/>
                  </a:cubicBezTo>
                  <a:cubicBezTo>
                    <a:pt x="438" y="1594"/>
                    <a:pt x="594" y="1656"/>
                    <a:pt x="782" y="1656"/>
                  </a:cubicBezTo>
                  <a:cubicBezTo>
                    <a:pt x="969" y="1656"/>
                    <a:pt x="1094" y="1562"/>
                    <a:pt x="1094" y="1406"/>
                  </a:cubicBezTo>
                  <a:lnTo>
                    <a:pt x="1094" y="1406"/>
                  </a:lnTo>
                  <a:cubicBezTo>
                    <a:pt x="1094" y="1250"/>
                    <a:pt x="938" y="1156"/>
                    <a:pt x="688" y="1156"/>
                  </a:cubicBezTo>
                  <a:cubicBezTo>
                    <a:pt x="500" y="1156"/>
                    <a:pt x="500" y="1156"/>
                    <a:pt x="500" y="1156"/>
                  </a:cubicBezTo>
                  <a:cubicBezTo>
                    <a:pt x="438" y="875"/>
                    <a:pt x="438" y="875"/>
                    <a:pt x="438" y="875"/>
                  </a:cubicBezTo>
                  <a:cubicBezTo>
                    <a:pt x="906" y="375"/>
                    <a:pt x="906" y="375"/>
                    <a:pt x="906" y="375"/>
                  </a:cubicBezTo>
                  <a:cubicBezTo>
                    <a:pt x="94" y="375"/>
                    <a:pt x="94" y="375"/>
                    <a:pt x="94" y="375"/>
                  </a:cubicBezTo>
                  <a:cubicBezTo>
                    <a:pt x="94" y="0"/>
                    <a:pt x="94" y="0"/>
                    <a:pt x="94" y="0"/>
                  </a:cubicBezTo>
                  <a:cubicBezTo>
                    <a:pt x="1500" y="0"/>
                    <a:pt x="1500" y="0"/>
                    <a:pt x="1500" y="0"/>
                  </a:cubicBezTo>
                  <a:cubicBezTo>
                    <a:pt x="1500" y="344"/>
                    <a:pt x="1500" y="344"/>
                    <a:pt x="1500" y="344"/>
                  </a:cubicBezTo>
                  <a:cubicBezTo>
                    <a:pt x="969" y="812"/>
                    <a:pt x="969" y="812"/>
                    <a:pt x="969" y="812"/>
                  </a:cubicBezTo>
                  <a:cubicBezTo>
                    <a:pt x="1250" y="875"/>
                    <a:pt x="1532" y="1031"/>
                    <a:pt x="1532" y="1406"/>
                  </a:cubicBezTo>
                  <a:lnTo>
                    <a:pt x="1532" y="1406"/>
                  </a:lnTo>
                  <a:cubicBezTo>
                    <a:pt x="1532" y="1781"/>
                    <a:pt x="1250" y="2061"/>
                    <a:pt x="782" y="2061"/>
                  </a:cubicBezTo>
                  <a:cubicBezTo>
                    <a:pt x="407" y="2061"/>
                    <a:pt x="157" y="1936"/>
                    <a:pt x="0" y="1719"/>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 name="Freeform 21"/>
            <p:cNvSpPr>
              <a:spLocks noChangeArrowheads="1"/>
            </p:cNvSpPr>
            <p:nvPr/>
          </p:nvSpPr>
          <p:spPr bwMode="auto">
            <a:xfrm>
              <a:off x="7932738" y="385064"/>
              <a:ext cx="292894" cy="377032"/>
            </a:xfrm>
            <a:custGeom>
              <a:avLst/>
              <a:gdLst>
                <a:gd name="T0" fmla="*/ 250 w 1626"/>
                <a:gd name="T1" fmla="*/ 1876 h 2094"/>
                <a:gd name="T2" fmla="*/ 250 w 1626"/>
                <a:gd name="T3" fmla="*/ 1876 h 2094"/>
                <a:gd name="T4" fmla="*/ 0 w 1626"/>
                <a:gd name="T5" fmla="*/ 1094 h 2094"/>
                <a:gd name="T6" fmla="*/ 0 w 1626"/>
                <a:gd name="T7" fmla="*/ 1094 h 2094"/>
                <a:gd name="T8" fmla="*/ 907 w 1626"/>
                <a:gd name="T9" fmla="*/ 0 h 2094"/>
                <a:gd name="T10" fmla="*/ 1532 w 1626"/>
                <a:gd name="T11" fmla="*/ 219 h 2094"/>
                <a:gd name="T12" fmla="*/ 1313 w 1626"/>
                <a:gd name="T13" fmla="*/ 563 h 2094"/>
                <a:gd name="T14" fmla="*/ 875 w 1626"/>
                <a:gd name="T15" fmla="*/ 407 h 2094"/>
                <a:gd name="T16" fmla="*/ 469 w 1626"/>
                <a:gd name="T17" fmla="*/ 876 h 2094"/>
                <a:gd name="T18" fmla="*/ 907 w 1626"/>
                <a:gd name="T19" fmla="*/ 751 h 2094"/>
                <a:gd name="T20" fmla="*/ 1625 w 1626"/>
                <a:gd name="T21" fmla="*/ 1376 h 2094"/>
                <a:gd name="T22" fmla="*/ 1625 w 1626"/>
                <a:gd name="T23" fmla="*/ 1407 h 2094"/>
                <a:gd name="T24" fmla="*/ 844 w 1626"/>
                <a:gd name="T25" fmla="*/ 2093 h 2094"/>
                <a:gd name="T26" fmla="*/ 250 w 1626"/>
                <a:gd name="T27" fmla="*/ 1876 h 2094"/>
                <a:gd name="T28" fmla="*/ 1157 w 1626"/>
                <a:gd name="T29" fmla="*/ 1407 h 2094"/>
                <a:gd name="T30" fmla="*/ 1157 w 1626"/>
                <a:gd name="T31" fmla="*/ 1407 h 2094"/>
                <a:gd name="T32" fmla="*/ 1157 w 1626"/>
                <a:gd name="T33" fmla="*/ 1407 h 2094"/>
                <a:gd name="T34" fmla="*/ 813 w 1626"/>
                <a:gd name="T35" fmla="*/ 1126 h 2094"/>
                <a:gd name="T36" fmla="*/ 469 w 1626"/>
                <a:gd name="T37" fmla="*/ 1407 h 2094"/>
                <a:gd name="T38" fmla="*/ 469 w 1626"/>
                <a:gd name="T39" fmla="*/ 1407 h 2094"/>
                <a:gd name="T40" fmla="*/ 813 w 1626"/>
                <a:gd name="T41" fmla="*/ 1719 h 2094"/>
                <a:gd name="T42" fmla="*/ 1157 w 1626"/>
                <a:gd name="T43" fmla="*/ 1407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6" h="2094">
                  <a:moveTo>
                    <a:pt x="250" y="1876"/>
                  </a:moveTo>
                  <a:lnTo>
                    <a:pt x="250" y="1876"/>
                  </a:lnTo>
                  <a:cubicBezTo>
                    <a:pt x="94" y="1719"/>
                    <a:pt x="0" y="1501"/>
                    <a:pt x="0" y="1094"/>
                  </a:cubicBezTo>
                  <a:lnTo>
                    <a:pt x="0" y="1094"/>
                  </a:lnTo>
                  <a:cubicBezTo>
                    <a:pt x="0" y="469"/>
                    <a:pt x="282" y="0"/>
                    <a:pt x="907" y="0"/>
                  </a:cubicBezTo>
                  <a:cubicBezTo>
                    <a:pt x="1188" y="0"/>
                    <a:pt x="1375" y="63"/>
                    <a:pt x="1532" y="219"/>
                  </a:cubicBezTo>
                  <a:cubicBezTo>
                    <a:pt x="1313" y="563"/>
                    <a:pt x="1313" y="563"/>
                    <a:pt x="1313" y="563"/>
                  </a:cubicBezTo>
                  <a:cubicBezTo>
                    <a:pt x="1157" y="469"/>
                    <a:pt x="1063" y="407"/>
                    <a:pt x="875" y="407"/>
                  </a:cubicBezTo>
                  <a:cubicBezTo>
                    <a:pt x="625" y="407"/>
                    <a:pt x="500" y="594"/>
                    <a:pt x="469" y="876"/>
                  </a:cubicBezTo>
                  <a:cubicBezTo>
                    <a:pt x="594" y="813"/>
                    <a:pt x="688" y="751"/>
                    <a:pt x="907" y="751"/>
                  </a:cubicBezTo>
                  <a:cubicBezTo>
                    <a:pt x="1313" y="751"/>
                    <a:pt x="1625" y="969"/>
                    <a:pt x="1625" y="1376"/>
                  </a:cubicBezTo>
                  <a:cubicBezTo>
                    <a:pt x="1625" y="1407"/>
                    <a:pt x="1625" y="1407"/>
                    <a:pt x="1625" y="1407"/>
                  </a:cubicBezTo>
                  <a:cubicBezTo>
                    <a:pt x="1625" y="1813"/>
                    <a:pt x="1282" y="2093"/>
                    <a:pt x="844" y="2093"/>
                  </a:cubicBezTo>
                  <a:cubicBezTo>
                    <a:pt x="563" y="2093"/>
                    <a:pt x="407" y="2031"/>
                    <a:pt x="250" y="1876"/>
                  </a:cubicBezTo>
                  <a:close/>
                  <a:moveTo>
                    <a:pt x="1157" y="1407"/>
                  </a:moveTo>
                  <a:lnTo>
                    <a:pt x="1157" y="1407"/>
                  </a:lnTo>
                  <a:lnTo>
                    <a:pt x="1157" y="1407"/>
                  </a:lnTo>
                  <a:cubicBezTo>
                    <a:pt x="1157" y="1251"/>
                    <a:pt x="1032" y="1126"/>
                    <a:pt x="813" y="1126"/>
                  </a:cubicBezTo>
                  <a:cubicBezTo>
                    <a:pt x="594" y="1126"/>
                    <a:pt x="469" y="1219"/>
                    <a:pt x="469" y="1407"/>
                  </a:cubicBezTo>
                  <a:lnTo>
                    <a:pt x="469" y="1407"/>
                  </a:lnTo>
                  <a:cubicBezTo>
                    <a:pt x="469" y="1594"/>
                    <a:pt x="594" y="1719"/>
                    <a:pt x="813" y="1719"/>
                  </a:cubicBezTo>
                  <a:cubicBezTo>
                    <a:pt x="1032" y="1719"/>
                    <a:pt x="1157" y="1594"/>
                    <a:pt x="1157" y="1407"/>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 name="Freeform 22"/>
            <p:cNvSpPr>
              <a:spLocks noChangeArrowheads="1"/>
            </p:cNvSpPr>
            <p:nvPr/>
          </p:nvSpPr>
          <p:spPr bwMode="auto">
            <a:xfrm>
              <a:off x="5193506" y="385064"/>
              <a:ext cx="388144" cy="371475"/>
            </a:xfrm>
            <a:custGeom>
              <a:avLst/>
              <a:gdLst>
                <a:gd name="T0" fmla="*/ 1282 w 2158"/>
                <a:gd name="T1" fmla="*/ 0 h 2063"/>
                <a:gd name="T2" fmla="*/ 876 w 2158"/>
                <a:gd name="T3" fmla="*/ 0 h 2063"/>
                <a:gd name="T4" fmla="*/ 0 w 2158"/>
                <a:gd name="T5" fmla="*/ 2062 h 2063"/>
                <a:gd name="T6" fmla="*/ 469 w 2158"/>
                <a:gd name="T7" fmla="*/ 2062 h 2063"/>
                <a:gd name="T8" fmla="*/ 626 w 2158"/>
                <a:gd name="T9" fmla="*/ 1594 h 2063"/>
                <a:gd name="T10" fmla="*/ 1157 w 2158"/>
                <a:gd name="T11" fmla="*/ 1594 h 2063"/>
                <a:gd name="T12" fmla="*/ 1001 w 2158"/>
                <a:gd name="T13" fmla="*/ 1219 h 2063"/>
                <a:gd name="T14" fmla="*/ 813 w 2158"/>
                <a:gd name="T15" fmla="*/ 1219 h 2063"/>
                <a:gd name="T16" fmla="*/ 1063 w 2158"/>
                <a:gd name="T17" fmla="*/ 563 h 2063"/>
                <a:gd name="T18" fmla="*/ 1344 w 2158"/>
                <a:gd name="T19" fmla="*/ 1219 h 2063"/>
                <a:gd name="T20" fmla="*/ 1501 w 2158"/>
                <a:gd name="T21" fmla="*/ 1594 h 2063"/>
                <a:gd name="T22" fmla="*/ 1688 w 2158"/>
                <a:gd name="T23" fmla="*/ 2062 h 2063"/>
                <a:gd name="T24" fmla="*/ 2157 w 2158"/>
                <a:gd name="T25" fmla="*/ 2062 h 2063"/>
                <a:gd name="T26" fmla="*/ 1282 w 2158"/>
                <a:gd name="T27"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58" h="2063">
                  <a:moveTo>
                    <a:pt x="1282" y="0"/>
                  </a:moveTo>
                  <a:lnTo>
                    <a:pt x="876" y="0"/>
                  </a:lnTo>
                  <a:lnTo>
                    <a:pt x="0" y="2062"/>
                  </a:lnTo>
                  <a:lnTo>
                    <a:pt x="469" y="2062"/>
                  </a:lnTo>
                  <a:lnTo>
                    <a:pt x="626" y="1594"/>
                  </a:lnTo>
                  <a:lnTo>
                    <a:pt x="1157" y="1594"/>
                  </a:lnTo>
                  <a:lnTo>
                    <a:pt x="1001" y="1219"/>
                  </a:lnTo>
                  <a:lnTo>
                    <a:pt x="813" y="1219"/>
                  </a:lnTo>
                  <a:lnTo>
                    <a:pt x="1063" y="563"/>
                  </a:lnTo>
                  <a:lnTo>
                    <a:pt x="1344" y="1219"/>
                  </a:lnTo>
                  <a:lnTo>
                    <a:pt x="1501" y="1594"/>
                  </a:lnTo>
                  <a:lnTo>
                    <a:pt x="1688" y="2062"/>
                  </a:lnTo>
                  <a:lnTo>
                    <a:pt x="2157" y="2062"/>
                  </a:lnTo>
                  <a:lnTo>
                    <a:pt x="1282" y="0"/>
                  </a:lnTo>
                </a:path>
              </a:pathLst>
            </a:custGeom>
            <a:solidFill>
              <a:srgbClr val="FFFFFF"/>
            </a:solidFill>
            <a:ln>
              <a:noFill/>
            </a:ln>
            <a:effectLst/>
          </p:spPr>
          <p:txBody>
            <a:bodyPr wrap="none" anchor="ctr"/>
            <a:lstStyle/>
            <a:p>
              <a:endParaRPr lang="en-US"/>
            </a:p>
          </p:txBody>
        </p:sp>
        <p:sp>
          <p:nvSpPr>
            <p:cNvPr id="18" name="Freeform 23"/>
            <p:cNvSpPr>
              <a:spLocks noChangeArrowheads="1"/>
            </p:cNvSpPr>
            <p:nvPr/>
          </p:nvSpPr>
          <p:spPr bwMode="auto">
            <a:xfrm>
              <a:off x="8264525" y="385064"/>
              <a:ext cx="427831" cy="377032"/>
            </a:xfrm>
            <a:custGeom>
              <a:avLst/>
              <a:gdLst>
                <a:gd name="T0" fmla="*/ 1313 w 2376"/>
                <a:gd name="T1" fmla="*/ 0 h 2094"/>
                <a:gd name="T2" fmla="*/ 1313 w 2376"/>
                <a:gd name="T3" fmla="*/ 0 h 2094"/>
                <a:gd name="T4" fmla="*/ 1031 w 2376"/>
                <a:gd name="T5" fmla="*/ 32 h 2094"/>
                <a:gd name="T6" fmla="*/ 1219 w 2376"/>
                <a:gd name="T7" fmla="*/ 438 h 2094"/>
                <a:gd name="T8" fmla="*/ 1313 w 2376"/>
                <a:gd name="T9" fmla="*/ 438 h 2094"/>
                <a:gd name="T10" fmla="*/ 1938 w 2376"/>
                <a:gd name="T11" fmla="*/ 1032 h 2094"/>
                <a:gd name="T12" fmla="*/ 1313 w 2376"/>
                <a:gd name="T13" fmla="*/ 1657 h 2094"/>
                <a:gd name="T14" fmla="*/ 688 w 2376"/>
                <a:gd name="T15" fmla="*/ 1032 h 2094"/>
                <a:gd name="T16" fmla="*/ 750 w 2376"/>
                <a:gd name="T17" fmla="*/ 813 h 2094"/>
                <a:gd name="T18" fmla="*/ 1031 w 2376"/>
                <a:gd name="T19" fmla="*/ 907 h 2094"/>
                <a:gd name="T20" fmla="*/ 719 w 2376"/>
                <a:gd name="T21" fmla="*/ 219 h 2094"/>
                <a:gd name="T22" fmla="*/ 0 w 2376"/>
                <a:gd name="T23" fmla="*/ 501 h 2094"/>
                <a:gd name="T24" fmla="*/ 344 w 2376"/>
                <a:gd name="T25" fmla="*/ 626 h 2094"/>
                <a:gd name="T26" fmla="*/ 250 w 2376"/>
                <a:gd name="T27" fmla="*/ 1032 h 2094"/>
                <a:gd name="T28" fmla="*/ 1313 w 2376"/>
                <a:gd name="T29" fmla="*/ 2093 h 2094"/>
                <a:gd name="T30" fmla="*/ 2375 w 2376"/>
                <a:gd name="T31" fmla="*/ 1032 h 2094"/>
                <a:gd name="T32" fmla="*/ 1313 w 2376"/>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76" h="2094">
                  <a:moveTo>
                    <a:pt x="1313" y="0"/>
                  </a:moveTo>
                  <a:lnTo>
                    <a:pt x="1313" y="0"/>
                  </a:lnTo>
                  <a:cubicBezTo>
                    <a:pt x="1219" y="0"/>
                    <a:pt x="1125" y="0"/>
                    <a:pt x="1031" y="32"/>
                  </a:cubicBezTo>
                  <a:cubicBezTo>
                    <a:pt x="1219" y="438"/>
                    <a:pt x="1219" y="438"/>
                    <a:pt x="1219" y="438"/>
                  </a:cubicBezTo>
                  <a:cubicBezTo>
                    <a:pt x="1250" y="438"/>
                    <a:pt x="1281" y="438"/>
                    <a:pt x="1313" y="438"/>
                  </a:cubicBezTo>
                  <a:cubicBezTo>
                    <a:pt x="1656" y="438"/>
                    <a:pt x="1938" y="688"/>
                    <a:pt x="1938" y="1032"/>
                  </a:cubicBezTo>
                  <a:cubicBezTo>
                    <a:pt x="1938" y="1376"/>
                    <a:pt x="1656" y="1657"/>
                    <a:pt x="1313" y="1657"/>
                  </a:cubicBezTo>
                  <a:cubicBezTo>
                    <a:pt x="969" y="1657"/>
                    <a:pt x="688" y="1376"/>
                    <a:pt x="688" y="1032"/>
                  </a:cubicBezTo>
                  <a:cubicBezTo>
                    <a:pt x="688" y="969"/>
                    <a:pt x="719" y="876"/>
                    <a:pt x="750" y="813"/>
                  </a:cubicBezTo>
                  <a:cubicBezTo>
                    <a:pt x="1031" y="907"/>
                    <a:pt x="1031" y="907"/>
                    <a:pt x="1031" y="907"/>
                  </a:cubicBezTo>
                  <a:cubicBezTo>
                    <a:pt x="719" y="219"/>
                    <a:pt x="719" y="219"/>
                    <a:pt x="719" y="219"/>
                  </a:cubicBezTo>
                  <a:cubicBezTo>
                    <a:pt x="0" y="501"/>
                    <a:pt x="0" y="501"/>
                    <a:pt x="0" y="501"/>
                  </a:cubicBezTo>
                  <a:cubicBezTo>
                    <a:pt x="344" y="626"/>
                    <a:pt x="344" y="626"/>
                    <a:pt x="344" y="626"/>
                  </a:cubicBezTo>
                  <a:cubicBezTo>
                    <a:pt x="281" y="751"/>
                    <a:pt x="250" y="907"/>
                    <a:pt x="250" y="1032"/>
                  </a:cubicBezTo>
                  <a:cubicBezTo>
                    <a:pt x="250" y="1626"/>
                    <a:pt x="719" y="2093"/>
                    <a:pt x="1313" y="2093"/>
                  </a:cubicBezTo>
                  <a:cubicBezTo>
                    <a:pt x="1875" y="2093"/>
                    <a:pt x="2375" y="1626"/>
                    <a:pt x="2375" y="1032"/>
                  </a:cubicBezTo>
                  <a:cubicBezTo>
                    <a:pt x="2375" y="469"/>
                    <a:pt x="1875" y="0"/>
                    <a:pt x="1313"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 name="Freeform 24"/>
            <p:cNvSpPr>
              <a:spLocks noChangeArrowheads="1"/>
            </p:cNvSpPr>
            <p:nvPr/>
          </p:nvSpPr>
          <p:spPr bwMode="auto">
            <a:xfrm>
              <a:off x="6071394" y="897033"/>
              <a:ext cx="112713" cy="174625"/>
            </a:xfrm>
            <a:custGeom>
              <a:avLst/>
              <a:gdLst>
                <a:gd name="T0" fmla="*/ 437 w 626"/>
                <a:gd name="T1" fmla="*/ 282 h 970"/>
                <a:gd name="T2" fmla="*/ 437 w 626"/>
                <a:gd name="T3" fmla="*/ 282 h 970"/>
                <a:gd name="T4" fmla="*/ 312 w 626"/>
                <a:gd name="T5" fmla="*/ 157 h 970"/>
                <a:gd name="T6" fmla="*/ 218 w 626"/>
                <a:gd name="T7" fmla="*/ 250 h 970"/>
                <a:gd name="T8" fmla="*/ 625 w 626"/>
                <a:gd name="T9" fmla="*/ 688 h 970"/>
                <a:gd name="T10" fmla="*/ 312 w 626"/>
                <a:gd name="T11" fmla="*/ 969 h 970"/>
                <a:gd name="T12" fmla="*/ 0 w 626"/>
                <a:gd name="T13" fmla="*/ 719 h 970"/>
                <a:gd name="T14" fmla="*/ 187 w 626"/>
                <a:gd name="T15" fmla="*/ 657 h 970"/>
                <a:gd name="T16" fmla="*/ 312 w 626"/>
                <a:gd name="T17" fmla="*/ 813 h 970"/>
                <a:gd name="T18" fmla="*/ 437 w 626"/>
                <a:gd name="T19" fmla="*/ 719 h 970"/>
                <a:gd name="T20" fmla="*/ 31 w 626"/>
                <a:gd name="T21" fmla="*/ 250 h 970"/>
                <a:gd name="T22" fmla="*/ 312 w 626"/>
                <a:gd name="T23" fmla="*/ 0 h 970"/>
                <a:gd name="T24" fmla="*/ 593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06" y="188"/>
                    <a:pt x="375" y="157"/>
                    <a:pt x="312" y="157"/>
                  </a:cubicBezTo>
                  <a:cubicBezTo>
                    <a:pt x="250" y="157"/>
                    <a:pt x="218" y="188"/>
                    <a:pt x="218" y="250"/>
                  </a:cubicBezTo>
                  <a:cubicBezTo>
                    <a:pt x="218" y="407"/>
                    <a:pt x="625" y="407"/>
                    <a:pt x="625" y="688"/>
                  </a:cubicBezTo>
                  <a:cubicBezTo>
                    <a:pt x="625" y="875"/>
                    <a:pt x="499" y="969"/>
                    <a:pt x="312" y="969"/>
                  </a:cubicBezTo>
                  <a:cubicBezTo>
                    <a:pt x="156" y="969"/>
                    <a:pt x="62" y="907"/>
                    <a:pt x="0" y="719"/>
                  </a:cubicBezTo>
                  <a:cubicBezTo>
                    <a:pt x="187" y="657"/>
                    <a:pt x="187" y="657"/>
                    <a:pt x="187" y="657"/>
                  </a:cubicBezTo>
                  <a:cubicBezTo>
                    <a:pt x="218" y="782"/>
                    <a:pt x="281" y="813"/>
                    <a:pt x="312" y="813"/>
                  </a:cubicBezTo>
                  <a:cubicBezTo>
                    <a:pt x="375" y="813"/>
                    <a:pt x="437" y="782"/>
                    <a:pt x="437" y="719"/>
                  </a:cubicBezTo>
                  <a:cubicBezTo>
                    <a:pt x="437" y="532"/>
                    <a:pt x="31" y="532"/>
                    <a:pt x="31" y="250"/>
                  </a:cubicBezTo>
                  <a:cubicBezTo>
                    <a:pt x="31" y="94"/>
                    <a:pt x="125" y="0"/>
                    <a:pt x="312" y="0"/>
                  </a:cubicBezTo>
                  <a:cubicBezTo>
                    <a:pt x="468" y="0"/>
                    <a:pt x="562" y="94"/>
                    <a:pt x="593" y="219"/>
                  </a:cubicBezTo>
                  <a:lnTo>
                    <a:pt x="437" y="282"/>
                  </a:lnTo>
                </a:path>
              </a:pathLst>
            </a:custGeom>
            <a:solidFill>
              <a:srgbClr val="FFFFFF"/>
            </a:solidFill>
            <a:ln>
              <a:noFill/>
            </a:ln>
            <a:effectLst/>
          </p:spPr>
          <p:txBody>
            <a:bodyPr wrap="none" anchor="ctr"/>
            <a:lstStyle/>
            <a:p>
              <a:endParaRPr lang="en-US"/>
            </a:p>
          </p:txBody>
        </p:sp>
        <p:sp>
          <p:nvSpPr>
            <p:cNvPr id="20" name="Freeform 25"/>
            <p:cNvSpPr>
              <a:spLocks noChangeArrowheads="1"/>
            </p:cNvSpPr>
            <p:nvPr/>
          </p:nvSpPr>
          <p:spPr bwMode="auto">
            <a:xfrm>
              <a:off x="6206331" y="897033"/>
              <a:ext cx="107157" cy="174625"/>
            </a:xfrm>
            <a:custGeom>
              <a:avLst/>
              <a:gdLst>
                <a:gd name="T0" fmla="*/ 0 w 594"/>
                <a:gd name="T1" fmla="*/ 969 h 970"/>
                <a:gd name="T2" fmla="*/ 0 w 594"/>
                <a:gd name="T3" fmla="*/ 969 h 970"/>
                <a:gd name="T4" fmla="*/ 0 w 594"/>
                <a:gd name="T5" fmla="*/ 0 h 970"/>
                <a:gd name="T6" fmla="*/ 250 w 594"/>
                <a:gd name="T7" fmla="*/ 0 h 970"/>
                <a:gd name="T8" fmla="*/ 593 w 594"/>
                <a:gd name="T9" fmla="*/ 313 h 970"/>
                <a:gd name="T10" fmla="*/ 250 w 594"/>
                <a:gd name="T11" fmla="*/ 594 h 970"/>
                <a:gd name="T12" fmla="*/ 187 w 594"/>
                <a:gd name="T13" fmla="*/ 594 h 970"/>
                <a:gd name="T14" fmla="*/ 187 w 594"/>
                <a:gd name="T15" fmla="*/ 969 h 970"/>
                <a:gd name="T16" fmla="*/ 0 w 594"/>
                <a:gd name="T17" fmla="*/ 969 h 970"/>
                <a:gd name="T18" fmla="*/ 187 w 594"/>
                <a:gd name="T19" fmla="*/ 438 h 970"/>
                <a:gd name="T20" fmla="*/ 187 w 594"/>
                <a:gd name="T21" fmla="*/ 438 h 970"/>
                <a:gd name="T22" fmla="*/ 281 w 594"/>
                <a:gd name="T23" fmla="*/ 438 h 970"/>
                <a:gd name="T24" fmla="*/ 406 w 594"/>
                <a:gd name="T25" fmla="*/ 313 h 970"/>
                <a:gd name="T26" fmla="*/ 281 w 594"/>
                <a:gd name="T27" fmla="*/ 157 h 970"/>
                <a:gd name="T28" fmla="*/ 187 w 594"/>
                <a:gd name="T29" fmla="*/ 157 h 970"/>
                <a:gd name="T30" fmla="*/ 187 w 594"/>
                <a:gd name="T31"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4" h="970">
                  <a:moveTo>
                    <a:pt x="0" y="969"/>
                  </a:moveTo>
                  <a:lnTo>
                    <a:pt x="0" y="969"/>
                  </a:lnTo>
                  <a:cubicBezTo>
                    <a:pt x="0" y="0"/>
                    <a:pt x="0" y="0"/>
                    <a:pt x="0" y="0"/>
                  </a:cubicBezTo>
                  <a:cubicBezTo>
                    <a:pt x="250" y="0"/>
                    <a:pt x="250" y="0"/>
                    <a:pt x="250" y="0"/>
                  </a:cubicBezTo>
                  <a:cubicBezTo>
                    <a:pt x="468" y="0"/>
                    <a:pt x="593" y="125"/>
                    <a:pt x="593" y="313"/>
                  </a:cubicBezTo>
                  <a:cubicBezTo>
                    <a:pt x="593" y="469"/>
                    <a:pt x="468" y="594"/>
                    <a:pt x="250" y="594"/>
                  </a:cubicBezTo>
                  <a:cubicBezTo>
                    <a:pt x="187" y="594"/>
                    <a:pt x="187" y="594"/>
                    <a:pt x="187" y="594"/>
                  </a:cubicBezTo>
                  <a:cubicBezTo>
                    <a:pt x="187" y="969"/>
                    <a:pt x="187" y="969"/>
                    <a:pt x="187" y="969"/>
                  </a:cubicBezTo>
                  <a:lnTo>
                    <a:pt x="0" y="969"/>
                  </a:lnTo>
                  <a:close/>
                  <a:moveTo>
                    <a:pt x="187" y="438"/>
                  </a:moveTo>
                  <a:lnTo>
                    <a:pt x="187" y="438"/>
                  </a:lnTo>
                  <a:cubicBezTo>
                    <a:pt x="281" y="438"/>
                    <a:pt x="281" y="438"/>
                    <a:pt x="281" y="438"/>
                  </a:cubicBezTo>
                  <a:cubicBezTo>
                    <a:pt x="343" y="438"/>
                    <a:pt x="406" y="375"/>
                    <a:pt x="406" y="313"/>
                  </a:cubicBezTo>
                  <a:cubicBezTo>
                    <a:pt x="406" y="219"/>
                    <a:pt x="343" y="157"/>
                    <a:pt x="281" y="157"/>
                  </a:cubicBezTo>
                  <a:cubicBezTo>
                    <a:pt x="187" y="157"/>
                    <a:pt x="187" y="157"/>
                    <a:pt x="187" y="157"/>
                  </a:cubicBezTo>
                  <a:lnTo>
                    <a:pt x="187" y="438"/>
                  </a:lnTo>
                  <a:close/>
                </a:path>
              </a:pathLst>
            </a:custGeom>
            <a:solidFill>
              <a:srgbClr val="FFFFFF"/>
            </a:solidFill>
            <a:ln>
              <a:noFill/>
            </a:ln>
            <a:effectLst/>
          </p:spPr>
          <p:txBody>
            <a:bodyPr wrap="none" anchor="ctr"/>
            <a:lstStyle/>
            <a:p>
              <a:endParaRPr lang="en-US"/>
            </a:p>
          </p:txBody>
        </p:sp>
        <p:sp>
          <p:nvSpPr>
            <p:cNvPr id="21" name="Freeform 26"/>
            <p:cNvSpPr>
              <a:spLocks noChangeArrowheads="1"/>
            </p:cNvSpPr>
            <p:nvPr/>
          </p:nvSpPr>
          <p:spPr bwMode="auto">
            <a:xfrm>
              <a:off x="6330156" y="897033"/>
              <a:ext cx="107157" cy="174625"/>
            </a:xfrm>
            <a:custGeom>
              <a:avLst/>
              <a:gdLst>
                <a:gd name="T0" fmla="*/ 0 w 595"/>
                <a:gd name="T1" fmla="*/ 313 h 970"/>
                <a:gd name="T2" fmla="*/ 0 w 595"/>
                <a:gd name="T3" fmla="*/ 313 h 970"/>
                <a:gd name="T4" fmla="*/ 281 w 595"/>
                <a:gd name="T5" fmla="*/ 0 h 970"/>
                <a:gd name="T6" fmla="*/ 594 w 595"/>
                <a:gd name="T7" fmla="*/ 313 h 970"/>
                <a:gd name="T8" fmla="*/ 594 w 595"/>
                <a:gd name="T9" fmla="*/ 657 h 970"/>
                <a:gd name="T10" fmla="*/ 281 w 595"/>
                <a:gd name="T11" fmla="*/ 969 h 970"/>
                <a:gd name="T12" fmla="*/ 0 w 595"/>
                <a:gd name="T13" fmla="*/ 657 h 970"/>
                <a:gd name="T14" fmla="*/ 0 w 595"/>
                <a:gd name="T15" fmla="*/ 313 h 970"/>
                <a:gd name="T16" fmla="*/ 188 w 595"/>
                <a:gd name="T17" fmla="*/ 688 h 970"/>
                <a:gd name="T18" fmla="*/ 188 w 595"/>
                <a:gd name="T19" fmla="*/ 688 h 970"/>
                <a:gd name="T20" fmla="*/ 281 w 595"/>
                <a:gd name="T21" fmla="*/ 813 h 970"/>
                <a:gd name="T22" fmla="*/ 406 w 595"/>
                <a:gd name="T23" fmla="*/ 688 h 970"/>
                <a:gd name="T24" fmla="*/ 406 w 595"/>
                <a:gd name="T25" fmla="*/ 282 h 970"/>
                <a:gd name="T26" fmla="*/ 281 w 595"/>
                <a:gd name="T27" fmla="*/ 157 h 970"/>
                <a:gd name="T28" fmla="*/ 188 w 595"/>
                <a:gd name="T29" fmla="*/ 282 h 970"/>
                <a:gd name="T30" fmla="*/ 188 w 595"/>
                <a:gd name="T31"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5" h="970">
                  <a:moveTo>
                    <a:pt x="0" y="313"/>
                  </a:moveTo>
                  <a:lnTo>
                    <a:pt x="0" y="313"/>
                  </a:lnTo>
                  <a:cubicBezTo>
                    <a:pt x="0" y="94"/>
                    <a:pt x="125" y="0"/>
                    <a:pt x="281" y="0"/>
                  </a:cubicBezTo>
                  <a:cubicBezTo>
                    <a:pt x="469" y="0"/>
                    <a:pt x="594" y="94"/>
                    <a:pt x="594" y="313"/>
                  </a:cubicBezTo>
                  <a:cubicBezTo>
                    <a:pt x="594" y="657"/>
                    <a:pt x="594" y="657"/>
                    <a:pt x="594" y="657"/>
                  </a:cubicBezTo>
                  <a:cubicBezTo>
                    <a:pt x="594" y="875"/>
                    <a:pt x="469" y="969"/>
                    <a:pt x="281" y="969"/>
                  </a:cubicBezTo>
                  <a:cubicBezTo>
                    <a:pt x="125" y="969"/>
                    <a:pt x="0" y="875"/>
                    <a:pt x="0" y="657"/>
                  </a:cubicBezTo>
                  <a:lnTo>
                    <a:pt x="0" y="313"/>
                  </a:lnTo>
                  <a:close/>
                  <a:moveTo>
                    <a:pt x="188" y="688"/>
                  </a:moveTo>
                  <a:lnTo>
                    <a:pt x="188" y="688"/>
                  </a:lnTo>
                  <a:cubicBezTo>
                    <a:pt x="188" y="782"/>
                    <a:pt x="219" y="813"/>
                    <a:pt x="281" y="813"/>
                  </a:cubicBezTo>
                  <a:cubicBezTo>
                    <a:pt x="375" y="813"/>
                    <a:pt x="406" y="782"/>
                    <a:pt x="406" y="688"/>
                  </a:cubicBezTo>
                  <a:cubicBezTo>
                    <a:pt x="406" y="282"/>
                    <a:pt x="406" y="282"/>
                    <a:pt x="406" y="282"/>
                  </a:cubicBezTo>
                  <a:cubicBezTo>
                    <a:pt x="406" y="188"/>
                    <a:pt x="375" y="157"/>
                    <a:pt x="281" y="157"/>
                  </a:cubicBezTo>
                  <a:cubicBezTo>
                    <a:pt x="219" y="157"/>
                    <a:pt x="188" y="188"/>
                    <a:pt x="188" y="282"/>
                  </a:cubicBezTo>
                  <a:lnTo>
                    <a:pt x="188" y="688"/>
                  </a:lnTo>
                  <a:close/>
                </a:path>
              </a:pathLst>
            </a:custGeom>
            <a:solidFill>
              <a:srgbClr val="FFFFFF"/>
            </a:solidFill>
            <a:ln>
              <a:noFill/>
            </a:ln>
            <a:effectLst/>
          </p:spPr>
          <p:txBody>
            <a:bodyPr wrap="none" anchor="ctr"/>
            <a:lstStyle/>
            <a:p>
              <a:endParaRPr lang="en-US"/>
            </a:p>
          </p:txBody>
        </p:sp>
        <p:sp>
          <p:nvSpPr>
            <p:cNvPr id="22" name="Freeform 27"/>
            <p:cNvSpPr>
              <a:spLocks noChangeArrowheads="1"/>
            </p:cNvSpPr>
            <p:nvPr/>
          </p:nvSpPr>
          <p:spPr bwMode="auto">
            <a:xfrm>
              <a:off x="6459538" y="897033"/>
              <a:ext cx="112713" cy="174625"/>
            </a:xfrm>
            <a:custGeom>
              <a:avLst/>
              <a:gdLst>
                <a:gd name="T0" fmla="*/ 406 w 626"/>
                <a:gd name="T1" fmla="*/ 969 h 970"/>
                <a:gd name="T2" fmla="*/ 406 w 626"/>
                <a:gd name="T3" fmla="*/ 969 h 970"/>
                <a:gd name="T4" fmla="*/ 250 w 626"/>
                <a:gd name="T5" fmla="*/ 563 h 970"/>
                <a:gd name="T6" fmla="*/ 187 w 626"/>
                <a:gd name="T7" fmla="*/ 563 h 970"/>
                <a:gd name="T8" fmla="*/ 187 w 626"/>
                <a:gd name="T9" fmla="*/ 969 h 970"/>
                <a:gd name="T10" fmla="*/ 0 w 626"/>
                <a:gd name="T11" fmla="*/ 969 h 970"/>
                <a:gd name="T12" fmla="*/ 0 w 626"/>
                <a:gd name="T13" fmla="*/ 0 h 970"/>
                <a:gd name="T14" fmla="*/ 250 w 626"/>
                <a:gd name="T15" fmla="*/ 0 h 970"/>
                <a:gd name="T16" fmla="*/ 594 w 626"/>
                <a:gd name="T17" fmla="*/ 313 h 970"/>
                <a:gd name="T18" fmla="*/ 437 w 626"/>
                <a:gd name="T19" fmla="*/ 532 h 970"/>
                <a:gd name="T20" fmla="*/ 625 w 626"/>
                <a:gd name="T21" fmla="*/ 969 h 970"/>
                <a:gd name="T22" fmla="*/ 406 w 626"/>
                <a:gd name="T23" fmla="*/ 969 h 970"/>
                <a:gd name="T24" fmla="*/ 187 w 626"/>
                <a:gd name="T25" fmla="*/ 438 h 970"/>
                <a:gd name="T26" fmla="*/ 187 w 626"/>
                <a:gd name="T27" fmla="*/ 438 h 970"/>
                <a:gd name="T28" fmla="*/ 281 w 626"/>
                <a:gd name="T29" fmla="*/ 438 h 970"/>
                <a:gd name="T30" fmla="*/ 406 w 626"/>
                <a:gd name="T31" fmla="*/ 282 h 970"/>
                <a:gd name="T32" fmla="*/ 281 w 626"/>
                <a:gd name="T33" fmla="*/ 157 h 970"/>
                <a:gd name="T34" fmla="*/ 187 w 626"/>
                <a:gd name="T35" fmla="*/ 157 h 970"/>
                <a:gd name="T36" fmla="*/ 187 w 626"/>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6" h="970">
                  <a:moveTo>
                    <a:pt x="406" y="969"/>
                  </a:moveTo>
                  <a:lnTo>
                    <a:pt x="406" y="969"/>
                  </a:lnTo>
                  <a:cubicBezTo>
                    <a:pt x="250" y="563"/>
                    <a:pt x="250" y="563"/>
                    <a:pt x="250" y="563"/>
                  </a:cubicBezTo>
                  <a:cubicBezTo>
                    <a:pt x="187" y="563"/>
                    <a:pt x="187" y="563"/>
                    <a:pt x="187" y="563"/>
                  </a:cubicBezTo>
                  <a:cubicBezTo>
                    <a:pt x="187" y="969"/>
                    <a:pt x="187" y="969"/>
                    <a:pt x="187" y="969"/>
                  </a:cubicBezTo>
                  <a:cubicBezTo>
                    <a:pt x="0" y="969"/>
                    <a:pt x="0" y="969"/>
                    <a:pt x="0" y="969"/>
                  </a:cubicBezTo>
                  <a:cubicBezTo>
                    <a:pt x="0" y="0"/>
                    <a:pt x="0" y="0"/>
                    <a:pt x="0" y="0"/>
                  </a:cubicBezTo>
                  <a:cubicBezTo>
                    <a:pt x="250" y="0"/>
                    <a:pt x="250" y="0"/>
                    <a:pt x="250" y="0"/>
                  </a:cubicBezTo>
                  <a:cubicBezTo>
                    <a:pt x="469" y="0"/>
                    <a:pt x="594" y="125"/>
                    <a:pt x="594" y="313"/>
                  </a:cubicBezTo>
                  <a:cubicBezTo>
                    <a:pt x="594" y="407"/>
                    <a:pt x="531" y="500"/>
                    <a:pt x="437" y="532"/>
                  </a:cubicBezTo>
                  <a:cubicBezTo>
                    <a:pt x="625" y="969"/>
                    <a:pt x="625" y="969"/>
                    <a:pt x="625" y="969"/>
                  </a:cubicBezTo>
                  <a:lnTo>
                    <a:pt x="406" y="969"/>
                  </a:lnTo>
                  <a:close/>
                  <a:moveTo>
                    <a:pt x="187" y="438"/>
                  </a:moveTo>
                  <a:lnTo>
                    <a:pt x="187" y="438"/>
                  </a:lnTo>
                  <a:cubicBezTo>
                    <a:pt x="281" y="438"/>
                    <a:pt x="281" y="438"/>
                    <a:pt x="281" y="438"/>
                  </a:cubicBezTo>
                  <a:cubicBezTo>
                    <a:pt x="344" y="438"/>
                    <a:pt x="406" y="375"/>
                    <a:pt x="406" y="282"/>
                  </a:cubicBezTo>
                  <a:cubicBezTo>
                    <a:pt x="406" y="188"/>
                    <a:pt x="344" y="157"/>
                    <a:pt x="281" y="157"/>
                  </a:cubicBezTo>
                  <a:cubicBezTo>
                    <a:pt x="187" y="157"/>
                    <a:pt x="187" y="157"/>
                    <a:pt x="187" y="157"/>
                  </a:cubicBezTo>
                  <a:lnTo>
                    <a:pt x="187" y="438"/>
                  </a:lnTo>
                  <a:close/>
                </a:path>
              </a:pathLst>
            </a:custGeom>
            <a:solidFill>
              <a:srgbClr val="FFFFFF"/>
            </a:solidFill>
            <a:ln>
              <a:noFill/>
            </a:ln>
            <a:effectLst/>
          </p:spPr>
          <p:txBody>
            <a:bodyPr wrap="none" anchor="ctr"/>
            <a:lstStyle/>
            <a:p>
              <a:endParaRPr lang="en-US"/>
            </a:p>
          </p:txBody>
        </p:sp>
        <p:sp>
          <p:nvSpPr>
            <p:cNvPr id="23" name="Freeform 28"/>
            <p:cNvSpPr>
              <a:spLocks noChangeArrowheads="1"/>
            </p:cNvSpPr>
            <p:nvPr/>
          </p:nvSpPr>
          <p:spPr bwMode="auto">
            <a:xfrm>
              <a:off x="6577013" y="897033"/>
              <a:ext cx="107156" cy="174625"/>
            </a:xfrm>
            <a:custGeom>
              <a:avLst/>
              <a:gdLst>
                <a:gd name="T0" fmla="*/ 594 w 595"/>
                <a:gd name="T1" fmla="*/ 0 h 970"/>
                <a:gd name="T2" fmla="*/ 594 w 595"/>
                <a:gd name="T3" fmla="*/ 188 h 970"/>
                <a:gd name="T4" fmla="*/ 406 w 595"/>
                <a:gd name="T5" fmla="*/ 188 h 970"/>
                <a:gd name="T6" fmla="*/ 406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406" y="188"/>
                  </a:lnTo>
                  <a:lnTo>
                    <a:pt x="406" y="969"/>
                  </a:lnTo>
                  <a:lnTo>
                    <a:pt x="219" y="969"/>
                  </a:lnTo>
                  <a:lnTo>
                    <a:pt x="219" y="188"/>
                  </a:lnTo>
                  <a:lnTo>
                    <a:pt x="0" y="188"/>
                  </a:lnTo>
                  <a:lnTo>
                    <a:pt x="0" y="0"/>
                  </a:lnTo>
                  <a:lnTo>
                    <a:pt x="594" y="0"/>
                  </a:lnTo>
                </a:path>
              </a:pathLst>
            </a:custGeom>
            <a:solidFill>
              <a:srgbClr val="FFFFFF"/>
            </a:solidFill>
            <a:ln>
              <a:noFill/>
            </a:ln>
            <a:effectLst/>
          </p:spPr>
          <p:txBody>
            <a:bodyPr wrap="none" anchor="ctr"/>
            <a:lstStyle/>
            <a:p>
              <a:endParaRPr lang="en-US"/>
            </a:p>
          </p:txBody>
        </p:sp>
        <p:sp>
          <p:nvSpPr>
            <p:cNvPr id="24" name="Freeform 29"/>
            <p:cNvSpPr>
              <a:spLocks noChangeArrowheads="1"/>
            </p:cNvSpPr>
            <p:nvPr/>
          </p:nvSpPr>
          <p:spPr bwMode="auto">
            <a:xfrm>
              <a:off x="6695281" y="897033"/>
              <a:ext cx="112713" cy="174625"/>
            </a:xfrm>
            <a:custGeom>
              <a:avLst/>
              <a:gdLst>
                <a:gd name="T0" fmla="*/ 438 w 626"/>
                <a:gd name="T1" fmla="*/ 282 h 970"/>
                <a:gd name="T2" fmla="*/ 438 w 626"/>
                <a:gd name="T3" fmla="*/ 282 h 970"/>
                <a:gd name="T4" fmla="*/ 313 w 626"/>
                <a:gd name="T5" fmla="*/ 157 h 970"/>
                <a:gd name="T6" fmla="*/ 219 w 626"/>
                <a:gd name="T7" fmla="*/ 250 h 970"/>
                <a:gd name="T8" fmla="*/ 625 w 626"/>
                <a:gd name="T9" fmla="*/ 688 h 970"/>
                <a:gd name="T10" fmla="*/ 313 w 626"/>
                <a:gd name="T11" fmla="*/ 969 h 970"/>
                <a:gd name="T12" fmla="*/ 0 w 626"/>
                <a:gd name="T13" fmla="*/ 719 h 970"/>
                <a:gd name="T14" fmla="*/ 188 w 626"/>
                <a:gd name="T15" fmla="*/ 657 h 970"/>
                <a:gd name="T16" fmla="*/ 344 w 626"/>
                <a:gd name="T17" fmla="*/ 813 h 970"/>
                <a:gd name="T18" fmla="*/ 438 w 626"/>
                <a:gd name="T19" fmla="*/ 719 h 970"/>
                <a:gd name="T20" fmla="*/ 32 w 626"/>
                <a:gd name="T21" fmla="*/ 250 h 970"/>
                <a:gd name="T22" fmla="*/ 313 w 626"/>
                <a:gd name="T23" fmla="*/ 0 h 970"/>
                <a:gd name="T24" fmla="*/ 625 w 626"/>
                <a:gd name="T25" fmla="*/ 219 h 970"/>
                <a:gd name="T26" fmla="*/ 438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8" y="282"/>
                  </a:moveTo>
                  <a:lnTo>
                    <a:pt x="438" y="282"/>
                  </a:lnTo>
                  <a:cubicBezTo>
                    <a:pt x="407" y="188"/>
                    <a:pt x="375" y="157"/>
                    <a:pt x="313" y="157"/>
                  </a:cubicBezTo>
                  <a:cubicBezTo>
                    <a:pt x="250" y="157"/>
                    <a:pt x="219" y="188"/>
                    <a:pt x="219" y="250"/>
                  </a:cubicBezTo>
                  <a:cubicBezTo>
                    <a:pt x="219" y="407"/>
                    <a:pt x="625" y="407"/>
                    <a:pt x="625" y="688"/>
                  </a:cubicBezTo>
                  <a:cubicBezTo>
                    <a:pt x="625" y="875"/>
                    <a:pt x="500" y="969"/>
                    <a:pt x="313" y="969"/>
                  </a:cubicBezTo>
                  <a:cubicBezTo>
                    <a:pt x="188" y="969"/>
                    <a:pt x="63" y="907"/>
                    <a:pt x="0" y="719"/>
                  </a:cubicBezTo>
                  <a:cubicBezTo>
                    <a:pt x="188" y="657"/>
                    <a:pt x="188" y="657"/>
                    <a:pt x="188" y="657"/>
                  </a:cubicBezTo>
                  <a:cubicBezTo>
                    <a:pt x="219" y="782"/>
                    <a:pt x="281" y="813"/>
                    <a:pt x="344" y="813"/>
                  </a:cubicBezTo>
                  <a:cubicBezTo>
                    <a:pt x="407" y="813"/>
                    <a:pt x="438" y="782"/>
                    <a:pt x="438" y="719"/>
                  </a:cubicBezTo>
                  <a:cubicBezTo>
                    <a:pt x="438" y="532"/>
                    <a:pt x="32" y="532"/>
                    <a:pt x="32" y="250"/>
                  </a:cubicBezTo>
                  <a:cubicBezTo>
                    <a:pt x="32" y="94"/>
                    <a:pt x="125" y="0"/>
                    <a:pt x="313" y="0"/>
                  </a:cubicBezTo>
                  <a:cubicBezTo>
                    <a:pt x="469" y="0"/>
                    <a:pt x="594" y="94"/>
                    <a:pt x="625" y="219"/>
                  </a:cubicBezTo>
                  <a:lnTo>
                    <a:pt x="438" y="282"/>
                  </a:lnTo>
                </a:path>
              </a:pathLst>
            </a:custGeom>
            <a:solidFill>
              <a:srgbClr val="FFFFFF"/>
            </a:solidFill>
            <a:ln>
              <a:noFill/>
            </a:ln>
            <a:effectLst/>
          </p:spPr>
          <p:txBody>
            <a:bodyPr wrap="none" anchor="ctr"/>
            <a:lstStyle/>
            <a:p>
              <a:endParaRPr lang="en-US"/>
            </a:p>
          </p:txBody>
        </p:sp>
        <p:sp>
          <p:nvSpPr>
            <p:cNvPr id="25" name="Freeform 30"/>
            <p:cNvSpPr>
              <a:spLocks noChangeArrowheads="1"/>
            </p:cNvSpPr>
            <p:nvPr/>
          </p:nvSpPr>
          <p:spPr bwMode="auto">
            <a:xfrm>
              <a:off x="6892131" y="897033"/>
              <a:ext cx="140494" cy="174625"/>
            </a:xfrm>
            <a:custGeom>
              <a:avLst/>
              <a:gdLst>
                <a:gd name="T0" fmla="*/ 749 w 781"/>
                <a:gd name="T1" fmla="*/ 532 h 970"/>
                <a:gd name="T2" fmla="*/ 749 w 781"/>
                <a:gd name="T3" fmla="*/ 532 h 970"/>
                <a:gd name="T4" fmla="*/ 624 w 781"/>
                <a:gd name="T5" fmla="*/ 750 h 970"/>
                <a:gd name="T6" fmla="*/ 780 w 781"/>
                <a:gd name="T7" fmla="*/ 813 h 970"/>
                <a:gd name="T8" fmla="*/ 780 w 781"/>
                <a:gd name="T9" fmla="*/ 969 h 970"/>
                <a:gd name="T10" fmla="*/ 530 w 781"/>
                <a:gd name="T11" fmla="*/ 875 h 970"/>
                <a:gd name="T12" fmla="*/ 281 w 781"/>
                <a:gd name="T13" fmla="*/ 969 h 970"/>
                <a:gd name="T14" fmla="*/ 0 w 781"/>
                <a:gd name="T15" fmla="*/ 719 h 970"/>
                <a:gd name="T16" fmla="*/ 156 w 781"/>
                <a:gd name="T17" fmla="*/ 438 h 970"/>
                <a:gd name="T18" fmla="*/ 63 w 781"/>
                <a:gd name="T19" fmla="*/ 250 h 970"/>
                <a:gd name="T20" fmla="*/ 312 w 781"/>
                <a:gd name="T21" fmla="*/ 0 h 970"/>
                <a:gd name="T22" fmla="*/ 530 w 781"/>
                <a:gd name="T23" fmla="*/ 219 h 970"/>
                <a:gd name="T24" fmla="*/ 343 w 781"/>
                <a:gd name="T25" fmla="*/ 469 h 970"/>
                <a:gd name="T26" fmla="*/ 530 w 781"/>
                <a:gd name="T27" fmla="*/ 657 h 970"/>
                <a:gd name="T28" fmla="*/ 593 w 781"/>
                <a:gd name="T29" fmla="*/ 469 h 970"/>
                <a:gd name="T30" fmla="*/ 749 w 781"/>
                <a:gd name="T31" fmla="*/ 532 h 970"/>
                <a:gd name="T32" fmla="*/ 312 w 781"/>
                <a:gd name="T33" fmla="*/ 813 h 970"/>
                <a:gd name="T34" fmla="*/ 312 w 781"/>
                <a:gd name="T35" fmla="*/ 813 h 970"/>
                <a:gd name="T36" fmla="*/ 437 w 781"/>
                <a:gd name="T37" fmla="*/ 782 h 970"/>
                <a:gd name="T38" fmla="*/ 219 w 781"/>
                <a:gd name="T39" fmla="*/ 563 h 970"/>
                <a:gd name="T40" fmla="*/ 156 w 781"/>
                <a:gd name="T41" fmla="*/ 688 h 970"/>
                <a:gd name="T42" fmla="*/ 312 w 781"/>
                <a:gd name="T43" fmla="*/ 813 h 970"/>
                <a:gd name="T44" fmla="*/ 219 w 781"/>
                <a:gd name="T45" fmla="*/ 219 h 970"/>
                <a:gd name="T46" fmla="*/ 219 w 781"/>
                <a:gd name="T47" fmla="*/ 219 h 970"/>
                <a:gd name="T48" fmla="*/ 281 w 781"/>
                <a:gd name="T49" fmla="*/ 375 h 970"/>
                <a:gd name="T50" fmla="*/ 374 w 781"/>
                <a:gd name="T51" fmla="*/ 188 h 970"/>
                <a:gd name="T52" fmla="*/ 312 w 781"/>
                <a:gd name="T53" fmla="*/ 125 h 970"/>
                <a:gd name="T54" fmla="*/ 219 w 781"/>
                <a:gd name="T55" fmla="*/ 21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1" h="970">
                  <a:moveTo>
                    <a:pt x="749" y="532"/>
                  </a:moveTo>
                  <a:lnTo>
                    <a:pt x="749" y="532"/>
                  </a:lnTo>
                  <a:cubicBezTo>
                    <a:pt x="718" y="594"/>
                    <a:pt x="687" y="688"/>
                    <a:pt x="624" y="750"/>
                  </a:cubicBezTo>
                  <a:cubicBezTo>
                    <a:pt x="687" y="782"/>
                    <a:pt x="718" y="813"/>
                    <a:pt x="780" y="813"/>
                  </a:cubicBezTo>
                  <a:cubicBezTo>
                    <a:pt x="780" y="969"/>
                    <a:pt x="780" y="969"/>
                    <a:pt x="780" y="969"/>
                  </a:cubicBezTo>
                  <a:cubicBezTo>
                    <a:pt x="687" y="969"/>
                    <a:pt x="624" y="938"/>
                    <a:pt x="530" y="875"/>
                  </a:cubicBezTo>
                  <a:cubicBezTo>
                    <a:pt x="468" y="938"/>
                    <a:pt x="374" y="969"/>
                    <a:pt x="281" y="969"/>
                  </a:cubicBezTo>
                  <a:cubicBezTo>
                    <a:pt x="125" y="969"/>
                    <a:pt x="0" y="875"/>
                    <a:pt x="0" y="719"/>
                  </a:cubicBezTo>
                  <a:cubicBezTo>
                    <a:pt x="0" y="594"/>
                    <a:pt x="63" y="500"/>
                    <a:pt x="156" y="438"/>
                  </a:cubicBezTo>
                  <a:cubicBezTo>
                    <a:pt x="94" y="375"/>
                    <a:pt x="63" y="313"/>
                    <a:pt x="63" y="250"/>
                  </a:cubicBezTo>
                  <a:cubicBezTo>
                    <a:pt x="63" y="63"/>
                    <a:pt x="188" y="0"/>
                    <a:pt x="312" y="0"/>
                  </a:cubicBezTo>
                  <a:cubicBezTo>
                    <a:pt x="437" y="0"/>
                    <a:pt x="530" y="94"/>
                    <a:pt x="530" y="219"/>
                  </a:cubicBezTo>
                  <a:cubicBezTo>
                    <a:pt x="530" y="344"/>
                    <a:pt x="437" y="407"/>
                    <a:pt x="343" y="469"/>
                  </a:cubicBezTo>
                  <a:cubicBezTo>
                    <a:pt x="405" y="532"/>
                    <a:pt x="468" y="594"/>
                    <a:pt x="530" y="657"/>
                  </a:cubicBezTo>
                  <a:cubicBezTo>
                    <a:pt x="562" y="594"/>
                    <a:pt x="593" y="563"/>
                    <a:pt x="593" y="469"/>
                  </a:cubicBezTo>
                  <a:lnTo>
                    <a:pt x="749" y="532"/>
                  </a:lnTo>
                  <a:close/>
                  <a:moveTo>
                    <a:pt x="312" y="813"/>
                  </a:moveTo>
                  <a:lnTo>
                    <a:pt x="312" y="813"/>
                  </a:lnTo>
                  <a:cubicBezTo>
                    <a:pt x="343" y="813"/>
                    <a:pt x="405" y="813"/>
                    <a:pt x="437" y="782"/>
                  </a:cubicBezTo>
                  <a:cubicBezTo>
                    <a:pt x="343" y="719"/>
                    <a:pt x="281" y="625"/>
                    <a:pt x="219" y="563"/>
                  </a:cubicBezTo>
                  <a:cubicBezTo>
                    <a:pt x="188" y="594"/>
                    <a:pt x="156" y="625"/>
                    <a:pt x="156" y="688"/>
                  </a:cubicBezTo>
                  <a:cubicBezTo>
                    <a:pt x="156" y="782"/>
                    <a:pt x="219" y="813"/>
                    <a:pt x="312" y="813"/>
                  </a:cubicBezTo>
                  <a:close/>
                  <a:moveTo>
                    <a:pt x="219" y="219"/>
                  </a:moveTo>
                  <a:lnTo>
                    <a:pt x="219" y="219"/>
                  </a:lnTo>
                  <a:cubicBezTo>
                    <a:pt x="219" y="282"/>
                    <a:pt x="250" y="313"/>
                    <a:pt x="281" y="375"/>
                  </a:cubicBezTo>
                  <a:cubicBezTo>
                    <a:pt x="312" y="313"/>
                    <a:pt x="374" y="282"/>
                    <a:pt x="374" y="188"/>
                  </a:cubicBezTo>
                  <a:cubicBezTo>
                    <a:pt x="374" y="157"/>
                    <a:pt x="343" y="125"/>
                    <a:pt x="312" y="125"/>
                  </a:cubicBezTo>
                  <a:cubicBezTo>
                    <a:pt x="250" y="125"/>
                    <a:pt x="219" y="157"/>
                    <a:pt x="219" y="219"/>
                  </a:cubicBezTo>
                  <a:close/>
                </a:path>
              </a:pathLst>
            </a:custGeom>
            <a:solidFill>
              <a:srgbClr val="FFFFFF"/>
            </a:solidFill>
            <a:ln>
              <a:noFill/>
            </a:ln>
            <a:effectLst/>
          </p:spPr>
          <p:txBody>
            <a:bodyPr wrap="none" anchor="ctr"/>
            <a:lstStyle/>
            <a:p>
              <a:endParaRPr lang="en-US"/>
            </a:p>
          </p:txBody>
        </p:sp>
        <p:sp>
          <p:nvSpPr>
            <p:cNvPr id="26" name="Freeform 31"/>
            <p:cNvSpPr>
              <a:spLocks noChangeArrowheads="1"/>
            </p:cNvSpPr>
            <p:nvPr/>
          </p:nvSpPr>
          <p:spPr bwMode="auto">
            <a:xfrm>
              <a:off x="7111206" y="897033"/>
              <a:ext cx="84932" cy="174625"/>
            </a:xfrm>
            <a:custGeom>
              <a:avLst/>
              <a:gdLst>
                <a:gd name="T0" fmla="*/ 0 w 470"/>
                <a:gd name="T1" fmla="*/ 969 h 970"/>
                <a:gd name="T2" fmla="*/ 0 w 470"/>
                <a:gd name="T3" fmla="*/ 0 h 970"/>
                <a:gd name="T4" fmla="*/ 469 w 470"/>
                <a:gd name="T5" fmla="*/ 0 h 970"/>
                <a:gd name="T6" fmla="*/ 469 w 470"/>
                <a:gd name="T7" fmla="*/ 188 h 970"/>
                <a:gd name="T8" fmla="*/ 187 w 470"/>
                <a:gd name="T9" fmla="*/ 188 h 970"/>
                <a:gd name="T10" fmla="*/ 187 w 470"/>
                <a:gd name="T11" fmla="*/ 407 h 970"/>
                <a:gd name="T12" fmla="*/ 406 w 470"/>
                <a:gd name="T13" fmla="*/ 407 h 970"/>
                <a:gd name="T14" fmla="*/ 406 w 470"/>
                <a:gd name="T15" fmla="*/ 563 h 970"/>
                <a:gd name="T16" fmla="*/ 187 w 470"/>
                <a:gd name="T17" fmla="*/ 563 h 970"/>
                <a:gd name="T18" fmla="*/ 187 w 470"/>
                <a:gd name="T19" fmla="*/ 969 h 970"/>
                <a:gd name="T20" fmla="*/ 0 w 470"/>
                <a:gd name="T21"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970">
                  <a:moveTo>
                    <a:pt x="0" y="969"/>
                  </a:moveTo>
                  <a:lnTo>
                    <a:pt x="0" y="0"/>
                  </a:lnTo>
                  <a:lnTo>
                    <a:pt x="469" y="0"/>
                  </a:lnTo>
                  <a:lnTo>
                    <a:pt x="469" y="188"/>
                  </a:lnTo>
                  <a:lnTo>
                    <a:pt x="187" y="188"/>
                  </a:lnTo>
                  <a:lnTo>
                    <a:pt x="187" y="407"/>
                  </a:lnTo>
                  <a:lnTo>
                    <a:pt x="406" y="407"/>
                  </a:lnTo>
                  <a:lnTo>
                    <a:pt x="406" y="563"/>
                  </a:lnTo>
                  <a:lnTo>
                    <a:pt x="187" y="563"/>
                  </a:lnTo>
                  <a:lnTo>
                    <a:pt x="187" y="969"/>
                  </a:lnTo>
                  <a:lnTo>
                    <a:pt x="0" y="969"/>
                  </a:lnTo>
                </a:path>
              </a:pathLst>
            </a:custGeom>
            <a:solidFill>
              <a:srgbClr val="FFFFFF"/>
            </a:solidFill>
            <a:ln>
              <a:noFill/>
            </a:ln>
            <a:effectLst/>
          </p:spPr>
          <p:txBody>
            <a:bodyPr wrap="none" anchor="ctr"/>
            <a:lstStyle/>
            <a:p>
              <a:endParaRPr lang="en-US"/>
            </a:p>
          </p:txBody>
        </p:sp>
        <p:sp>
          <p:nvSpPr>
            <p:cNvPr id="27" name="Freeform 32"/>
            <p:cNvSpPr>
              <a:spLocks noChangeArrowheads="1"/>
            </p:cNvSpPr>
            <p:nvPr/>
          </p:nvSpPr>
          <p:spPr bwMode="auto">
            <a:xfrm>
              <a:off x="7218363" y="897033"/>
              <a:ext cx="34131" cy="174625"/>
            </a:xfrm>
            <a:custGeom>
              <a:avLst/>
              <a:gdLst>
                <a:gd name="T0" fmla="*/ 0 w 188"/>
                <a:gd name="T1" fmla="*/ 969 h 970"/>
                <a:gd name="T2" fmla="*/ 0 w 188"/>
                <a:gd name="T3" fmla="*/ 0 h 970"/>
                <a:gd name="T4" fmla="*/ 187 w 188"/>
                <a:gd name="T5" fmla="*/ 0 h 970"/>
                <a:gd name="T6" fmla="*/ 187 w 188"/>
                <a:gd name="T7" fmla="*/ 969 h 970"/>
                <a:gd name="T8" fmla="*/ 0 w 188"/>
                <a:gd name="T9" fmla="*/ 969 h 970"/>
              </a:gdLst>
              <a:ahLst/>
              <a:cxnLst>
                <a:cxn ang="0">
                  <a:pos x="T0" y="T1"/>
                </a:cxn>
                <a:cxn ang="0">
                  <a:pos x="T2" y="T3"/>
                </a:cxn>
                <a:cxn ang="0">
                  <a:pos x="T4" y="T5"/>
                </a:cxn>
                <a:cxn ang="0">
                  <a:pos x="T6" y="T7"/>
                </a:cxn>
                <a:cxn ang="0">
                  <a:pos x="T8" y="T9"/>
                </a:cxn>
              </a:cxnLst>
              <a:rect l="0" t="0" r="r" b="b"/>
              <a:pathLst>
                <a:path w="188" h="970">
                  <a:moveTo>
                    <a:pt x="0" y="969"/>
                  </a:moveTo>
                  <a:lnTo>
                    <a:pt x="0" y="0"/>
                  </a:lnTo>
                  <a:lnTo>
                    <a:pt x="187" y="0"/>
                  </a:lnTo>
                  <a:lnTo>
                    <a:pt x="187" y="969"/>
                  </a:lnTo>
                  <a:lnTo>
                    <a:pt x="0" y="969"/>
                  </a:lnTo>
                </a:path>
              </a:pathLst>
            </a:custGeom>
            <a:solidFill>
              <a:srgbClr val="FFFFFF"/>
            </a:solidFill>
            <a:ln>
              <a:noFill/>
            </a:ln>
            <a:effectLst/>
          </p:spPr>
          <p:txBody>
            <a:bodyPr wrap="none" anchor="ctr"/>
            <a:lstStyle/>
            <a:p>
              <a:endParaRPr lang="en-US"/>
            </a:p>
          </p:txBody>
        </p:sp>
        <p:sp>
          <p:nvSpPr>
            <p:cNvPr id="28" name="Freeform 33"/>
            <p:cNvSpPr>
              <a:spLocks noChangeArrowheads="1"/>
            </p:cNvSpPr>
            <p:nvPr/>
          </p:nvSpPr>
          <p:spPr bwMode="auto">
            <a:xfrm>
              <a:off x="7269163" y="897033"/>
              <a:ext cx="107156" cy="174625"/>
            </a:xfrm>
            <a:custGeom>
              <a:avLst/>
              <a:gdLst>
                <a:gd name="T0" fmla="*/ 594 w 595"/>
                <a:gd name="T1" fmla="*/ 0 h 970"/>
                <a:gd name="T2" fmla="*/ 594 w 595"/>
                <a:gd name="T3" fmla="*/ 188 h 970"/>
                <a:gd name="T4" fmla="*/ 375 w 595"/>
                <a:gd name="T5" fmla="*/ 188 h 970"/>
                <a:gd name="T6" fmla="*/ 375 w 595"/>
                <a:gd name="T7" fmla="*/ 969 h 970"/>
                <a:gd name="T8" fmla="*/ 219 w 595"/>
                <a:gd name="T9" fmla="*/ 969 h 970"/>
                <a:gd name="T10" fmla="*/ 219 w 595"/>
                <a:gd name="T11" fmla="*/ 188 h 970"/>
                <a:gd name="T12" fmla="*/ 0 w 595"/>
                <a:gd name="T13" fmla="*/ 188 h 970"/>
                <a:gd name="T14" fmla="*/ 0 w 595"/>
                <a:gd name="T15" fmla="*/ 0 h 970"/>
                <a:gd name="T16" fmla="*/ 594 w 595"/>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970">
                  <a:moveTo>
                    <a:pt x="594" y="0"/>
                  </a:moveTo>
                  <a:lnTo>
                    <a:pt x="594" y="188"/>
                  </a:lnTo>
                  <a:lnTo>
                    <a:pt x="375" y="188"/>
                  </a:lnTo>
                  <a:lnTo>
                    <a:pt x="375" y="969"/>
                  </a:lnTo>
                  <a:lnTo>
                    <a:pt x="219" y="969"/>
                  </a:lnTo>
                  <a:lnTo>
                    <a:pt x="219" y="188"/>
                  </a:lnTo>
                  <a:lnTo>
                    <a:pt x="0" y="188"/>
                  </a:lnTo>
                  <a:lnTo>
                    <a:pt x="0" y="0"/>
                  </a:lnTo>
                  <a:lnTo>
                    <a:pt x="594" y="0"/>
                  </a:lnTo>
                </a:path>
              </a:pathLst>
            </a:custGeom>
            <a:solidFill>
              <a:srgbClr val="FFFFFF"/>
            </a:solidFill>
            <a:ln>
              <a:noFill/>
            </a:ln>
            <a:effectLst/>
          </p:spPr>
          <p:txBody>
            <a:bodyPr wrap="none" anchor="ctr"/>
            <a:lstStyle/>
            <a:p>
              <a:endParaRPr lang="en-US"/>
            </a:p>
          </p:txBody>
        </p:sp>
        <p:sp>
          <p:nvSpPr>
            <p:cNvPr id="29" name="Freeform 34"/>
            <p:cNvSpPr>
              <a:spLocks noChangeArrowheads="1"/>
            </p:cNvSpPr>
            <p:nvPr/>
          </p:nvSpPr>
          <p:spPr bwMode="auto">
            <a:xfrm>
              <a:off x="7392988" y="897033"/>
              <a:ext cx="112713" cy="174625"/>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69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69" y="969"/>
                  </a:lnTo>
                  <a:lnTo>
                    <a:pt x="188" y="344"/>
                  </a:lnTo>
                  <a:lnTo>
                    <a:pt x="188" y="344"/>
                  </a:lnTo>
                  <a:lnTo>
                    <a:pt x="188" y="969"/>
                  </a:lnTo>
                  <a:lnTo>
                    <a:pt x="0" y="969"/>
                  </a:lnTo>
                </a:path>
              </a:pathLst>
            </a:custGeom>
            <a:solidFill>
              <a:srgbClr val="FFFFFF"/>
            </a:solidFill>
            <a:ln>
              <a:noFill/>
            </a:ln>
            <a:effectLst/>
          </p:spPr>
          <p:txBody>
            <a:bodyPr wrap="none" anchor="ctr"/>
            <a:lstStyle/>
            <a:p>
              <a:endParaRPr lang="en-US"/>
            </a:p>
          </p:txBody>
        </p:sp>
        <p:sp>
          <p:nvSpPr>
            <p:cNvPr id="30" name="Freeform 35"/>
            <p:cNvSpPr>
              <a:spLocks noChangeArrowheads="1"/>
            </p:cNvSpPr>
            <p:nvPr/>
          </p:nvSpPr>
          <p:spPr bwMode="auto">
            <a:xfrm>
              <a:off x="7533481" y="897033"/>
              <a:ext cx="90488" cy="174625"/>
            </a:xfrm>
            <a:custGeom>
              <a:avLst/>
              <a:gdLst>
                <a:gd name="T0" fmla="*/ 0 w 501"/>
                <a:gd name="T1" fmla="*/ 969 h 970"/>
                <a:gd name="T2" fmla="*/ 0 w 501"/>
                <a:gd name="T3" fmla="*/ 0 h 970"/>
                <a:gd name="T4" fmla="*/ 468 w 501"/>
                <a:gd name="T5" fmla="*/ 0 h 970"/>
                <a:gd name="T6" fmla="*/ 468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468" y="0"/>
                  </a:lnTo>
                  <a:lnTo>
                    <a:pt x="468"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31" name="Freeform 36"/>
            <p:cNvSpPr>
              <a:spLocks noChangeArrowheads="1"/>
            </p:cNvSpPr>
            <p:nvPr/>
          </p:nvSpPr>
          <p:spPr bwMode="auto">
            <a:xfrm>
              <a:off x="7639844" y="897033"/>
              <a:ext cx="107157" cy="174625"/>
            </a:xfrm>
            <a:custGeom>
              <a:avLst/>
              <a:gdLst>
                <a:gd name="T0" fmla="*/ 438 w 595"/>
                <a:gd name="T1" fmla="*/ 282 h 970"/>
                <a:gd name="T2" fmla="*/ 438 w 595"/>
                <a:gd name="T3" fmla="*/ 282 h 970"/>
                <a:gd name="T4" fmla="*/ 282 w 595"/>
                <a:gd name="T5" fmla="*/ 157 h 970"/>
                <a:gd name="T6" fmla="*/ 188 w 595"/>
                <a:gd name="T7" fmla="*/ 250 h 970"/>
                <a:gd name="T8" fmla="*/ 594 w 595"/>
                <a:gd name="T9" fmla="*/ 688 h 970"/>
                <a:gd name="T10" fmla="*/ 313 w 595"/>
                <a:gd name="T11" fmla="*/ 969 h 970"/>
                <a:gd name="T12" fmla="*/ 0 w 595"/>
                <a:gd name="T13" fmla="*/ 719 h 970"/>
                <a:gd name="T14" fmla="*/ 157 w 595"/>
                <a:gd name="T15" fmla="*/ 657 h 970"/>
                <a:gd name="T16" fmla="*/ 313 w 595"/>
                <a:gd name="T17" fmla="*/ 813 h 970"/>
                <a:gd name="T18" fmla="*/ 407 w 595"/>
                <a:gd name="T19" fmla="*/ 719 h 970"/>
                <a:gd name="T20" fmla="*/ 0 w 595"/>
                <a:gd name="T21" fmla="*/ 250 h 970"/>
                <a:gd name="T22" fmla="*/ 313 w 595"/>
                <a:gd name="T23" fmla="*/ 0 h 970"/>
                <a:gd name="T24" fmla="*/ 594 w 595"/>
                <a:gd name="T25" fmla="*/ 219 h 970"/>
                <a:gd name="T26" fmla="*/ 438 w 595"/>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970">
                  <a:moveTo>
                    <a:pt x="438" y="282"/>
                  </a:moveTo>
                  <a:lnTo>
                    <a:pt x="438" y="282"/>
                  </a:lnTo>
                  <a:cubicBezTo>
                    <a:pt x="407" y="188"/>
                    <a:pt x="344" y="157"/>
                    <a:pt x="282" y="157"/>
                  </a:cubicBezTo>
                  <a:cubicBezTo>
                    <a:pt x="219" y="157"/>
                    <a:pt x="188" y="188"/>
                    <a:pt x="188" y="250"/>
                  </a:cubicBezTo>
                  <a:cubicBezTo>
                    <a:pt x="188" y="407"/>
                    <a:pt x="594" y="407"/>
                    <a:pt x="594" y="688"/>
                  </a:cubicBezTo>
                  <a:cubicBezTo>
                    <a:pt x="594" y="875"/>
                    <a:pt x="500" y="969"/>
                    <a:pt x="313" y="969"/>
                  </a:cubicBezTo>
                  <a:cubicBezTo>
                    <a:pt x="157" y="969"/>
                    <a:pt x="32" y="907"/>
                    <a:pt x="0" y="719"/>
                  </a:cubicBezTo>
                  <a:cubicBezTo>
                    <a:pt x="157" y="657"/>
                    <a:pt x="157" y="657"/>
                    <a:pt x="157" y="657"/>
                  </a:cubicBezTo>
                  <a:cubicBezTo>
                    <a:pt x="188" y="782"/>
                    <a:pt x="250" y="813"/>
                    <a:pt x="313" y="813"/>
                  </a:cubicBezTo>
                  <a:cubicBezTo>
                    <a:pt x="375" y="813"/>
                    <a:pt x="407" y="782"/>
                    <a:pt x="407" y="719"/>
                  </a:cubicBezTo>
                  <a:cubicBezTo>
                    <a:pt x="407" y="532"/>
                    <a:pt x="0" y="532"/>
                    <a:pt x="0" y="250"/>
                  </a:cubicBezTo>
                  <a:cubicBezTo>
                    <a:pt x="0" y="94"/>
                    <a:pt x="125" y="0"/>
                    <a:pt x="313" y="0"/>
                  </a:cubicBezTo>
                  <a:cubicBezTo>
                    <a:pt x="469" y="0"/>
                    <a:pt x="563" y="94"/>
                    <a:pt x="594" y="219"/>
                  </a:cubicBezTo>
                  <a:lnTo>
                    <a:pt x="438" y="282"/>
                  </a:lnTo>
                </a:path>
              </a:pathLst>
            </a:custGeom>
            <a:solidFill>
              <a:srgbClr val="FFFFFF"/>
            </a:solidFill>
            <a:ln>
              <a:noFill/>
            </a:ln>
            <a:effectLst/>
          </p:spPr>
          <p:txBody>
            <a:bodyPr wrap="none" anchor="ctr"/>
            <a:lstStyle/>
            <a:p>
              <a:endParaRPr lang="en-US"/>
            </a:p>
          </p:txBody>
        </p:sp>
        <p:sp>
          <p:nvSpPr>
            <p:cNvPr id="32" name="Freeform 37"/>
            <p:cNvSpPr>
              <a:spLocks noChangeArrowheads="1"/>
            </p:cNvSpPr>
            <p:nvPr/>
          </p:nvSpPr>
          <p:spPr bwMode="auto">
            <a:xfrm>
              <a:off x="7763669" y="897033"/>
              <a:ext cx="112713" cy="174625"/>
            </a:xfrm>
            <a:custGeom>
              <a:avLst/>
              <a:gdLst>
                <a:gd name="T0" fmla="*/ 437 w 626"/>
                <a:gd name="T1" fmla="*/ 282 h 970"/>
                <a:gd name="T2" fmla="*/ 437 w 626"/>
                <a:gd name="T3" fmla="*/ 282 h 970"/>
                <a:gd name="T4" fmla="*/ 312 w 626"/>
                <a:gd name="T5" fmla="*/ 157 h 970"/>
                <a:gd name="T6" fmla="*/ 219 w 626"/>
                <a:gd name="T7" fmla="*/ 250 h 970"/>
                <a:gd name="T8" fmla="*/ 625 w 626"/>
                <a:gd name="T9" fmla="*/ 688 h 970"/>
                <a:gd name="T10" fmla="*/ 312 w 626"/>
                <a:gd name="T11" fmla="*/ 969 h 970"/>
                <a:gd name="T12" fmla="*/ 0 w 626"/>
                <a:gd name="T13" fmla="*/ 719 h 970"/>
                <a:gd name="T14" fmla="*/ 187 w 626"/>
                <a:gd name="T15" fmla="*/ 657 h 970"/>
                <a:gd name="T16" fmla="*/ 344 w 626"/>
                <a:gd name="T17" fmla="*/ 813 h 970"/>
                <a:gd name="T18" fmla="*/ 437 w 626"/>
                <a:gd name="T19" fmla="*/ 719 h 970"/>
                <a:gd name="T20" fmla="*/ 31 w 626"/>
                <a:gd name="T21" fmla="*/ 250 h 970"/>
                <a:gd name="T22" fmla="*/ 312 w 626"/>
                <a:gd name="T23" fmla="*/ 0 h 970"/>
                <a:gd name="T24" fmla="*/ 625 w 626"/>
                <a:gd name="T25" fmla="*/ 219 h 970"/>
                <a:gd name="T26" fmla="*/ 437 w 626"/>
                <a:gd name="T27" fmla="*/ 282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6" h="970">
                  <a:moveTo>
                    <a:pt x="437" y="282"/>
                  </a:moveTo>
                  <a:lnTo>
                    <a:pt x="437" y="282"/>
                  </a:lnTo>
                  <a:cubicBezTo>
                    <a:pt x="437" y="188"/>
                    <a:pt x="375" y="157"/>
                    <a:pt x="312" y="157"/>
                  </a:cubicBezTo>
                  <a:cubicBezTo>
                    <a:pt x="250" y="157"/>
                    <a:pt x="219" y="188"/>
                    <a:pt x="219" y="250"/>
                  </a:cubicBezTo>
                  <a:cubicBezTo>
                    <a:pt x="219" y="407"/>
                    <a:pt x="625" y="407"/>
                    <a:pt x="625" y="688"/>
                  </a:cubicBezTo>
                  <a:cubicBezTo>
                    <a:pt x="625" y="875"/>
                    <a:pt x="500" y="969"/>
                    <a:pt x="312" y="969"/>
                  </a:cubicBezTo>
                  <a:cubicBezTo>
                    <a:pt x="187" y="969"/>
                    <a:pt x="62" y="907"/>
                    <a:pt x="0" y="719"/>
                  </a:cubicBezTo>
                  <a:cubicBezTo>
                    <a:pt x="187" y="657"/>
                    <a:pt x="187" y="657"/>
                    <a:pt x="187" y="657"/>
                  </a:cubicBezTo>
                  <a:cubicBezTo>
                    <a:pt x="219" y="782"/>
                    <a:pt x="281" y="813"/>
                    <a:pt x="344" y="813"/>
                  </a:cubicBezTo>
                  <a:cubicBezTo>
                    <a:pt x="406" y="813"/>
                    <a:pt x="437" y="782"/>
                    <a:pt x="437" y="719"/>
                  </a:cubicBezTo>
                  <a:cubicBezTo>
                    <a:pt x="437" y="532"/>
                    <a:pt x="31" y="532"/>
                    <a:pt x="31" y="250"/>
                  </a:cubicBezTo>
                  <a:cubicBezTo>
                    <a:pt x="31" y="94"/>
                    <a:pt x="125" y="0"/>
                    <a:pt x="312" y="0"/>
                  </a:cubicBezTo>
                  <a:cubicBezTo>
                    <a:pt x="500" y="0"/>
                    <a:pt x="594" y="94"/>
                    <a:pt x="625" y="219"/>
                  </a:cubicBezTo>
                  <a:lnTo>
                    <a:pt x="437" y="282"/>
                  </a:lnTo>
                </a:path>
              </a:pathLst>
            </a:custGeom>
            <a:solidFill>
              <a:srgbClr val="FFFFFF"/>
            </a:solidFill>
            <a:ln>
              <a:noFill/>
            </a:ln>
            <a:effectLst/>
          </p:spPr>
          <p:txBody>
            <a:bodyPr wrap="none" anchor="ctr"/>
            <a:lstStyle/>
            <a:p>
              <a:endParaRPr lang="en-US"/>
            </a:p>
          </p:txBody>
        </p:sp>
        <p:sp>
          <p:nvSpPr>
            <p:cNvPr id="33" name="Freeform 38"/>
            <p:cNvSpPr>
              <a:spLocks noChangeArrowheads="1"/>
            </p:cNvSpPr>
            <p:nvPr/>
          </p:nvSpPr>
          <p:spPr bwMode="auto">
            <a:xfrm>
              <a:off x="7961313" y="897033"/>
              <a:ext cx="107156" cy="174625"/>
            </a:xfrm>
            <a:custGeom>
              <a:avLst/>
              <a:gdLst>
                <a:gd name="T0" fmla="*/ 187 w 594"/>
                <a:gd name="T1" fmla="*/ 688 h 970"/>
                <a:gd name="T2" fmla="*/ 187 w 594"/>
                <a:gd name="T3" fmla="*/ 688 h 970"/>
                <a:gd name="T4" fmla="*/ 312 w 594"/>
                <a:gd name="T5" fmla="*/ 813 h 970"/>
                <a:gd name="T6" fmla="*/ 437 w 594"/>
                <a:gd name="T7" fmla="*/ 688 h 970"/>
                <a:gd name="T8" fmla="*/ 437 w 594"/>
                <a:gd name="T9" fmla="*/ 625 h 970"/>
                <a:gd name="T10" fmla="*/ 593 w 594"/>
                <a:gd name="T11" fmla="*/ 625 h 970"/>
                <a:gd name="T12" fmla="*/ 593 w 594"/>
                <a:gd name="T13" fmla="*/ 657 h 970"/>
                <a:gd name="T14" fmla="*/ 312 w 594"/>
                <a:gd name="T15" fmla="*/ 969 h 970"/>
                <a:gd name="T16" fmla="*/ 0 w 594"/>
                <a:gd name="T17" fmla="*/ 657 h 970"/>
                <a:gd name="T18" fmla="*/ 0 w 594"/>
                <a:gd name="T19" fmla="*/ 313 h 970"/>
                <a:gd name="T20" fmla="*/ 312 w 594"/>
                <a:gd name="T21" fmla="*/ 0 h 970"/>
                <a:gd name="T22" fmla="*/ 593 w 594"/>
                <a:gd name="T23" fmla="*/ 313 h 970"/>
                <a:gd name="T24" fmla="*/ 593 w 594"/>
                <a:gd name="T25" fmla="*/ 313 h 970"/>
                <a:gd name="T26" fmla="*/ 437 w 594"/>
                <a:gd name="T27" fmla="*/ 313 h 970"/>
                <a:gd name="T28" fmla="*/ 437 w 594"/>
                <a:gd name="T29" fmla="*/ 282 h 970"/>
                <a:gd name="T30" fmla="*/ 312 w 594"/>
                <a:gd name="T31" fmla="*/ 157 h 970"/>
                <a:gd name="T32" fmla="*/ 187 w 594"/>
                <a:gd name="T33" fmla="*/ 282 h 970"/>
                <a:gd name="T34" fmla="*/ 187 w 594"/>
                <a:gd name="T35" fmla="*/ 68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970">
                  <a:moveTo>
                    <a:pt x="187" y="688"/>
                  </a:moveTo>
                  <a:lnTo>
                    <a:pt x="187" y="688"/>
                  </a:lnTo>
                  <a:cubicBezTo>
                    <a:pt x="187" y="782"/>
                    <a:pt x="218" y="813"/>
                    <a:pt x="312" y="813"/>
                  </a:cubicBezTo>
                  <a:cubicBezTo>
                    <a:pt x="375" y="813"/>
                    <a:pt x="437" y="782"/>
                    <a:pt x="437" y="688"/>
                  </a:cubicBezTo>
                  <a:cubicBezTo>
                    <a:pt x="437" y="625"/>
                    <a:pt x="437" y="625"/>
                    <a:pt x="437" y="625"/>
                  </a:cubicBezTo>
                  <a:cubicBezTo>
                    <a:pt x="593" y="625"/>
                    <a:pt x="593" y="625"/>
                    <a:pt x="593" y="625"/>
                  </a:cubicBezTo>
                  <a:cubicBezTo>
                    <a:pt x="593" y="657"/>
                    <a:pt x="593" y="657"/>
                    <a:pt x="593" y="657"/>
                  </a:cubicBezTo>
                  <a:cubicBezTo>
                    <a:pt x="593" y="875"/>
                    <a:pt x="468" y="969"/>
                    <a:pt x="312" y="969"/>
                  </a:cubicBezTo>
                  <a:cubicBezTo>
                    <a:pt x="125" y="969"/>
                    <a:pt x="0" y="875"/>
                    <a:pt x="0" y="657"/>
                  </a:cubicBezTo>
                  <a:cubicBezTo>
                    <a:pt x="0" y="313"/>
                    <a:pt x="0" y="313"/>
                    <a:pt x="0" y="313"/>
                  </a:cubicBezTo>
                  <a:cubicBezTo>
                    <a:pt x="0" y="94"/>
                    <a:pt x="125" y="0"/>
                    <a:pt x="312" y="0"/>
                  </a:cubicBezTo>
                  <a:cubicBezTo>
                    <a:pt x="468" y="0"/>
                    <a:pt x="593" y="94"/>
                    <a:pt x="593" y="313"/>
                  </a:cubicBezTo>
                  <a:lnTo>
                    <a:pt x="593" y="313"/>
                  </a:lnTo>
                  <a:cubicBezTo>
                    <a:pt x="437" y="313"/>
                    <a:pt x="437" y="313"/>
                    <a:pt x="437" y="313"/>
                  </a:cubicBezTo>
                  <a:cubicBezTo>
                    <a:pt x="437" y="282"/>
                    <a:pt x="437" y="282"/>
                    <a:pt x="437" y="282"/>
                  </a:cubicBezTo>
                  <a:cubicBezTo>
                    <a:pt x="437" y="188"/>
                    <a:pt x="375" y="157"/>
                    <a:pt x="312" y="157"/>
                  </a:cubicBezTo>
                  <a:cubicBezTo>
                    <a:pt x="218" y="157"/>
                    <a:pt x="187" y="188"/>
                    <a:pt x="187" y="282"/>
                  </a:cubicBezTo>
                  <a:lnTo>
                    <a:pt x="187" y="688"/>
                  </a:lnTo>
                </a:path>
              </a:pathLst>
            </a:custGeom>
            <a:solidFill>
              <a:srgbClr val="FFFFFF"/>
            </a:solidFill>
            <a:ln>
              <a:noFill/>
            </a:ln>
            <a:effectLst/>
          </p:spPr>
          <p:txBody>
            <a:bodyPr wrap="none" anchor="ctr"/>
            <a:lstStyle/>
            <a:p>
              <a:endParaRPr lang="en-US"/>
            </a:p>
          </p:txBody>
        </p:sp>
        <p:sp>
          <p:nvSpPr>
            <p:cNvPr id="34" name="Freeform 39"/>
            <p:cNvSpPr>
              <a:spLocks noChangeArrowheads="1"/>
            </p:cNvSpPr>
            <p:nvPr/>
          </p:nvSpPr>
          <p:spPr bwMode="auto">
            <a:xfrm>
              <a:off x="8089900" y="897033"/>
              <a:ext cx="90488" cy="174625"/>
            </a:xfrm>
            <a:custGeom>
              <a:avLst/>
              <a:gdLst>
                <a:gd name="T0" fmla="*/ 0 w 501"/>
                <a:gd name="T1" fmla="*/ 969 h 970"/>
                <a:gd name="T2" fmla="*/ 0 w 501"/>
                <a:gd name="T3" fmla="*/ 0 h 970"/>
                <a:gd name="T4" fmla="*/ 500 w 501"/>
                <a:gd name="T5" fmla="*/ 0 h 970"/>
                <a:gd name="T6" fmla="*/ 500 w 501"/>
                <a:gd name="T7" fmla="*/ 188 h 970"/>
                <a:gd name="T8" fmla="*/ 188 w 501"/>
                <a:gd name="T9" fmla="*/ 188 h 970"/>
                <a:gd name="T10" fmla="*/ 188 w 501"/>
                <a:gd name="T11" fmla="*/ 407 h 970"/>
                <a:gd name="T12" fmla="*/ 438 w 501"/>
                <a:gd name="T13" fmla="*/ 407 h 970"/>
                <a:gd name="T14" fmla="*/ 438 w 501"/>
                <a:gd name="T15" fmla="*/ 563 h 970"/>
                <a:gd name="T16" fmla="*/ 188 w 501"/>
                <a:gd name="T17" fmla="*/ 563 h 970"/>
                <a:gd name="T18" fmla="*/ 188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88" y="188"/>
                  </a:lnTo>
                  <a:lnTo>
                    <a:pt x="188" y="407"/>
                  </a:lnTo>
                  <a:lnTo>
                    <a:pt x="438" y="407"/>
                  </a:lnTo>
                  <a:lnTo>
                    <a:pt x="438" y="563"/>
                  </a:lnTo>
                  <a:lnTo>
                    <a:pt x="188" y="563"/>
                  </a:lnTo>
                  <a:lnTo>
                    <a:pt x="188"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35" name="Freeform 40"/>
            <p:cNvSpPr>
              <a:spLocks noChangeArrowheads="1"/>
            </p:cNvSpPr>
            <p:nvPr/>
          </p:nvSpPr>
          <p:spPr bwMode="auto">
            <a:xfrm>
              <a:off x="8202613" y="897033"/>
              <a:ext cx="112713" cy="174625"/>
            </a:xfrm>
            <a:custGeom>
              <a:avLst/>
              <a:gdLst>
                <a:gd name="T0" fmla="*/ 0 w 626"/>
                <a:gd name="T1" fmla="*/ 969 h 970"/>
                <a:gd name="T2" fmla="*/ 0 w 626"/>
                <a:gd name="T3" fmla="*/ 0 h 970"/>
                <a:gd name="T4" fmla="*/ 219 w 626"/>
                <a:gd name="T5" fmla="*/ 0 h 970"/>
                <a:gd name="T6" fmla="*/ 469 w 626"/>
                <a:gd name="T7" fmla="*/ 563 h 970"/>
                <a:gd name="T8" fmla="*/ 469 w 626"/>
                <a:gd name="T9" fmla="*/ 563 h 970"/>
                <a:gd name="T10" fmla="*/ 469 w 626"/>
                <a:gd name="T11" fmla="*/ 0 h 970"/>
                <a:gd name="T12" fmla="*/ 625 w 626"/>
                <a:gd name="T13" fmla="*/ 0 h 970"/>
                <a:gd name="T14" fmla="*/ 625 w 626"/>
                <a:gd name="T15" fmla="*/ 969 h 970"/>
                <a:gd name="T16" fmla="*/ 438 w 626"/>
                <a:gd name="T17" fmla="*/ 969 h 970"/>
                <a:gd name="T18" fmla="*/ 188 w 626"/>
                <a:gd name="T19" fmla="*/ 344 h 970"/>
                <a:gd name="T20" fmla="*/ 188 w 626"/>
                <a:gd name="T21" fmla="*/ 344 h 970"/>
                <a:gd name="T22" fmla="*/ 188 w 626"/>
                <a:gd name="T23" fmla="*/ 969 h 970"/>
                <a:gd name="T24" fmla="*/ 0 w 626"/>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970">
                  <a:moveTo>
                    <a:pt x="0" y="969"/>
                  </a:moveTo>
                  <a:lnTo>
                    <a:pt x="0" y="0"/>
                  </a:lnTo>
                  <a:lnTo>
                    <a:pt x="219" y="0"/>
                  </a:lnTo>
                  <a:lnTo>
                    <a:pt x="469" y="563"/>
                  </a:lnTo>
                  <a:lnTo>
                    <a:pt x="469" y="563"/>
                  </a:lnTo>
                  <a:lnTo>
                    <a:pt x="469" y="0"/>
                  </a:lnTo>
                  <a:lnTo>
                    <a:pt x="625" y="0"/>
                  </a:lnTo>
                  <a:lnTo>
                    <a:pt x="625" y="969"/>
                  </a:lnTo>
                  <a:lnTo>
                    <a:pt x="438" y="969"/>
                  </a:lnTo>
                  <a:lnTo>
                    <a:pt x="188" y="344"/>
                  </a:lnTo>
                  <a:lnTo>
                    <a:pt x="188" y="344"/>
                  </a:lnTo>
                  <a:lnTo>
                    <a:pt x="188" y="969"/>
                  </a:lnTo>
                  <a:lnTo>
                    <a:pt x="0" y="969"/>
                  </a:lnTo>
                </a:path>
              </a:pathLst>
            </a:custGeom>
            <a:solidFill>
              <a:srgbClr val="FFFFFF"/>
            </a:solidFill>
            <a:ln>
              <a:noFill/>
            </a:ln>
            <a:effectLst/>
          </p:spPr>
          <p:txBody>
            <a:bodyPr wrap="none" anchor="ctr"/>
            <a:lstStyle/>
            <a:p>
              <a:endParaRPr lang="en-US"/>
            </a:p>
          </p:txBody>
        </p:sp>
        <p:sp>
          <p:nvSpPr>
            <p:cNvPr id="36" name="Freeform 41"/>
            <p:cNvSpPr>
              <a:spLocks noChangeArrowheads="1"/>
            </p:cNvSpPr>
            <p:nvPr/>
          </p:nvSpPr>
          <p:spPr bwMode="auto">
            <a:xfrm>
              <a:off x="8331994" y="897033"/>
              <a:ext cx="112713" cy="174625"/>
            </a:xfrm>
            <a:custGeom>
              <a:avLst/>
              <a:gdLst>
                <a:gd name="T0" fmla="*/ 625 w 626"/>
                <a:gd name="T1" fmla="*/ 0 h 970"/>
                <a:gd name="T2" fmla="*/ 625 w 626"/>
                <a:gd name="T3" fmla="*/ 188 h 970"/>
                <a:gd name="T4" fmla="*/ 406 w 626"/>
                <a:gd name="T5" fmla="*/ 188 h 970"/>
                <a:gd name="T6" fmla="*/ 406 w 626"/>
                <a:gd name="T7" fmla="*/ 969 h 970"/>
                <a:gd name="T8" fmla="*/ 219 w 626"/>
                <a:gd name="T9" fmla="*/ 969 h 970"/>
                <a:gd name="T10" fmla="*/ 219 w 626"/>
                <a:gd name="T11" fmla="*/ 188 h 970"/>
                <a:gd name="T12" fmla="*/ 0 w 626"/>
                <a:gd name="T13" fmla="*/ 188 h 970"/>
                <a:gd name="T14" fmla="*/ 0 w 626"/>
                <a:gd name="T15" fmla="*/ 0 h 970"/>
                <a:gd name="T16" fmla="*/ 625 w 626"/>
                <a:gd name="T1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970">
                  <a:moveTo>
                    <a:pt x="625" y="0"/>
                  </a:moveTo>
                  <a:lnTo>
                    <a:pt x="625" y="188"/>
                  </a:lnTo>
                  <a:lnTo>
                    <a:pt x="406" y="188"/>
                  </a:lnTo>
                  <a:lnTo>
                    <a:pt x="406" y="969"/>
                  </a:lnTo>
                  <a:lnTo>
                    <a:pt x="219" y="969"/>
                  </a:lnTo>
                  <a:lnTo>
                    <a:pt x="219" y="188"/>
                  </a:lnTo>
                  <a:lnTo>
                    <a:pt x="0" y="188"/>
                  </a:lnTo>
                  <a:lnTo>
                    <a:pt x="0" y="0"/>
                  </a:lnTo>
                  <a:lnTo>
                    <a:pt x="625" y="0"/>
                  </a:lnTo>
                </a:path>
              </a:pathLst>
            </a:custGeom>
            <a:solidFill>
              <a:srgbClr val="FFFFFF"/>
            </a:solidFill>
            <a:ln>
              <a:noFill/>
            </a:ln>
            <a:effectLst/>
          </p:spPr>
          <p:txBody>
            <a:bodyPr wrap="none" anchor="ctr"/>
            <a:lstStyle/>
            <a:p>
              <a:endParaRPr lang="en-US"/>
            </a:p>
          </p:txBody>
        </p:sp>
        <p:sp>
          <p:nvSpPr>
            <p:cNvPr id="37" name="Freeform 42"/>
            <p:cNvSpPr>
              <a:spLocks noChangeArrowheads="1"/>
            </p:cNvSpPr>
            <p:nvPr/>
          </p:nvSpPr>
          <p:spPr bwMode="auto">
            <a:xfrm>
              <a:off x="8461375" y="897033"/>
              <a:ext cx="90488" cy="174625"/>
            </a:xfrm>
            <a:custGeom>
              <a:avLst/>
              <a:gdLst>
                <a:gd name="T0" fmla="*/ 0 w 501"/>
                <a:gd name="T1" fmla="*/ 969 h 970"/>
                <a:gd name="T2" fmla="*/ 0 w 501"/>
                <a:gd name="T3" fmla="*/ 0 h 970"/>
                <a:gd name="T4" fmla="*/ 500 w 501"/>
                <a:gd name="T5" fmla="*/ 0 h 970"/>
                <a:gd name="T6" fmla="*/ 500 w 501"/>
                <a:gd name="T7" fmla="*/ 188 h 970"/>
                <a:gd name="T8" fmla="*/ 156 w 501"/>
                <a:gd name="T9" fmla="*/ 188 h 970"/>
                <a:gd name="T10" fmla="*/ 156 w 501"/>
                <a:gd name="T11" fmla="*/ 407 h 970"/>
                <a:gd name="T12" fmla="*/ 406 w 501"/>
                <a:gd name="T13" fmla="*/ 407 h 970"/>
                <a:gd name="T14" fmla="*/ 406 w 501"/>
                <a:gd name="T15" fmla="*/ 563 h 970"/>
                <a:gd name="T16" fmla="*/ 156 w 501"/>
                <a:gd name="T17" fmla="*/ 563 h 970"/>
                <a:gd name="T18" fmla="*/ 156 w 501"/>
                <a:gd name="T19" fmla="*/ 813 h 970"/>
                <a:gd name="T20" fmla="*/ 500 w 501"/>
                <a:gd name="T21" fmla="*/ 813 h 970"/>
                <a:gd name="T22" fmla="*/ 500 w 501"/>
                <a:gd name="T23" fmla="*/ 969 h 970"/>
                <a:gd name="T24" fmla="*/ 0 w 501"/>
                <a:gd name="T25" fmla="*/ 969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970">
                  <a:moveTo>
                    <a:pt x="0" y="969"/>
                  </a:moveTo>
                  <a:lnTo>
                    <a:pt x="0" y="0"/>
                  </a:lnTo>
                  <a:lnTo>
                    <a:pt x="500" y="0"/>
                  </a:lnTo>
                  <a:lnTo>
                    <a:pt x="500" y="188"/>
                  </a:lnTo>
                  <a:lnTo>
                    <a:pt x="156" y="188"/>
                  </a:lnTo>
                  <a:lnTo>
                    <a:pt x="156" y="407"/>
                  </a:lnTo>
                  <a:lnTo>
                    <a:pt x="406" y="407"/>
                  </a:lnTo>
                  <a:lnTo>
                    <a:pt x="406" y="563"/>
                  </a:lnTo>
                  <a:lnTo>
                    <a:pt x="156" y="563"/>
                  </a:lnTo>
                  <a:lnTo>
                    <a:pt x="156" y="813"/>
                  </a:lnTo>
                  <a:lnTo>
                    <a:pt x="500" y="813"/>
                  </a:lnTo>
                  <a:lnTo>
                    <a:pt x="500" y="969"/>
                  </a:lnTo>
                  <a:lnTo>
                    <a:pt x="0" y="969"/>
                  </a:lnTo>
                </a:path>
              </a:pathLst>
            </a:custGeom>
            <a:solidFill>
              <a:srgbClr val="FFFFFF"/>
            </a:solidFill>
            <a:ln>
              <a:noFill/>
            </a:ln>
            <a:effectLst/>
          </p:spPr>
          <p:txBody>
            <a:bodyPr wrap="none" anchor="ctr"/>
            <a:lstStyle/>
            <a:p>
              <a:endParaRPr lang="en-US"/>
            </a:p>
          </p:txBody>
        </p:sp>
        <p:sp>
          <p:nvSpPr>
            <p:cNvPr id="38" name="Freeform 43"/>
            <p:cNvSpPr>
              <a:spLocks noChangeArrowheads="1"/>
            </p:cNvSpPr>
            <p:nvPr/>
          </p:nvSpPr>
          <p:spPr bwMode="auto">
            <a:xfrm>
              <a:off x="8574088" y="897033"/>
              <a:ext cx="107156" cy="174625"/>
            </a:xfrm>
            <a:custGeom>
              <a:avLst/>
              <a:gdLst>
                <a:gd name="T0" fmla="*/ 406 w 595"/>
                <a:gd name="T1" fmla="*/ 969 h 970"/>
                <a:gd name="T2" fmla="*/ 406 w 595"/>
                <a:gd name="T3" fmla="*/ 969 h 970"/>
                <a:gd name="T4" fmla="*/ 250 w 595"/>
                <a:gd name="T5" fmla="*/ 563 h 970"/>
                <a:gd name="T6" fmla="*/ 156 w 595"/>
                <a:gd name="T7" fmla="*/ 563 h 970"/>
                <a:gd name="T8" fmla="*/ 156 w 595"/>
                <a:gd name="T9" fmla="*/ 969 h 970"/>
                <a:gd name="T10" fmla="*/ 0 w 595"/>
                <a:gd name="T11" fmla="*/ 969 h 970"/>
                <a:gd name="T12" fmla="*/ 0 w 595"/>
                <a:gd name="T13" fmla="*/ 0 h 970"/>
                <a:gd name="T14" fmla="*/ 250 w 595"/>
                <a:gd name="T15" fmla="*/ 0 h 970"/>
                <a:gd name="T16" fmla="*/ 562 w 595"/>
                <a:gd name="T17" fmla="*/ 313 h 970"/>
                <a:gd name="T18" fmla="*/ 437 w 595"/>
                <a:gd name="T19" fmla="*/ 532 h 970"/>
                <a:gd name="T20" fmla="*/ 594 w 595"/>
                <a:gd name="T21" fmla="*/ 969 h 970"/>
                <a:gd name="T22" fmla="*/ 406 w 595"/>
                <a:gd name="T23" fmla="*/ 969 h 970"/>
                <a:gd name="T24" fmla="*/ 156 w 595"/>
                <a:gd name="T25" fmla="*/ 438 h 970"/>
                <a:gd name="T26" fmla="*/ 156 w 595"/>
                <a:gd name="T27" fmla="*/ 438 h 970"/>
                <a:gd name="T28" fmla="*/ 250 w 595"/>
                <a:gd name="T29" fmla="*/ 438 h 970"/>
                <a:gd name="T30" fmla="*/ 406 w 595"/>
                <a:gd name="T31" fmla="*/ 282 h 970"/>
                <a:gd name="T32" fmla="*/ 250 w 595"/>
                <a:gd name="T33" fmla="*/ 157 h 970"/>
                <a:gd name="T34" fmla="*/ 156 w 595"/>
                <a:gd name="T35" fmla="*/ 157 h 970"/>
                <a:gd name="T36" fmla="*/ 156 w 595"/>
                <a:gd name="T37" fmla="*/ 438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5" h="970">
                  <a:moveTo>
                    <a:pt x="406" y="969"/>
                  </a:moveTo>
                  <a:lnTo>
                    <a:pt x="406" y="969"/>
                  </a:lnTo>
                  <a:cubicBezTo>
                    <a:pt x="250" y="563"/>
                    <a:pt x="250" y="563"/>
                    <a:pt x="250" y="563"/>
                  </a:cubicBezTo>
                  <a:cubicBezTo>
                    <a:pt x="156" y="563"/>
                    <a:pt x="156" y="563"/>
                    <a:pt x="156" y="563"/>
                  </a:cubicBezTo>
                  <a:cubicBezTo>
                    <a:pt x="156" y="969"/>
                    <a:pt x="156" y="969"/>
                    <a:pt x="156" y="969"/>
                  </a:cubicBezTo>
                  <a:cubicBezTo>
                    <a:pt x="0" y="969"/>
                    <a:pt x="0" y="969"/>
                    <a:pt x="0" y="969"/>
                  </a:cubicBezTo>
                  <a:cubicBezTo>
                    <a:pt x="0" y="0"/>
                    <a:pt x="0" y="0"/>
                    <a:pt x="0" y="0"/>
                  </a:cubicBezTo>
                  <a:cubicBezTo>
                    <a:pt x="250" y="0"/>
                    <a:pt x="250" y="0"/>
                    <a:pt x="250" y="0"/>
                  </a:cubicBezTo>
                  <a:cubicBezTo>
                    <a:pt x="469" y="0"/>
                    <a:pt x="562" y="125"/>
                    <a:pt x="562" y="313"/>
                  </a:cubicBezTo>
                  <a:cubicBezTo>
                    <a:pt x="562" y="407"/>
                    <a:pt x="531" y="500"/>
                    <a:pt x="437" y="532"/>
                  </a:cubicBezTo>
                  <a:cubicBezTo>
                    <a:pt x="594" y="969"/>
                    <a:pt x="594" y="969"/>
                    <a:pt x="594" y="969"/>
                  </a:cubicBezTo>
                  <a:lnTo>
                    <a:pt x="406" y="969"/>
                  </a:lnTo>
                  <a:close/>
                  <a:moveTo>
                    <a:pt x="156" y="438"/>
                  </a:moveTo>
                  <a:lnTo>
                    <a:pt x="156" y="438"/>
                  </a:lnTo>
                  <a:cubicBezTo>
                    <a:pt x="250" y="438"/>
                    <a:pt x="250" y="438"/>
                    <a:pt x="250" y="438"/>
                  </a:cubicBezTo>
                  <a:cubicBezTo>
                    <a:pt x="344" y="438"/>
                    <a:pt x="406" y="375"/>
                    <a:pt x="406" y="282"/>
                  </a:cubicBezTo>
                  <a:cubicBezTo>
                    <a:pt x="406" y="188"/>
                    <a:pt x="344" y="157"/>
                    <a:pt x="250" y="157"/>
                  </a:cubicBezTo>
                  <a:cubicBezTo>
                    <a:pt x="156" y="157"/>
                    <a:pt x="156" y="157"/>
                    <a:pt x="156" y="157"/>
                  </a:cubicBezTo>
                  <a:lnTo>
                    <a:pt x="156" y="438"/>
                  </a:lnTo>
                  <a:close/>
                </a:path>
              </a:pathLst>
            </a:custGeom>
            <a:solidFill>
              <a:srgbClr val="FFFFFF"/>
            </a:solidFill>
            <a:ln>
              <a:noFill/>
            </a:ln>
            <a:effectLst/>
          </p:spPr>
          <p:txBody>
            <a:bodyPr wrap="none" anchor="ctr"/>
            <a:lstStyle/>
            <a:p>
              <a:endParaRPr lang="en-US"/>
            </a:p>
          </p:txBody>
        </p:sp>
        <p:sp>
          <p:nvSpPr>
            <p:cNvPr id="39" name="Freeform 44"/>
            <p:cNvSpPr>
              <a:spLocks noChangeArrowheads="1"/>
            </p:cNvSpPr>
            <p:nvPr/>
          </p:nvSpPr>
          <p:spPr bwMode="auto">
            <a:xfrm>
              <a:off x="5193506" y="897033"/>
              <a:ext cx="804863" cy="73819"/>
            </a:xfrm>
            <a:custGeom>
              <a:avLst/>
              <a:gdLst>
                <a:gd name="T0" fmla="*/ 4469 w 4470"/>
                <a:gd name="T1" fmla="*/ 0 h 408"/>
                <a:gd name="T2" fmla="*/ 0 w 4470"/>
                <a:gd name="T3" fmla="*/ 0 h 408"/>
                <a:gd name="T4" fmla="*/ 0 w 4470"/>
                <a:gd name="T5" fmla="*/ 407 h 408"/>
                <a:gd name="T6" fmla="*/ 4469 w 4470"/>
                <a:gd name="T7" fmla="*/ 407 h 408"/>
                <a:gd name="T8" fmla="*/ 4469 w 4470"/>
                <a:gd name="T9" fmla="*/ 0 h 408"/>
              </a:gdLst>
              <a:ahLst/>
              <a:cxnLst>
                <a:cxn ang="0">
                  <a:pos x="T0" y="T1"/>
                </a:cxn>
                <a:cxn ang="0">
                  <a:pos x="T2" y="T3"/>
                </a:cxn>
                <a:cxn ang="0">
                  <a:pos x="T4" y="T5"/>
                </a:cxn>
                <a:cxn ang="0">
                  <a:pos x="T6" y="T7"/>
                </a:cxn>
                <a:cxn ang="0">
                  <a:pos x="T8" y="T9"/>
                </a:cxn>
              </a:cxnLst>
              <a:rect l="0" t="0" r="r" b="b"/>
              <a:pathLst>
                <a:path w="4470" h="408">
                  <a:moveTo>
                    <a:pt x="4469" y="0"/>
                  </a:moveTo>
                  <a:lnTo>
                    <a:pt x="0" y="0"/>
                  </a:lnTo>
                  <a:lnTo>
                    <a:pt x="0" y="407"/>
                  </a:lnTo>
                  <a:lnTo>
                    <a:pt x="4469" y="407"/>
                  </a:lnTo>
                  <a:lnTo>
                    <a:pt x="4469"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45"/>
            <p:cNvSpPr>
              <a:spLocks noChangeArrowheads="1"/>
            </p:cNvSpPr>
            <p:nvPr/>
          </p:nvSpPr>
          <p:spPr bwMode="auto">
            <a:xfrm>
              <a:off x="8641556" y="717646"/>
              <a:ext cx="45244" cy="45244"/>
            </a:xfrm>
            <a:custGeom>
              <a:avLst/>
              <a:gdLst>
                <a:gd name="T0" fmla="*/ 125 w 251"/>
                <a:gd name="T1" fmla="*/ 249 h 250"/>
                <a:gd name="T2" fmla="*/ 125 w 251"/>
                <a:gd name="T3" fmla="*/ 249 h 250"/>
                <a:gd name="T4" fmla="*/ 0 w 251"/>
                <a:gd name="T5" fmla="*/ 124 h 250"/>
                <a:gd name="T6" fmla="*/ 125 w 251"/>
                <a:gd name="T7" fmla="*/ 0 h 250"/>
                <a:gd name="T8" fmla="*/ 250 w 251"/>
                <a:gd name="T9" fmla="*/ 124 h 250"/>
                <a:gd name="T10" fmla="*/ 125 w 251"/>
                <a:gd name="T11" fmla="*/ 249 h 250"/>
                <a:gd name="T12" fmla="*/ 125 w 251"/>
                <a:gd name="T13" fmla="*/ 32 h 250"/>
                <a:gd name="T14" fmla="*/ 125 w 251"/>
                <a:gd name="T15" fmla="*/ 32 h 250"/>
                <a:gd name="T16" fmla="*/ 31 w 251"/>
                <a:gd name="T17" fmla="*/ 124 h 250"/>
                <a:gd name="T18" fmla="*/ 125 w 251"/>
                <a:gd name="T19" fmla="*/ 218 h 250"/>
                <a:gd name="T20" fmla="*/ 250 w 251"/>
                <a:gd name="T21" fmla="*/ 124 h 250"/>
                <a:gd name="T22" fmla="*/ 125 w 251"/>
                <a:gd name="T23" fmla="*/ 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0">
                  <a:moveTo>
                    <a:pt x="125" y="249"/>
                  </a:moveTo>
                  <a:lnTo>
                    <a:pt x="125" y="249"/>
                  </a:lnTo>
                  <a:cubicBezTo>
                    <a:pt x="62" y="249"/>
                    <a:pt x="0" y="187"/>
                    <a:pt x="0" y="124"/>
                  </a:cubicBezTo>
                  <a:cubicBezTo>
                    <a:pt x="0" y="63"/>
                    <a:pt x="62" y="0"/>
                    <a:pt x="125" y="0"/>
                  </a:cubicBezTo>
                  <a:cubicBezTo>
                    <a:pt x="187" y="0"/>
                    <a:pt x="250" y="63"/>
                    <a:pt x="250" y="124"/>
                  </a:cubicBezTo>
                  <a:cubicBezTo>
                    <a:pt x="250" y="187"/>
                    <a:pt x="187" y="249"/>
                    <a:pt x="125" y="249"/>
                  </a:cubicBezTo>
                  <a:close/>
                  <a:moveTo>
                    <a:pt x="125" y="32"/>
                  </a:moveTo>
                  <a:lnTo>
                    <a:pt x="125" y="32"/>
                  </a:lnTo>
                  <a:cubicBezTo>
                    <a:pt x="94" y="32"/>
                    <a:pt x="31" y="63"/>
                    <a:pt x="31" y="124"/>
                  </a:cubicBezTo>
                  <a:cubicBezTo>
                    <a:pt x="31" y="187"/>
                    <a:pt x="94" y="218"/>
                    <a:pt x="125" y="218"/>
                  </a:cubicBezTo>
                  <a:cubicBezTo>
                    <a:pt x="187" y="218"/>
                    <a:pt x="250" y="187"/>
                    <a:pt x="250" y="124"/>
                  </a:cubicBezTo>
                  <a:cubicBezTo>
                    <a:pt x="250" y="63"/>
                    <a:pt x="187" y="32"/>
                    <a:pt x="125" y="32"/>
                  </a:cubicBezTo>
                  <a:close/>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46"/>
            <p:cNvSpPr>
              <a:spLocks noChangeArrowheads="1"/>
            </p:cNvSpPr>
            <p:nvPr/>
          </p:nvSpPr>
          <p:spPr bwMode="auto">
            <a:xfrm>
              <a:off x="8652669" y="728758"/>
              <a:ext cx="11907" cy="22225"/>
            </a:xfrm>
            <a:custGeom>
              <a:avLst/>
              <a:gdLst>
                <a:gd name="T0" fmla="*/ 63 w 64"/>
                <a:gd name="T1" fmla="*/ 0 h 125"/>
                <a:gd name="T2" fmla="*/ 63 w 64"/>
                <a:gd name="T3" fmla="*/ 30 h 125"/>
                <a:gd name="T4" fmla="*/ 32 w 64"/>
                <a:gd name="T5" fmla="*/ 30 h 125"/>
                <a:gd name="T6" fmla="*/ 32 w 64"/>
                <a:gd name="T7" fmla="*/ 124 h 125"/>
                <a:gd name="T8" fmla="*/ 0 w 64"/>
                <a:gd name="T9" fmla="*/ 124 h 125"/>
                <a:gd name="T10" fmla="*/ 0 w 64"/>
                <a:gd name="T11" fmla="*/ 30 h 125"/>
                <a:gd name="T12" fmla="*/ 0 w 64"/>
                <a:gd name="T13" fmla="*/ 30 h 125"/>
                <a:gd name="T14" fmla="*/ 0 w 64"/>
                <a:gd name="T15" fmla="*/ 0 h 125"/>
                <a:gd name="T16" fmla="*/ 63 w 64"/>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25">
                  <a:moveTo>
                    <a:pt x="63" y="0"/>
                  </a:moveTo>
                  <a:lnTo>
                    <a:pt x="63" y="30"/>
                  </a:lnTo>
                  <a:lnTo>
                    <a:pt x="32" y="30"/>
                  </a:lnTo>
                  <a:lnTo>
                    <a:pt x="32" y="124"/>
                  </a:lnTo>
                  <a:lnTo>
                    <a:pt x="0" y="124"/>
                  </a:lnTo>
                  <a:lnTo>
                    <a:pt x="0" y="30"/>
                  </a:lnTo>
                  <a:lnTo>
                    <a:pt x="0" y="30"/>
                  </a:lnTo>
                  <a:lnTo>
                    <a:pt x="0" y="0"/>
                  </a:lnTo>
                  <a:lnTo>
                    <a:pt x="63" y="0"/>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47"/>
            <p:cNvSpPr>
              <a:spLocks noChangeArrowheads="1"/>
            </p:cNvSpPr>
            <p:nvPr/>
          </p:nvSpPr>
          <p:spPr bwMode="auto">
            <a:xfrm>
              <a:off x="8663781" y="728758"/>
              <a:ext cx="17463" cy="22225"/>
            </a:xfrm>
            <a:custGeom>
              <a:avLst/>
              <a:gdLst>
                <a:gd name="T0" fmla="*/ 0 w 95"/>
                <a:gd name="T1" fmla="*/ 124 h 125"/>
                <a:gd name="T2" fmla="*/ 0 w 95"/>
                <a:gd name="T3" fmla="*/ 0 h 125"/>
                <a:gd name="T4" fmla="*/ 31 w 95"/>
                <a:gd name="T5" fmla="*/ 0 h 125"/>
                <a:gd name="T6" fmla="*/ 31 w 95"/>
                <a:gd name="T7" fmla="*/ 61 h 125"/>
                <a:gd name="T8" fmla="*/ 31 w 95"/>
                <a:gd name="T9" fmla="*/ 61 h 125"/>
                <a:gd name="T10" fmla="*/ 62 w 95"/>
                <a:gd name="T11" fmla="*/ 0 h 125"/>
                <a:gd name="T12" fmla="*/ 94 w 95"/>
                <a:gd name="T13" fmla="*/ 0 h 125"/>
                <a:gd name="T14" fmla="*/ 94 w 95"/>
                <a:gd name="T15" fmla="*/ 124 h 125"/>
                <a:gd name="T16" fmla="*/ 62 w 95"/>
                <a:gd name="T17" fmla="*/ 124 h 125"/>
                <a:gd name="T18" fmla="*/ 62 w 95"/>
                <a:gd name="T19" fmla="*/ 30 h 125"/>
                <a:gd name="T20" fmla="*/ 62 w 95"/>
                <a:gd name="T21" fmla="*/ 30 h 125"/>
                <a:gd name="T22" fmla="*/ 62 w 95"/>
                <a:gd name="T23" fmla="*/ 124 h 125"/>
                <a:gd name="T24" fmla="*/ 31 w 95"/>
                <a:gd name="T25" fmla="*/ 124 h 125"/>
                <a:gd name="T26" fmla="*/ 0 w 95"/>
                <a:gd name="T27" fmla="*/ 30 h 125"/>
                <a:gd name="T28" fmla="*/ 0 w 95"/>
                <a:gd name="T29" fmla="*/ 30 h 125"/>
                <a:gd name="T30" fmla="*/ 0 w 95"/>
                <a:gd name="T31"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25">
                  <a:moveTo>
                    <a:pt x="0" y="124"/>
                  </a:moveTo>
                  <a:lnTo>
                    <a:pt x="0" y="0"/>
                  </a:lnTo>
                  <a:lnTo>
                    <a:pt x="31" y="0"/>
                  </a:lnTo>
                  <a:lnTo>
                    <a:pt x="31" y="61"/>
                  </a:lnTo>
                  <a:lnTo>
                    <a:pt x="31" y="61"/>
                  </a:lnTo>
                  <a:lnTo>
                    <a:pt x="62" y="0"/>
                  </a:lnTo>
                  <a:lnTo>
                    <a:pt x="94" y="0"/>
                  </a:lnTo>
                  <a:lnTo>
                    <a:pt x="94" y="124"/>
                  </a:lnTo>
                  <a:lnTo>
                    <a:pt x="62" y="124"/>
                  </a:lnTo>
                  <a:lnTo>
                    <a:pt x="62" y="30"/>
                  </a:lnTo>
                  <a:lnTo>
                    <a:pt x="62" y="30"/>
                  </a:lnTo>
                  <a:lnTo>
                    <a:pt x="62" y="124"/>
                  </a:lnTo>
                  <a:lnTo>
                    <a:pt x="31" y="124"/>
                  </a:lnTo>
                  <a:lnTo>
                    <a:pt x="0" y="30"/>
                  </a:lnTo>
                  <a:lnTo>
                    <a:pt x="0" y="30"/>
                  </a:lnTo>
                  <a:lnTo>
                    <a:pt x="0" y="124"/>
                  </a:ln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898596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0441-48F6-44C2-9E23-49ECA788D8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4BA82E-0821-4148-ABAA-1B471117C9EC}"/>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4" name="Footer Placeholder 3">
            <a:extLst>
              <a:ext uri="{FF2B5EF4-FFF2-40B4-BE49-F238E27FC236}">
                <a16:creationId xmlns:a16="http://schemas.microsoft.com/office/drawing/2014/main" id="{234C0437-85A5-4ECE-ABF3-0874B0BE18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7064DE-7D18-4BA6-851A-74E5554B37F1}"/>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1647295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7/13/2021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10"/>
          <p:cNvSpPr>
            <a:spLocks noChangeArrowheads="1"/>
          </p:cNvSpPr>
          <p:nvPr userDrawn="1"/>
        </p:nvSpPr>
        <p:spPr bwMode="auto">
          <a:xfrm>
            <a:off x="7720153" y="3689174"/>
            <a:ext cx="5292423" cy="3544031"/>
          </a:xfrm>
          <a:custGeom>
            <a:avLst/>
            <a:gdLst>
              <a:gd name="T0" fmla="*/ 1281 w 2345"/>
              <a:gd name="T1" fmla="*/ 0 h 2094"/>
              <a:gd name="T2" fmla="*/ 1281 w 2345"/>
              <a:gd name="T3" fmla="*/ 0 h 2094"/>
              <a:gd name="T4" fmla="*/ 1031 w 2345"/>
              <a:gd name="T5" fmla="*/ 31 h 2094"/>
              <a:gd name="T6" fmla="*/ 1219 w 2345"/>
              <a:gd name="T7" fmla="*/ 437 h 2094"/>
              <a:gd name="T8" fmla="*/ 1281 w 2345"/>
              <a:gd name="T9" fmla="*/ 437 h 2094"/>
              <a:gd name="T10" fmla="*/ 1906 w 2345"/>
              <a:gd name="T11" fmla="*/ 1031 h 2094"/>
              <a:gd name="T12" fmla="*/ 1281 w 2345"/>
              <a:gd name="T13" fmla="*/ 1655 h 2094"/>
              <a:gd name="T14" fmla="*/ 687 w 2345"/>
              <a:gd name="T15" fmla="*/ 1031 h 2094"/>
              <a:gd name="T16" fmla="*/ 719 w 2345"/>
              <a:gd name="T17" fmla="*/ 812 h 2094"/>
              <a:gd name="T18" fmla="*/ 1031 w 2345"/>
              <a:gd name="T19" fmla="*/ 906 h 2094"/>
              <a:gd name="T20" fmla="*/ 719 w 2345"/>
              <a:gd name="T21" fmla="*/ 219 h 2094"/>
              <a:gd name="T22" fmla="*/ 0 w 2345"/>
              <a:gd name="T23" fmla="*/ 500 h 2094"/>
              <a:gd name="T24" fmla="*/ 312 w 2345"/>
              <a:gd name="T25" fmla="*/ 625 h 2094"/>
              <a:gd name="T26" fmla="*/ 250 w 2345"/>
              <a:gd name="T27" fmla="*/ 1031 h 2094"/>
              <a:gd name="T28" fmla="*/ 1281 w 2345"/>
              <a:gd name="T29" fmla="*/ 2093 h 2094"/>
              <a:gd name="T30" fmla="*/ 2344 w 2345"/>
              <a:gd name="T31" fmla="*/ 1031 h 2094"/>
              <a:gd name="T32" fmla="*/ 1281 w 2345"/>
              <a:gd name="T33" fmla="*/ 0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5" h="2094">
                <a:moveTo>
                  <a:pt x="1281" y="0"/>
                </a:moveTo>
                <a:lnTo>
                  <a:pt x="1281" y="0"/>
                </a:lnTo>
                <a:cubicBezTo>
                  <a:pt x="1219" y="0"/>
                  <a:pt x="1125" y="0"/>
                  <a:pt x="1031" y="31"/>
                </a:cubicBezTo>
                <a:cubicBezTo>
                  <a:pt x="1219" y="437"/>
                  <a:pt x="1219" y="437"/>
                  <a:pt x="1219" y="437"/>
                </a:cubicBezTo>
                <a:cubicBezTo>
                  <a:pt x="1250" y="437"/>
                  <a:pt x="1250" y="437"/>
                  <a:pt x="1281" y="437"/>
                </a:cubicBezTo>
                <a:cubicBezTo>
                  <a:pt x="1625" y="437"/>
                  <a:pt x="1906" y="687"/>
                  <a:pt x="1906" y="1031"/>
                </a:cubicBezTo>
                <a:cubicBezTo>
                  <a:pt x="1906" y="1374"/>
                  <a:pt x="1625" y="1655"/>
                  <a:pt x="1281" y="1655"/>
                </a:cubicBezTo>
                <a:cubicBezTo>
                  <a:pt x="968" y="1655"/>
                  <a:pt x="687" y="1374"/>
                  <a:pt x="687" y="1031"/>
                </a:cubicBezTo>
                <a:cubicBezTo>
                  <a:pt x="687" y="969"/>
                  <a:pt x="687" y="875"/>
                  <a:pt x="719" y="812"/>
                </a:cubicBezTo>
                <a:cubicBezTo>
                  <a:pt x="1031" y="906"/>
                  <a:pt x="1031" y="906"/>
                  <a:pt x="1031" y="906"/>
                </a:cubicBezTo>
                <a:cubicBezTo>
                  <a:pt x="719" y="219"/>
                  <a:pt x="719" y="219"/>
                  <a:pt x="719" y="219"/>
                </a:cubicBezTo>
                <a:cubicBezTo>
                  <a:pt x="0" y="500"/>
                  <a:pt x="0" y="500"/>
                  <a:pt x="0" y="500"/>
                </a:cubicBezTo>
                <a:cubicBezTo>
                  <a:pt x="312" y="625"/>
                  <a:pt x="312" y="625"/>
                  <a:pt x="312" y="625"/>
                </a:cubicBezTo>
                <a:cubicBezTo>
                  <a:pt x="281" y="750"/>
                  <a:pt x="250" y="906"/>
                  <a:pt x="250" y="1031"/>
                </a:cubicBezTo>
                <a:cubicBezTo>
                  <a:pt x="250" y="1624"/>
                  <a:pt x="719" y="2093"/>
                  <a:pt x="1281" y="2093"/>
                </a:cubicBezTo>
                <a:cubicBezTo>
                  <a:pt x="1875" y="2093"/>
                  <a:pt x="2344" y="1624"/>
                  <a:pt x="2344" y="1031"/>
                </a:cubicBezTo>
                <a:cubicBezTo>
                  <a:pt x="2344" y="469"/>
                  <a:pt x="1875" y="0"/>
                  <a:pt x="1281" y="0"/>
                </a:cubicBezTo>
              </a:path>
            </a:pathLst>
          </a:custGeom>
          <a:solidFill>
            <a:srgbClr val="0098D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7/13/2021</a:t>
            </a:fld>
            <a:endParaRPr lang="en-US"/>
          </a:p>
        </p:txBody>
      </p:sp>
      <p:sp>
        <p:nvSpPr>
          <p:cNvPr id="4" name="Footer Placeholder 3"/>
          <p:cNvSpPr>
            <a:spLocks noGrp="1"/>
          </p:cNvSpPr>
          <p:nvPr>
            <p:ph type="ftr" sz="quarter" idx="11"/>
          </p:nvPr>
        </p:nvSpPr>
        <p:spPr/>
        <p:txBody>
          <a:bodyPr/>
          <a:lstStyle/>
          <a:p>
            <a:endParaRPr lang="en-US"/>
          </a:p>
        </p:txBody>
      </p:sp>
      <p:sp>
        <p:nvSpPr>
          <p:cNvPr id="7" name="Rectangle 6"/>
          <p:cNvSpPr/>
          <p:nvPr userDrawn="1"/>
        </p:nvSpPr>
        <p:spPr>
          <a:xfrm>
            <a:off x="8395414" y="6632677"/>
            <a:ext cx="3796585" cy="23089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7/13/2021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eaLnBrk="1" latinLnBrk="0" hangingPunct="1"/>
            <a:fld id="{2C6B1FF6-39B9-40F5-8B67-33C6354A3D4F}" type="slidenum">
              <a:rPr kumimoji="0" lang="en-US" smtClean="0"/>
              <a:pPr eaLnBrk="1" latinLnBrk="0" hangingPunct="1"/>
              <a:t>‹#›</a:t>
            </a:fld>
            <a:endParaRPr kumimoji="0" lang="en-US">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3" name="Subtitle 2"/>
          <p:cNvSpPr>
            <a:spLocks noGrp="1"/>
          </p:cNvSpPr>
          <p:nvPr>
            <p:ph type="subTitle" idx="1"/>
          </p:nvPr>
        </p:nvSpPr>
        <p:spPr>
          <a:xfrm>
            <a:off x="1016000" y="4333876"/>
            <a:ext cx="9017000" cy="1655762"/>
          </a:xfrm>
        </p:spPr>
        <p:txBody>
          <a:bodyPr lIns="0" tIns="36000" rIns="0" bIns="0"/>
          <a:lstStyle>
            <a:lvl1pPr marL="0" indent="0" algn="l">
              <a:buNone/>
              <a:defRPr sz="2400" b="0">
                <a:solidFill>
                  <a:schemeClr val="bg1"/>
                </a:solidFill>
                <a:latin typeface="+mj-lt"/>
                <a:ea typeface="Proxima Nova Rg" panose="02000506030000020004" pitchFamily="50" charset="0"/>
                <a:cs typeface="Proxima Nova Rg" panose="020005060300000200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897147" y="1364473"/>
            <a:ext cx="9135853" cy="293296"/>
          </a:xfrm>
        </p:spPr>
        <p:txBody>
          <a:bodyPr/>
          <a:lstStyle>
            <a:lvl1pPr algn="l">
              <a:defRPr sz="1000">
                <a:solidFill>
                  <a:schemeClr val="bg1"/>
                </a:solidFill>
                <a:latin typeface="+mj-lt"/>
              </a:defRPr>
            </a:lvl1pPr>
          </a:lstStyle>
          <a:p>
            <a:r>
              <a:rPr lang="en-GB"/>
              <a:t>SCHOOL OF - to apply in all slides at the same time edit in Insert &gt; Header &amp; Footer</a:t>
            </a:r>
          </a:p>
        </p:txBody>
      </p:sp>
      <p:sp>
        <p:nvSpPr>
          <p:cNvPr id="2" name="Title 1"/>
          <p:cNvSpPr>
            <a:spLocks noGrp="1"/>
          </p:cNvSpPr>
          <p:nvPr>
            <p:ph type="ctrTitle" hasCustomPrompt="1"/>
          </p:nvPr>
        </p:nvSpPr>
        <p:spPr>
          <a:xfrm>
            <a:off x="1016000" y="2526132"/>
            <a:ext cx="9017000" cy="1715669"/>
          </a:xfrm>
        </p:spPr>
        <p:txBody>
          <a:bodyPr lIns="0" tIns="36000" rIns="0" bIns="0" anchor="b"/>
          <a:lstStyle>
            <a:lvl1pPr marL="0" marR="0" indent="0" algn="l" defTabSz="914400" rtl="0" eaLnBrk="1" fontAlgn="auto" latinLnBrk="0" hangingPunct="1">
              <a:lnSpc>
                <a:spcPct val="90000"/>
              </a:lnSpc>
              <a:spcBef>
                <a:spcPct val="0"/>
              </a:spcBef>
              <a:spcAft>
                <a:spcPts val="0"/>
              </a:spcAft>
              <a:buClrTx/>
              <a:buSzTx/>
              <a:buFontTx/>
              <a:buNone/>
              <a:tabLst/>
              <a:defRPr sz="6000" b="1">
                <a:solidFill>
                  <a:schemeClr val="bg1"/>
                </a:solidFill>
                <a:latin typeface="+mj-lt"/>
                <a:ea typeface="Proxima Nova Rg" panose="02000506030000020004" pitchFamily="50" charset="0"/>
                <a:cs typeface="Proxima Nova Rg" panose="02000506030000020004" pitchFamily="50" charset="0"/>
              </a:defRPr>
            </a:lvl1pPr>
          </a:lstStyle>
          <a:p>
            <a:r>
              <a:rPr lang="en-US"/>
              <a:t>Intro Slide</a:t>
            </a:r>
          </a:p>
        </p:txBody>
      </p:sp>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6000" y="928012"/>
            <a:ext cx="6312747" cy="416812"/>
          </a:xfrm>
          <a:prstGeom prst="rect">
            <a:avLst/>
          </a:prstGeom>
        </p:spPr>
      </p:pic>
    </p:spTree>
    <p:extLst>
      <p:ext uri="{BB962C8B-B14F-4D97-AF65-F5344CB8AC3E}">
        <p14:creationId xmlns:p14="http://schemas.microsoft.com/office/powerpoint/2010/main" val="1420216641"/>
      </p:ext>
    </p:extLst>
  </p:cSld>
  <p:clrMapOvr>
    <a:masterClrMapping/>
  </p:clrMapOvr>
  <p:hf hdr="0" dt="0"/>
  <p:extLst>
    <p:ext uri="{DCECCB84-F9BA-43D5-87BE-67443E8EF086}">
      <p15:sldGuideLst xmlns:p15="http://schemas.microsoft.com/office/powerpoint/2012/main">
        <p15:guide id="1" orient="horz" pos="587">
          <p15:clr>
            <a:srgbClr val="FBAE40"/>
          </p15:clr>
        </p15:guide>
        <p15:guide id="2" pos="478">
          <p15:clr>
            <a:srgbClr val="FBAE40"/>
          </p15:clr>
        </p15:guide>
        <p15:guide id="3" orient="horz" pos="984">
          <p15:clr>
            <a:srgbClr val="FBAE40"/>
          </p15:clr>
        </p15:guide>
        <p15:guide id="4" orient="horz" pos="2543">
          <p15:clr>
            <a:srgbClr val="FBAE40"/>
          </p15:clr>
        </p15:guide>
        <p15:guide id="5" orient="horz" pos="2728">
          <p15:clr>
            <a:srgbClr val="FBAE40"/>
          </p15:clr>
        </p15:guide>
        <p15:guide id="6" pos="47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tro Slide - Waterm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7" name="Subtitle 2"/>
          <p:cNvSpPr>
            <a:spLocks noGrp="1"/>
          </p:cNvSpPr>
          <p:nvPr>
            <p:ph type="subTitle" idx="1"/>
          </p:nvPr>
        </p:nvSpPr>
        <p:spPr>
          <a:xfrm>
            <a:off x="1016000" y="4333876"/>
            <a:ext cx="9016771" cy="1655762"/>
          </a:xfrm>
        </p:spPr>
        <p:txBody>
          <a:bodyPr lIns="0" tIns="36000" rIns="0" bIns="0"/>
          <a:lstStyle>
            <a:lvl1pPr marL="0" indent="0" algn="l">
              <a:buNone/>
              <a:defRPr sz="2400">
                <a:solidFill>
                  <a:schemeClr val="bg1"/>
                </a:solidFill>
                <a:latin typeface="+mj-lt"/>
                <a:ea typeface="Proxima Nova Rg" panose="02000506030000020004" pitchFamily="50" charset="0"/>
                <a:cs typeface="Proxima Nova Rg" panose="020005060300000200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6000" y="928012"/>
            <a:ext cx="6312747" cy="416812"/>
          </a:xfrm>
          <a:prstGeom prst="rect">
            <a:avLst/>
          </a:prstGeom>
        </p:spPr>
      </p:pic>
      <p:pic>
        <p:nvPicPr>
          <p:cNvPr id="17"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t="10680" r="5495" b="15282"/>
          <a:stretch/>
        </p:blipFill>
        <p:spPr>
          <a:xfrm>
            <a:off x="3549636" y="0"/>
            <a:ext cx="11671808" cy="6858000"/>
          </a:xfrm>
          <a:prstGeom prst="rect">
            <a:avLst/>
          </a:prstGeom>
        </p:spPr>
      </p:pic>
      <p:sp>
        <p:nvSpPr>
          <p:cNvPr id="22" name="Title 21"/>
          <p:cNvSpPr>
            <a:spLocks noGrp="1"/>
          </p:cNvSpPr>
          <p:nvPr>
            <p:ph type="title" hasCustomPrompt="1"/>
          </p:nvPr>
        </p:nvSpPr>
        <p:spPr>
          <a:xfrm>
            <a:off x="1011766" y="2553420"/>
            <a:ext cx="9021233" cy="1687212"/>
          </a:xfrm>
        </p:spPr>
        <p:txBody>
          <a:bodyPr lIns="0" tIns="0" rIns="0" bIns="0"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sz="6000" b="1">
                <a:solidFill>
                  <a:schemeClr val="bg1"/>
                </a:solidFill>
                <a:latin typeface="+mj-lt"/>
                <a:ea typeface="Proxima Nova Rg" panose="02000506030000020004" pitchFamily="50" charset="0"/>
                <a:cs typeface="Proxima Nova Rg" panose="02000506030000020004" pitchFamily="50" charset="0"/>
              </a:defRPr>
            </a:lvl1pPr>
          </a:lstStyle>
          <a:p>
            <a:r>
              <a:rPr lang="en-US"/>
              <a:t>Intro Slide - Monogram</a:t>
            </a:r>
          </a:p>
        </p:txBody>
      </p:sp>
      <p:sp>
        <p:nvSpPr>
          <p:cNvPr id="23" name="Footer Placeholder 4"/>
          <p:cNvSpPr>
            <a:spLocks noGrp="1"/>
          </p:cNvSpPr>
          <p:nvPr>
            <p:ph type="ftr" sz="quarter" idx="11"/>
          </p:nvPr>
        </p:nvSpPr>
        <p:spPr>
          <a:xfrm>
            <a:off x="897147" y="1364473"/>
            <a:ext cx="9142060" cy="293296"/>
          </a:xfrm>
        </p:spPr>
        <p:txBody>
          <a:bodyPr/>
          <a:lstStyle>
            <a:lvl1pPr algn="l">
              <a:defRPr sz="1000">
                <a:solidFill>
                  <a:schemeClr val="bg1"/>
                </a:solidFill>
                <a:latin typeface="+mj-lt"/>
              </a:defRPr>
            </a:lvl1pPr>
          </a:lstStyle>
          <a:p>
            <a:r>
              <a:rPr lang="en-GB"/>
              <a:t>SCHOOL OF - to apply in all slides at the same time edit in Insert &gt; Header &amp; Footer</a:t>
            </a:r>
          </a:p>
        </p:txBody>
      </p:sp>
    </p:spTree>
    <p:extLst>
      <p:ext uri="{BB962C8B-B14F-4D97-AF65-F5344CB8AC3E}">
        <p14:creationId xmlns:p14="http://schemas.microsoft.com/office/powerpoint/2010/main" val="3134432027"/>
      </p:ext>
    </p:extLst>
  </p:cSld>
  <p:clrMapOvr>
    <a:masterClrMapping/>
  </p:clrMapOvr>
  <p:extLst>
    <p:ext uri="{DCECCB84-F9BA-43D5-87BE-67443E8EF086}">
      <p15:sldGuideLst xmlns:p15="http://schemas.microsoft.com/office/powerpoint/2012/main">
        <p15:guide id="1" pos="478">
          <p15:clr>
            <a:srgbClr val="FBAE40"/>
          </p15:clr>
        </p15:guide>
        <p15:guide id="2" orient="horz" pos="2543">
          <p15:clr>
            <a:srgbClr val="FBAE40"/>
          </p15:clr>
        </p15:guide>
        <p15:guide id="3" orient="horz" pos="587">
          <p15:clr>
            <a:srgbClr val="FBAE40"/>
          </p15:clr>
        </p15:guide>
        <p15:guide id="4" orient="horz" pos="978">
          <p15:clr>
            <a:srgbClr val="FBAE40"/>
          </p15:clr>
        </p15:guide>
        <p15:guide id="5" orient="horz" pos="2728">
          <p15:clr>
            <a:srgbClr val="FBAE40"/>
          </p15:clr>
        </p15:guide>
        <p15:guide id="6" pos="47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ntro Slide - Picture Backgroun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8" name="Subtitle 2"/>
          <p:cNvSpPr>
            <a:spLocks noGrp="1"/>
          </p:cNvSpPr>
          <p:nvPr>
            <p:ph type="subTitle" idx="1"/>
          </p:nvPr>
        </p:nvSpPr>
        <p:spPr>
          <a:xfrm>
            <a:off x="1016000" y="4333876"/>
            <a:ext cx="9017000" cy="1655762"/>
          </a:xfrm>
        </p:spPr>
        <p:txBody>
          <a:bodyPr lIns="0" tIns="36000" rIns="0" bIns="0"/>
          <a:lstStyle>
            <a:lvl1pPr marL="0" indent="0" algn="l">
              <a:buNone/>
              <a:defRPr sz="2400">
                <a:solidFill>
                  <a:schemeClr val="bg1"/>
                </a:solidFill>
                <a:latin typeface="+mj-lt"/>
                <a:ea typeface="Proxima Nova Rg" panose="02000506030000020004" pitchFamily="50" charset="0"/>
                <a:cs typeface="Proxima Nova Rg" panose="020005060300000200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6000" y="928012"/>
            <a:ext cx="6312747" cy="416812"/>
          </a:xfrm>
          <a:prstGeom prst="rect">
            <a:avLst/>
          </a:prstGeom>
        </p:spPr>
      </p:pic>
      <p:sp>
        <p:nvSpPr>
          <p:cNvPr id="13" name="Title 1"/>
          <p:cNvSpPr>
            <a:spLocks noGrp="1"/>
          </p:cNvSpPr>
          <p:nvPr>
            <p:ph type="ctrTitle" hasCustomPrompt="1"/>
          </p:nvPr>
        </p:nvSpPr>
        <p:spPr>
          <a:xfrm>
            <a:off x="1016000" y="2526132"/>
            <a:ext cx="9017000" cy="1715669"/>
          </a:xfrm>
        </p:spPr>
        <p:txBody>
          <a:bodyPr lIns="0" tIns="36000" rIns="0" bIns="0" anchor="b"/>
          <a:lstStyle>
            <a:lvl1pPr marL="0" marR="0" indent="0" algn="l" defTabSz="914400" rtl="0" eaLnBrk="1" fontAlgn="auto" latinLnBrk="0" hangingPunct="1">
              <a:lnSpc>
                <a:spcPct val="90000"/>
              </a:lnSpc>
              <a:spcBef>
                <a:spcPct val="0"/>
              </a:spcBef>
              <a:spcAft>
                <a:spcPts val="0"/>
              </a:spcAft>
              <a:buClrTx/>
              <a:buSzTx/>
              <a:buFontTx/>
              <a:buNone/>
              <a:tabLst/>
              <a:defRPr sz="6000" b="1">
                <a:solidFill>
                  <a:schemeClr val="bg1"/>
                </a:solidFill>
                <a:latin typeface="+mj-lt"/>
                <a:ea typeface="Proxima Nova Rg" panose="02000506030000020004" pitchFamily="50" charset="0"/>
                <a:cs typeface="Proxima Nova Rg" panose="02000506030000020004" pitchFamily="50" charset="0"/>
              </a:defRPr>
            </a:lvl1pPr>
          </a:lstStyle>
          <a:p>
            <a:r>
              <a:rPr lang="en-US"/>
              <a:t>Intro Slide - Picture Background</a:t>
            </a:r>
          </a:p>
        </p:txBody>
      </p:sp>
      <p:sp>
        <p:nvSpPr>
          <p:cNvPr id="14" name="Footer Placeholder 4"/>
          <p:cNvSpPr>
            <a:spLocks noGrp="1"/>
          </p:cNvSpPr>
          <p:nvPr>
            <p:ph type="ftr" sz="quarter" idx="11"/>
          </p:nvPr>
        </p:nvSpPr>
        <p:spPr>
          <a:xfrm>
            <a:off x="897147" y="1364473"/>
            <a:ext cx="9135853" cy="293296"/>
          </a:xfrm>
        </p:spPr>
        <p:txBody>
          <a:bodyPr/>
          <a:lstStyle>
            <a:lvl1pPr algn="l">
              <a:defRPr sz="1000">
                <a:solidFill>
                  <a:schemeClr val="bg1"/>
                </a:solidFill>
                <a:latin typeface="+mj-lt"/>
              </a:defRPr>
            </a:lvl1pPr>
          </a:lstStyle>
          <a:p>
            <a:r>
              <a:rPr lang="en-GB"/>
              <a:t>SCHOOL OF - to apply in all slides at the same time edit in Insert &gt; Header &amp; Footer</a:t>
            </a:r>
          </a:p>
        </p:txBody>
      </p:sp>
      <p:sp>
        <p:nvSpPr>
          <p:cNvPr id="7" name="TextBox 8">
            <a:extLst>
              <a:ext uri="{FF2B5EF4-FFF2-40B4-BE49-F238E27FC236}">
                <a16:creationId xmlns:a16="http://schemas.microsoft.com/office/drawing/2014/main" id="{66A155A1-BB74-485E-B0B8-298D911F17BF}"/>
              </a:ext>
            </a:extLst>
          </p:cNvPr>
          <p:cNvSpPr txBox="1"/>
          <p:nvPr userDrawn="1"/>
        </p:nvSpPr>
        <p:spPr>
          <a:xfrm>
            <a:off x="-3" y="-426745"/>
            <a:ext cx="12192003" cy="253916"/>
          </a:xfrm>
          <a:prstGeom prst="rect">
            <a:avLst/>
          </a:prstGeom>
          <a:solidFill>
            <a:schemeClr val="bg1"/>
          </a:solidFill>
        </p:spPr>
        <p:txBody>
          <a:bodyPr wrap="square" rtlCol="0">
            <a:spAutoFit/>
          </a:bodyPr>
          <a:lstStyle/>
          <a:p>
            <a:pPr algn="ctr"/>
            <a:r>
              <a:rPr lang="pl-PL" sz="1050">
                <a:solidFill>
                  <a:schemeClr val="accent2"/>
                </a:solidFill>
                <a:latin typeface="+mj-lt"/>
              </a:rPr>
              <a:t>To insert a background image, right-click on the slide – select FORMAT BACKGROUND &gt; Picture or texture fill</a:t>
            </a:r>
            <a:endParaRPr lang="bg-BG" sz="1050">
              <a:solidFill>
                <a:schemeClr val="accent2"/>
              </a:solidFill>
              <a:latin typeface="+mj-lt"/>
            </a:endParaRPr>
          </a:p>
        </p:txBody>
      </p:sp>
    </p:spTree>
    <p:extLst>
      <p:ext uri="{BB962C8B-B14F-4D97-AF65-F5344CB8AC3E}">
        <p14:creationId xmlns:p14="http://schemas.microsoft.com/office/powerpoint/2010/main" val="461108522"/>
      </p:ext>
    </p:extLst>
  </p:cSld>
  <p:clrMapOvr>
    <a:masterClrMapping/>
  </p:clrMapOvr>
  <p:hf hdr="0" dt="0"/>
  <p:extLst>
    <p:ext uri="{DCECCB84-F9BA-43D5-87BE-67443E8EF086}">
      <p15:sldGuideLst xmlns:p15="http://schemas.microsoft.com/office/powerpoint/2012/main">
        <p15:guide id="1" pos="478">
          <p15:clr>
            <a:srgbClr val="FBAE40"/>
          </p15:clr>
        </p15:guide>
        <p15:guide id="2" orient="horz" pos="587">
          <p15:clr>
            <a:srgbClr val="FBAE40"/>
          </p15:clr>
        </p15:guide>
        <p15:guide id="3" pos="4740">
          <p15:clr>
            <a:srgbClr val="FBAE40"/>
          </p15:clr>
        </p15:guide>
        <p15:guide id="4" orient="horz" pos="978">
          <p15:clr>
            <a:srgbClr val="FBAE40"/>
          </p15:clr>
        </p15:guide>
        <p15:guide id="5" orient="horz" pos="2543">
          <p15:clr>
            <a:srgbClr val="FBAE40"/>
          </p15:clr>
        </p15:guide>
        <p15:guide id="6" orient="horz" pos="2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06BEA-8227-4DE4-94D3-1027BE6121E0}"/>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3" name="Footer Placeholder 2">
            <a:extLst>
              <a:ext uri="{FF2B5EF4-FFF2-40B4-BE49-F238E27FC236}">
                <a16:creationId xmlns:a16="http://schemas.microsoft.com/office/drawing/2014/main" id="{87CCDA62-9F24-40AD-AF17-C14D0292F8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6EB6C0-07CE-429A-B971-8BE56176DBD8}"/>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415713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6000" y="1893768"/>
            <a:ext cx="9544051" cy="3930960"/>
          </a:xfrm>
        </p:spPr>
        <p:txBody>
          <a:bodyPr/>
          <a:lstStyle>
            <a:lvl1pPr marL="342900" indent="-342900">
              <a:lnSpc>
                <a:spcPct val="100000"/>
              </a:lnSpc>
              <a:buClr>
                <a:srgbClr val="70B207"/>
              </a:buClr>
              <a:buFont typeface="+mj-lt"/>
              <a:buAutoNum type="arabicPeriod"/>
              <a:defRPr sz="2400" b="1">
                <a:solidFill>
                  <a:schemeClr val="bg1"/>
                </a:solidFill>
                <a:latin typeface="+mj-lt"/>
                <a:ea typeface="Proxima Nova Rg" panose="02000506030000020004" pitchFamily="50" charset="0"/>
                <a:cs typeface="Proxima Nova Rg" panose="02000506030000020004" pitchFamily="50" charset="0"/>
              </a:defRPr>
            </a:lvl1pPr>
            <a:lvl2pPr marL="685800" indent="-342900">
              <a:lnSpc>
                <a:spcPct val="100000"/>
              </a:lnSpc>
              <a:buClr>
                <a:srgbClr val="70B207"/>
              </a:buClr>
              <a:buFont typeface="+mj-lt"/>
              <a:buAutoNum type="arabicPeriod"/>
              <a:defRPr sz="2000" b="1">
                <a:solidFill>
                  <a:schemeClr val="bg1"/>
                </a:solidFill>
                <a:latin typeface="+mj-lt"/>
                <a:ea typeface="Proxima Nova Rg" panose="02000506030000020004" pitchFamily="50" charset="0"/>
                <a:cs typeface="Proxima Nova Rg" panose="02000506030000020004" pitchFamily="50" charset="0"/>
              </a:defRPr>
            </a:lvl2pPr>
            <a:lvl3pPr marL="942975" indent="-257175">
              <a:lnSpc>
                <a:spcPct val="100000"/>
              </a:lnSpc>
              <a:buClr>
                <a:srgbClr val="70B207"/>
              </a:buClr>
              <a:buFont typeface="+mj-lt"/>
              <a:buAutoNum type="arabicPeriod"/>
              <a:defRPr sz="1800" b="1">
                <a:solidFill>
                  <a:schemeClr val="bg1"/>
                </a:solidFill>
                <a:latin typeface="+mj-lt"/>
                <a:ea typeface="Proxima Nova Rg" panose="02000506030000020004" pitchFamily="50" charset="0"/>
                <a:cs typeface="Proxima Nova Rg" panose="02000506030000020004" pitchFamily="50" charset="0"/>
              </a:defRPr>
            </a:lvl3pPr>
            <a:lvl4pPr marL="1285875" indent="-257175">
              <a:lnSpc>
                <a:spcPct val="100000"/>
              </a:lnSpc>
              <a:buClr>
                <a:srgbClr val="70B207"/>
              </a:buClr>
              <a:buFont typeface="+mj-lt"/>
              <a:buAutoNum type="arabicPeriod"/>
              <a:defRPr sz="1600" b="1">
                <a:solidFill>
                  <a:schemeClr val="bg1"/>
                </a:solidFill>
                <a:latin typeface="+mj-lt"/>
                <a:ea typeface="Proxima Nova Rg" panose="02000506030000020004" pitchFamily="50" charset="0"/>
                <a:cs typeface="Proxima Nova Rg" panose="02000506030000020004" pitchFamily="50" charset="0"/>
              </a:defRPr>
            </a:lvl4pPr>
            <a:lvl5pPr marL="1628775" indent="-257175">
              <a:lnSpc>
                <a:spcPct val="100000"/>
              </a:lnSpc>
              <a:buClr>
                <a:srgbClr val="70B207"/>
              </a:buClr>
              <a:buFont typeface="+mj-lt"/>
              <a:buAutoNum type="arabicPeriod"/>
              <a:defRPr sz="1600" b="1">
                <a:solidFill>
                  <a:schemeClr val="bg1"/>
                </a:solidFill>
                <a:latin typeface="+mj-lt"/>
                <a:ea typeface="Proxima Nova Rg" panose="02000506030000020004" pitchFamily="50" charset="0"/>
                <a:cs typeface="Proxima Nova Rg" panose="02000506030000020004"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1015999" y="927102"/>
            <a:ext cx="9544051" cy="450031"/>
          </a:xfrm>
          <a:prstGeom prst="rect">
            <a:avLst/>
          </a:prstGeom>
        </p:spPr>
        <p:txBody>
          <a:bodyPr vert="horz" lIns="0" tIns="0" rIns="0" bIns="0" rtlCol="0" anchor="t" anchorCtr="0">
            <a:normAutofit/>
          </a:bodyPr>
          <a:lstStyle>
            <a:lvl1pPr>
              <a:defRPr sz="3600" b="1">
                <a:solidFill>
                  <a:schemeClr val="bg1"/>
                </a:solidFill>
                <a:latin typeface="+mj-lt"/>
                <a:ea typeface="Proxima Nova Rg" panose="02000506030000020004" pitchFamily="50" charset="0"/>
                <a:cs typeface="Proxima Nova Rg" panose="02000506030000020004" pitchFamily="50" charset="0"/>
              </a:defRPr>
            </a:lvl1pPr>
          </a:lstStyle>
          <a:p>
            <a:r>
              <a:rPr lang="en-US"/>
              <a:t>Table of contents</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1016000" y="1596096"/>
            <a:ext cx="1004341" cy="0"/>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a:xfrm>
            <a:off x="4186688" y="5976241"/>
            <a:ext cx="6331187" cy="365123"/>
          </a:xfrm>
        </p:spPr>
        <p:txBody>
          <a:bodyPr lIns="0" tIns="0" rIns="0" bIns="0" anchor="b"/>
          <a:lstStyle>
            <a:lvl1pPr algn="l">
              <a:defRPr sz="1000">
                <a:solidFill>
                  <a:schemeClr val="bg1"/>
                </a:solidFill>
                <a:latin typeface="+mj-lt"/>
              </a:defRPr>
            </a:lvl1pPr>
          </a:lstStyle>
          <a:p>
            <a:r>
              <a:rPr lang="en-GB"/>
              <a:t>SCHOOL OF - to apply in all slides at the same time edit in Insert &gt; Header &amp; Footer</a:t>
            </a:r>
          </a:p>
        </p:txBody>
      </p:sp>
      <p:pic>
        <p:nvPicPr>
          <p:cNvPr id="13"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0726" y="6090619"/>
            <a:ext cx="3008927" cy="250744"/>
          </a:xfrm>
          <a:prstGeom prst="rect">
            <a:avLst/>
          </a:prstGeom>
        </p:spPr>
      </p:pic>
    </p:spTree>
    <p:extLst>
      <p:ext uri="{BB962C8B-B14F-4D97-AF65-F5344CB8AC3E}">
        <p14:creationId xmlns:p14="http://schemas.microsoft.com/office/powerpoint/2010/main" val="606291309"/>
      </p:ext>
    </p:extLst>
  </p:cSld>
  <p:clrMapOvr>
    <a:masterClrMapping/>
  </p:clrMapOvr>
  <p:extLst>
    <p:ext uri="{DCECCB84-F9BA-43D5-87BE-67443E8EF086}">
      <p15:sldGuideLst xmlns:p15="http://schemas.microsoft.com/office/powerpoint/2012/main">
        <p15:guide id="1" pos="467">
          <p15:clr>
            <a:srgbClr val="FBAE40"/>
          </p15:clr>
        </p15:guide>
        <p15:guide id="2" orient="horz" pos="915">
          <p15:clr>
            <a:srgbClr val="FBAE40"/>
          </p15:clr>
        </p15:guide>
        <p15:guide id="3" orient="horz" pos="1194">
          <p15:clr>
            <a:srgbClr val="FBAE40"/>
          </p15:clr>
        </p15:guide>
        <p15:guide id="4" orient="horz" pos="3973">
          <p15:clr>
            <a:srgbClr val="FBAE40"/>
          </p15:clr>
        </p15:guide>
        <p15:guide id="5" pos="4989">
          <p15:clr>
            <a:srgbClr val="FBAE40"/>
          </p15:clr>
        </p15:guide>
        <p15:guide id="6" orient="horz" pos="58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735611"/>
          </a:xfrm>
        </p:spPr>
        <p:txBody>
          <a:bodyPr>
            <a:normAutofit/>
          </a:bodyPr>
          <a:lstStyle>
            <a:lvl1pPr marL="342900" indent="-342900">
              <a:lnSpc>
                <a:spcPct val="100000"/>
              </a:lnSpc>
              <a:buClr>
                <a:schemeClr val="accent1"/>
              </a:buClr>
              <a:buFont typeface="Arial" panose="020B0604020202020204" pitchFamily="34" charset="0"/>
              <a:buChar char="•"/>
              <a:defRPr sz="2000">
                <a:latin typeface="+mj-lt"/>
                <a:ea typeface="Proxima Nova Rg" panose="02000506030000020004" pitchFamily="50" charset="0"/>
                <a:cs typeface="Proxima Nova Rg" panose="02000506030000020004" pitchFamily="50" charset="0"/>
              </a:defRPr>
            </a:lvl1pPr>
            <a:lvl2pPr marL="685800" indent="-342900">
              <a:lnSpc>
                <a:spcPct val="100000"/>
              </a:lnSpc>
              <a:buClr>
                <a:schemeClr val="accent1"/>
              </a:buClr>
              <a:buFont typeface="Arial" panose="020B0604020202020204" pitchFamily="34" charset="0"/>
              <a:buChar char="•"/>
              <a:defRPr sz="2000">
                <a:latin typeface="+mj-lt"/>
                <a:ea typeface="Proxima Nova Rg" panose="02000506030000020004" pitchFamily="50" charset="0"/>
                <a:cs typeface="Proxima Nova Rg" panose="02000506030000020004" pitchFamily="50" charset="0"/>
              </a:defRPr>
            </a:lvl2pPr>
            <a:lvl3pPr marL="971550" indent="-285750">
              <a:lnSpc>
                <a:spcPct val="100000"/>
              </a:lnSpc>
              <a:buClr>
                <a:schemeClr val="accent1"/>
              </a:buClr>
              <a:buFont typeface="Arial" panose="020B0604020202020204" pitchFamily="34" charset="0"/>
              <a:buChar char="•"/>
              <a:defRPr sz="1800">
                <a:latin typeface="+mj-lt"/>
                <a:ea typeface="Proxima Nova Rg" panose="02000506030000020004" pitchFamily="50" charset="0"/>
                <a:cs typeface="Proxima Nova Rg" panose="02000506030000020004" pitchFamily="50" charset="0"/>
              </a:defRPr>
            </a:lvl3pPr>
            <a:lvl4pPr marL="1314450" indent="-285750">
              <a:lnSpc>
                <a:spcPct val="100000"/>
              </a:lnSpc>
              <a:buClr>
                <a:schemeClr val="accent1"/>
              </a:buClr>
              <a:buFont typeface="Arial" panose="020B0604020202020204" pitchFamily="34" charset="0"/>
              <a:buChar char="•"/>
              <a:defRPr sz="1600">
                <a:latin typeface="+mj-lt"/>
                <a:ea typeface="Proxima Nova Rg" panose="02000506030000020004" pitchFamily="50" charset="0"/>
                <a:cs typeface="Proxima Nova Rg" panose="02000506030000020004" pitchFamily="50" charset="0"/>
              </a:defRPr>
            </a:lvl4pPr>
            <a:lvl5pPr marL="1657350" indent="-285750">
              <a:lnSpc>
                <a:spcPct val="100000"/>
              </a:lnSpc>
              <a:buClr>
                <a:schemeClr val="accent1"/>
              </a:buClr>
              <a:buFont typeface="Arial" panose="020B0604020202020204" pitchFamily="34" charset="0"/>
              <a:buChar char="•"/>
              <a:defRPr sz="1600">
                <a:latin typeface="+mj-lt"/>
                <a:ea typeface="Proxima Nova Rg" panose="02000506030000020004" pitchFamily="50" charset="0"/>
                <a:cs typeface="Proxima Nova Rg" panose="02000506030000020004"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1"/>
            <a:ext cx="4979776" cy="768545"/>
          </a:xfrm>
          <a:prstGeom prst="rect">
            <a:avLst/>
          </a:prstGeom>
        </p:spPr>
        <p:txBody>
          <a:bodyPr vert="horz" lIns="0" tIns="0" rIns="0" bIns="0" rtlCol="0" anchor="ctr">
            <a:noAutofit/>
          </a:bodyPr>
          <a:lstStyle>
            <a:lvl1pPr>
              <a:defRPr sz="2800" b="1">
                <a:solidFill>
                  <a:srgbClr val="006241"/>
                </a:solidFill>
                <a:latin typeface="+mj-lt"/>
                <a:ea typeface="Proxima Nova Rg" panose="02000506030000020004" pitchFamily="50" charset="0"/>
                <a:cs typeface="Proxima Nova Rg" panose="02000506030000020004" pitchFamily="50" charset="0"/>
              </a:defRPr>
            </a:lvl1pPr>
          </a:lstStyle>
          <a:p>
            <a:r>
              <a:rPr lang="en-US"/>
              <a:t>Text with Picture right</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6096000" y="2"/>
            <a:ext cx="6096000" cy="6466113"/>
          </a:xfrm>
        </p:spPr>
        <p:txBody>
          <a:bodyPr>
            <a:normAutofit/>
          </a:bodyPr>
          <a:lstStyle>
            <a:lvl1pPr marL="0" indent="0" algn="ctr">
              <a:buNone/>
              <a:defRPr sz="2400">
                <a:latin typeface="+mj-lt"/>
                <a:ea typeface="Proxima Nova Rg" panose="02000506030000020004" pitchFamily="50" charset="0"/>
                <a:cs typeface="Proxima Nova Rg" panose="02000506030000020004" pitchFamily="50" charset="0"/>
              </a:defRPr>
            </a:lvl1pPr>
          </a:lstStyle>
          <a:p>
            <a:r>
              <a:rPr lang="en-US"/>
              <a:t>Click icon to add picture</a:t>
            </a:r>
          </a:p>
        </p:txBody>
      </p:sp>
      <p:sp>
        <p:nvSpPr>
          <p:cNvPr id="20"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15" name="Footer Placeholder 1"/>
          <p:cNvSpPr>
            <a:spLocks noGrp="1"/>
          </p:cNvSpPr>
          <p:nvPr>
            <p:ph type="ftr" sz="quarter" idx="10"/>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3763595662"/>
      </p:ext>
    </p:extLst>
  </p:cSld>
  <p:clrMapOvr>
    <a:masterClrMapping/>
  </p:clrMapOvr>
  <p:extLst>
    <p:ext uri="{DCECCB84-F9BA-43D5-87BE-67443E8EF086}">
      <p15:sldGuideLst xmlns:p15="http://schemas.microsoft.com/office/powerpoint/2012/main">
        <p15:guide id="1" pos="2880">
          <p15:clr>
            <a:srgbClr val="FBAE40"/>
          </p15:clr>
        </p15:guide>
        <p15:guide id="2" orient="horz" pos="432">
          <p15:clr>
            <a:srgbClr val="FBAE40"/>
          </p15:clr>
        </p15:guide>
        <p15:guide id="3" orient="horz" pos="1033">
          <p15:clr>
            <a:srgbClr val="FBAE40"/>
          </p15:clr>
        </p15:guide>
        <p15:guide id="5" pos="254">
          <p15:clr>
            <a:srgbClr val="FBAE40"/>
          </p15:clr>
        </p15:guide>
        <p15:guide id="6" pos="2605">
          <p15:clr>
            <a:srgbClr val="FBAE40"/>
          </p15:clr>
        </p15:guide>
        <p15:guide id="7" pos="5369">
          <p15:clr>
            <a:srgbClr val="FBAE40"/>
          </p15:clr>
        </p15:guide>
        <p15:guide id="8" orient="horz" pos="4252">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xt with Picture Horizont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71"/>
            <a:ext cx="11119267" cy="1580751"/>
          </a:xfrm>
        </p:spPr>
        <p:txBody>
          <a:bodyPr/>
          <a:lstStyle>
            <a:lvl1pPr marL="0" indent="0">
              <a:lnSpc>
                <a:spcPct val="100000"/>
              </a:lnSpc>
              <a:buNone/>
              <a:defRPr>
                <a:latin typeface="+mj-lt"/>
                <a:ea typeface="Proxima Nova Rg" panose="02000506030000020004" pitchFamily="50" charset="0"/>
                <a:cs typeface="Proxima Nova Rg" panose="02000506030000020004" pitchFamily="50" charset="0"/>
              </a:defRPr>
            </a:lvl1pPr>
            <a:lvl2pPr marL="342900" indent="0">
              <a:lnSpc>
                <a:spcPct val="100000"/>
              </a:lnSpc>
              <a:buNone/>
              <a:defRPr/>
            </a:lvl2pPr>
            <a:lvl3pPr marL="685800" indent="0">
              <a:lnSpc>
                <a:spcPct val="100000"/>
              </a:lnSpc>
              <a:buNone/>
              <a:defRPr/>
            </a:lvl3pPr>
            <a:lvl4pPr marL="1028700" indent="0">
              <a:lnSpc>
                <a:spcPct val="100000"/>
              </a:lnSpc>
              <a:buNone/>
              <a:defRPr/>
            </a:lvl4pPr>
            <a:lvl5pPr marL="1371600" indent="0">
              <a:lnSpc>
                <a:spcPct val="100000"/>
              </a:lnSpc>
              <a:buNone/>
              <a:defRPr/>
            </a:lvl5pPr>
          </a:lstStyle>
          <a:p>
            <a:pPr lvl="0"/>
            <a:r>
              <a:rPr lang="en-US"/>
              <a:t>Click to edit Master text styles</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1"/>
            <a:ext cx="10636465" cy="768545"/>
          </a:xfrm>
          <a:prstGeom prst="rect">
            <a:avLst/>
          </a:prstGeom>
        </p:spPr>
        <p:txBody>
          <a:bodyPr vert="horz" lIns="0" tIns="0" rIns="0" bIns="0" rtlCol="0" anchor="ctr">
            <a:normAutofit/>
          </a:bodyPr>
          <a:lstStyle>
            <a:lvl1pPr>
              <a:defRPr sz="3600" b="1">
                <a:solidFill>
                  <a:srgbClr val="006241"/>
                </a:solidFill>
                <a:latin typeface="+mj-lt"/>
                <a:ea typeface="Proxima Nova Rg" panose="02000506030000020004" pitchFamily="50" charset="0"/>
                <a:cs typeface="Proxima Nova Rg" panose="02000506030000020004" pitchFamily="50" charset="0"/>
              </a:defRPr>
            </a:lvl1pPr>
          </a:lstStyle>
          <a:p>
            <a:r>
              <a:rPr lang="en-US"/>
              <a:t>Text with Picture Horizontal</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3429002"/>
            <a:ext cx="12192000" cy="3037113"/>
          </a:xfrm>
        </p:spPr>
        <p:txBody>
          <a:bodyPr>
            <a:normAutofit/>
          </a:bodyPr>
          <a:lstStyle>
            <a:lvl1pPr marL="0" indent="0" algn="ctr">
              <a:buNone/>
              <a:defRPr sz="2400">
                <a:latin typeface="+mj-lt"/>
                <a:ea typeface="Proxima Nova Rg" panose="02000506030000020004" pitchFamily="50" charset="0"/>
                <a:cs typeface="Proxima Nova Rg" panose="02000506030000020004" pitchFamily="50" charset="0"/>
              </a:defRPr>
            </a:lvl1pPr>
          </a:lstStyle>
          <a:p>
            <a:r>
              <a:rPr lang="en-US"/>
              <a:t>Click icon to add picture</a:t>
            </a:r>
          </a:p>
        </p:txBody>
      </p:sp>
      <p:sp>
        <p:nvSpPr>
          <p:cNvPr id="20"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15" name="Footer Placeholder 1"/>
          <p:cNvSpPr>
            <a:spLocks noGrp="1"/>
          </p:cNvSpPr>
          <p:nvPr>
            <p:ph type="ftr" sz="quarter" idx="10"/>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1516289010"/>
      </p:ext>
    </p:extLst>
  </p:cSld>
  <p:clrMapOvr>
    <a:masterClrMapping/>
  </p:clrMapOvr>
  <p:extLst>
    <p:ext uri="{DCECCB84-F9BA-43D5-87BE-67443E8EF086}">
      <p15:sldGuideLst xmlns:p15="http://schemas.microsoft.com/office/powerpoint/2012/main">
        <p15:guide id="1" pos="254">
          <p15:clr>
            <a:srgbClr val="FBAE40"/>
          </p15:clr>
        </p15:guide>
        <p15:guide id="2" orient="horz" pos="2160">
          <p15:clr>
            <a:srgbClr val="FBAE40"/>
          </p15:clr>
        </p15:guide>
        <p15:guide id="3" pos="5369">
          <p15:clr>
            <a:srgbClr val="FBAE40"/>
          </p15:clr>
        </p15:guide>
        <p15:guide id="4" pos="5508">
          <p15:clr>
            <a:srgbClr val="FBAE40"/>
          </p15:clr>
        </p15:guide>
        <p15:guide id="5" pos="5279">
          <p15:clr>
            <a:srgbClr val="FBAE40"/>
          </p15:clr>
        </p15:guide>
        <p15:guide id="6" orient="horz" pos="1033">
          <p15:clr>
            <a:srgbClr val="FBAE40"/>
          </p15:clr>
        </p15:guide>
        <p15:guide id="7" orient="horz" pos="432">
          <p15:clr>
            <a:srgbClr val="FBAE40"/>
          </p15:clr>
        </p15:guide>
        <p15:guide id="8" orient="horz" pos="2033">
          <p15:clr>
            <a:srgbClr val="FBAE40"/>
          </p15:clr>
        </p15:guide>
        <p15:guide id="9" orient="horz" pos="4252">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and Table - Option 2">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1"/>
            <a:ext cx="10636464" cy="768545"/>
          </a:xfrm>
          <a:prstGeom prst="rect">
            <a:avLst/>
          </a:prstGeom>
        </p:spPr>
        <p:txBody>
          <a:bodyPr vert="horz" lIns="0" tIns="0" rIns="0" bIns="0" rtlCol="0" anchor="ctr">
            <a:normAutofit/>
          </a:bodyPr>
          <a:lstStyle>
            <a:lvl1pPr>
              <a:defRPr sz="3600" b="1">
                <a:solidFill>
                  <a:srgbClr val="006241"/>
                </a:solidFill>
                <a:latin typeface="+mj-lt"/>
                <a:ea typeface="Proxima Nova Rg" panose="02000506030000020004" pitchFamily="50" charset="0"/>
                <a:cs typeface="Proxima Nova Rg" panose="02000506030000020004" pitchFamily="50" charset="0"/>
              </a:defRPr>
            </a:lvl1pPr>
          </a:lstStyle>
          <a:p>
            <a:r>
              <a:rPr lang="en-US"/>
              <a:t>Text and Table – Option 2</a:t>
            </a:r>
          </a:p>
        </p:txBody>
      </p: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4754075" y="1645670"/>
            <a:ext cx="6868771" cy="4351336"/>
          </a:xfrm>
        </p:spPr>
        <p:txBody>
          <a:bodyPr/>
          <a:lstStyle>
            <a:lvl1pPr marL="0" indent="0" algn="ctr">
              <a:buNone/>
              <a:defRPr sz="2400">
                <a:latin typeface="+mj-lt"/>
                <a:ea typeface="Proxima Nova Rg" panose="02000506030000020004" pitchFamily="50" charset="0"/>
                <a:cs typeface="Proxima Nova Rg" panose="02000506030000020004" pitchFamily="50" charset="0"/>
              </a:defRPr>
            </a:lvl1pPr>
          </a:lstStyle>
          <a:p>
            <a:r>
              <a:rPr lang="en-US"/>
              <a:t>Click icon to add table</a:t>
            </a:r>
          </a:p>
        </p:txBody>
      </p:sp>
      <p:sp>
        <p:nvSpPr>
          <p:cNvPr id="11"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14" name="Straight Connector 13">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531103" y="1639888"/>
            <a:ext cx="3867331" cy="4351338"/>
          </a:xfrm>
        </p:spPr>
        <p:txBody>
          <a:bodyPr>
            <a:normAutofit/>
          </a:bodyPr>
          <a:lstStyle>
            <a:lvl1pPr>
              <a:lnSpc>
                <a:spcPct val="100000"/>
              </a:lnSpc>
              <a:buClr>
                <a:srgbClr val="006241"/>
              </a:buClr>
              <a:defRPr sz="2400">
                <a:latin typeface="+mj-lt"/>
                <a:ea typeface="Proxima Nova Rg" panose="02000506030000020004" pitchFamily="50" charset="0"/>
                <a:cs typeface="Proxima Nova Rg" panose="02000506030000020004" pitchFamily="50" charset="0"/>
              </a:defRPr>
            </a:lvl1pPr>
            <a:lvl2pPr>
              <a:lnSpc>
                <a:spcPct val="100000"/>
              </a:lnSpc>
              <a:buClr>
                <a:srgbClr val="006241"/>
              </a:buClr>
              <a:defRPr sz="2000">
                <a:latin typeface="+mj-lt"/>
                <a:ea typeface="Proxima Nova Rg" panose="02000506030000020004" pitchFamily="50" charset="0"/>
                <a:cs typeface="Proxima Nova Rg" panose="02000506030000020004" pitchFamily="50" charset="0"/>
              </a:defRPr>
            </a:lvl2pPr>
            <a:lvl3pPr>
              <a:lnSpc>
                <a:spcPct val="100000"/>
              </a:lnSpc>
              <a:buClr>
                <a:srgbClr val="006241"/>
              </a:buClr>
              <a:defRPr sz="1800">
                <a:latin typeface="+mj-lt"/>
                <a:ea typeface="Proxima Nova Rg" panose="02000506030000020004" pitchFamily="50" charset="0"/>
                <a:cs typeface="Proxima Nova Rg" panose="02000506030000020004" pitchFamily="50" charset="0"/>
              </a:defRPr>
            </a:lvl3pPr>
            <a:lvl4pPr>
              <a:lnSpc>
                <a:spcPct val="100000"/>
              </a:lnSpc>
              <a:buClr>
                <a:srgbClr val="006241"/>
              </a:buClr>
              <a:defRPr sz="1600">
                <a:latin typeface="+mj-lt"/>
                <a:ea typeface="Proxima Nova Rg" panose="02000506030000020004" pitchFamily="50" charset="0"/>
                <a:cs typeface="Proxima Nova Rg" panose="02000506030000020004" pitchFamily="50" charset="0"/>
              </a:defRPr>
            </a:lvl4pPr>
            <a:lvl5pPr>
              <a:lnSpc>
                <a:spcPct val="100000"/>
              </a:lnSpc>
              <a:buClr>
                <a:srgbClr val="006241"/>
              </a:buClr>
              <a:defRPr sz="1600">
                <a:latin typeface="+mj-lt"/>
                <a:ea typeface="Proxima Nova Rg" panose="02000506030000020004" pitchFamily="50" charset="0"/>
                <a:cs typeface="Proxima Nova Rg" panose="02000506030000020004"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21" name="Footer Placeholder 1"/>
          <p:cNvSpPr>
            <a:spLocks noGrp="1"/>
          </p:cNvSpPr>
          <p:nvPr>
            <p:ph type="ftr" sz="quarter" idx="14"/>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4266928884"/>
      </p:ext>
    </p:extLst>
  </p:cSld>
  <p:clrMapOvr>
    <a:masterClrMapping/>
  </p:clrMapOvr>
  <p:extLst>
    <p:ext uri="{DCECCB84-F9BA-43D5-87BE-67443E8EF086}">
      <p15:sldGuideLst xmlns:p15="http://schemas.microsoft.com/office/powerpoint/2012/main">
        <p15:guide id="1" orient="horz" pos="1033">
          <p15:clr>
            <a:srgbClr val="FBAE40"/>
          </p15:clr>
        </p15:guide>
        <p15:guide id="2" pos="5369">
          <p15:clr>
            <a:srgbClr val="FBAE40"/>
          </p15:clr>
        </p15:guide>
        <p15:guide id="3" orient="horz" pos="4252">
          <p15:clr>
            <a:srgbClr val="FBAE40"/>
          </p15:clr>
        </p15:guide>
        <p15:guide id="4" orient="horz" pos="432">
          <p15:clr>
            <a:srgbClr val="FBAE40"/>
          </p15:clr>
        </p15:guide>
        <p15:guide id="5" orient="horz" pos="3778">
          <p15:clr>
            <a:srgbClr val="FBAE40"/>
          </p15:clr>
        </p15:guide>
        <p15:guide id="6" pos="254">
          <p15:clr>
            <a:srgbClr val="FBAE40"/>
          </p15:clr>
        </p15:guide>
        <p15:guide id="7" pos="2078">
          <p15:clr>
            <a:srgbClr val="FBAE40"/>
          </p15:clr>
        </p15:guide>
        <p15:guide id="8" pos="2249">
          <p15:clr>
            <a:srgbClr val="FBAE40"/>
          </p15:clr>
        </p15:guide>
        <p15:guide id="9" pos="5279">
          <p15:clr>
            <a:srgbClr val="FBAE40"/>
          </p15:clr>
        </p15:guide>
        <p15:guide id="10" pos="5489">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6361" y="476721"/>
            <a:ext cx="10636465" cy="768545"/>
          </a:xfrm>
        </p:spPr>
        <p:txBody>
          <a:bodyPr>
            <a:normAutofit/>
          </a:bodyPr>
          <a:lstStyle>
            <a:lvl1pPr>
              <a:defRPr sz="3600" b="1">
                <a:solidFill>
                  <a:schemeClr val="accent1"/>
                </a:solidFill>
                <a:latin typeface="+mj-lt"/>
                <a:ea typeface="Proxima Nova Rg" panose="02000506030000020004" pitchFamily="50" charset="0"/>
                <a:cs typeface="Proxima Nova Rg" panose="02000506030000020004" pitchFamily="50" charset="0"/>
              </a:defRPr>
            </a:lvl1pPr>
          </a:lstStyle>
          <a:p>
            <a:r>
              <a:rPr lang="en-US"/>
              <a:t>Click to edit Master title style</a:t>
            </a:r>
            <a:endParaRPr lang="en-GB"/>
          </a:p>
        </p:txBody>
      </p:sp>
      <p:sp>
        <p:nvSpPr>
          <p:cNvPr id="5"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6" name="Straight Connector 5">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914302"/>
      </p:ext>
    </p:extLst>
  </p:cSld>
  <p:clrMapOvr>
    <a:masterClrMapping/>
  </p:clrMapOvr>
  <p:extLst>
    <p:ext uri="{DCECCB84-F9BA-43D5-87BE-67443E8EF086}">
      <p15:sldGuideLst xmlns:p15="http://schemas.microsoft.com/office/powerpoint/2012/main">
        <p15:guide id="1" pos="254">
          <p15:clr>
            <a:srgbClr val="FBAE40"/>
          </p15:clr>
        </p15:guide>
        <p15:guide id="2" orient="horz" pos="432">
          <p15:clr>
            <a:srgbClr val="FBAE40"/>
          </p15:clr>
        </p15:guide>
        <p15:guide id="3" pos="5369">
          <p15:clr>
            <a:srgbClr val="FBAE40"/>
          </p15:clr>
        </p15:guide>
        <p15:guide id="4" pos="5279">
          <p15:clr>
            <a:srgbClr val="FBAE40"/>
          </p15:clr>
        </p15:guide>
        <p15:guide id="5" pos="550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Facts - 4 Related">
    <p:spTree>
      <p:nvGrpSpPr>
        <p:cNvPr id="1" name=""/>
        <p:cNvGrpSpPr/>
        <p:nvPr/>
      </p:nvGrpSpPr>
      <p:grpSpPr>
        <a:xfrm>
          <a:off x="0" y="0"/>
          <a:ext cx="0" cy="0"/>
          <a:chOff x="0" y="0"/>
          <a:chExt cx="0" cy="0"/>
        </a:xfrm>
      </p:grpSpPr>
      <p:grpSp>
        <p:nvGrpSpPr>
          <p:cNvPr id="3" name="Group 2"/>
          <p:cNvGrpSpPr/>
          <p:nvPr userDrawn="1"/>
        </p:nvGrpSpPr>
        <p:grpSpPr>
          <a:xfrm>
            <a:off x="542926"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sp>
          <p:nvSpPr>
            <p:cNvPr id="5" name="Triangle 4"/>
            <p:cNvSpPr/>
            <p:nvPr/>
          </p:nvSpPr>
          <p:spPr>
            <a:xfrm rot="5400000">
              <a:off x="6059966" y="1923372"/>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sp>
          <p:nvSpPr>
            <p:cNvPr id="8" name="Triangle 7"/>
            <p:cNvSpPr/>
            <p:nvPr/>
          </p:nvSpPr>
          <p:spPr>
            <a:xfrm rot="10800000">
              <a:off x="11157494"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grpSp>
      <p:grpSp>
        <p:nvGrpSpPr>
          <p:cNvPr id="9" name="Group 8"/>
          <p:cNvGrpSpPr/>
          <p:nvPr userDrawn="1"/>
        </p:nvGrpSpPr>
        <p:grpSpPr>
          <a:xfrm rot="10800000">
            <a:off x="542925" y="3749587"/>
            <a:ext cx="5430947" cy="2287958"/>
            <a:chOff x="6227654" y="1665288"/>
            <a:chExt cx="5430946" cy="2369060"/>
          </a:xfrm>
          <a:solidFill>
            <a:schemeClr val="accent5"/>
          </a:solidFill>
        </p:grpSpPr>
        <p:sp>
          <p:nvSpPr>
            <p:cNvPr id="10" name="Rectangle 9"/>
            <p:cNvSpPr/>
            <p:nvPr/>
          </p:nvSpPr>
          <p:spPr>
            <a:xfrm>
              <a:off x="6227654" y="1665288"/>
              <a:ext cx="5430946"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sp>
          <p:nvSpPr>
            <p:cNvPr id="11" name="Triangle 10"/>
            <p:cNvSpPr/>
            <p:nvPr/>
          </p:nvSpPr>
          <p:spPr>
            <a:xfrm rot="10800000">
              <a:off x="11157494" y="3818354"/>
              <a:ext cx="250553"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grpSp>
      <p:grpSp>
        <p:nvGrpSpPr>
          <p:cNvPr id="12" name="Group 11"/>
          <p:cNvGrpSpPr/>
          <p:nvPr userDrawn="1"/>
        </p:nvGrpSpPr>
        <p:grpSpPr>
          <a:xfrm rot="10800000">
            <a:off x="6030962" y="3939990"/>
            <a:ext cx="5627639" cy="2097557"/>
            <a:chOff x="542925" y="1665288"/>
            <a:chExt cx="5754191" cy="2170112"/>
          </a:xfrm>
          <a:solidFill>
            <a:schemeClr val="accent2"/>
          </a:solidFill>
        </p:grpSpPr>
        <p:sp>
          <p:nvSpPr>
            <p:cNvPr id="13" name="Rectangle 12"/>
            <p:cNvSpPr/>
            <p:nvPr/>
          </p:nvSpPr>
          <p:spPr>
            <a:xfrm>
              <a:off x="542925" y="1665288"/>
              <a:ext cx="5553075"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sp>
          <p:nvSpPr>
            <p:cNvPr id="14" name="Triangle 13"/>
            <p:cNvSpPr/>
            <p:nvPr/>
          </p:nvSpPr>
          <p:spPr>
            <a:xfrm rot="5400000">
              <a:off x="6055866" y="1923370"/>
              <a:ext cx="266505"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latin typeface="+mj-lt"/>
              </a:endParaRPr>
            </a:p>
          </p:txBody>
        </p:sp>
      </p:grpSp>
      <p:sp>
        <p:nvSpPr>
          <p:cNvPr id="15" name="Title 1"/>
          <p:cNvSpPr>
            <a:spLocks noGrp="1"/>
          </p:cNvSpPr>
          <p:nvPr>
            <p:ph type="title"/>
          </p:nvPr>
        </p:nvSpPr>
        <p:spPr>
          <a:xfrm>
            <a:off x="536361" y="476721"/>
            <a:ext cx="10636465" cy="768545"/>
          </a:xfrm>
        </p:spPr>
        <p:txBody>
          <a:bodyPr/>
          <a:lstStyle>
            <a:lvl1pPr>
              <a:defRPr sz="3600" b="1">
                <a:solidFill>
                  <a:schemeClr val="accent1"/>
                </a:solidFill>
                <a:latin typeface="+mj-lt"/>
              </a:defRPr>
            </a:lvl1pPr>
          </a:lstStyle>
          <a:p>
            <a:r>
              <a:rPr lang="en-US"/>
              <a:t>Click to edit Master title style</a:t>
            </a:r>
            <a:endParaRPr lang="en-GB"/>
          </a:p>
        </p:txBody>
      </p:sp>
      <p:sp>
        <p:nvSpPr>
          <p:cNvPr id="16" name="Text Placeholder 24"/>
          <p:cNvSpPr>
            <a:spLocks noGrp="1"/>
          </p:cNvSpPr>
          <p:nvPr>
            <p:ph type="body" sz="quarter" idx="13"/>
          </p:nvPr>
        </p:nvSpPr>
        <p:spPr>
          <a:xfrm>
            <a:off x="982280" y="2024621"/>
            <a:ext cx="4552235" cy="1333334"/>
          </a:xfrm>
        </p:spPr>
        <p:txBody>
          <a:bodyPr anchor="ctr">
            <a:normAutofit/>
          </a:bodyPr>
          <a:lstStyle>
            <a:lvl1pPr marL="0" indent="0">
              <a:buNone/>
              <a:defRPr sz="1350" b="1">
                <a:solidFill>
                  <a:schemeClr val="bg1"/>
                </a:solidFill>
                <a:latin typeface="+mj-lt"/>
              </a:defRPr>
            </a:lvl1pPr>
            <a:lvl2pPr marL="342900" indent="0">
              <a:buNone/>
              <a:defRPr sz="1350">
                <a:solidFill>
                  <a:schemeClr val="bg1"/>
                </a:solidFill>
              </a:defRPr>
            </a:lvl2pPr>
            <a:lvl3pPr marL="685800" indent="0">
              <a:buNone/>
              <a:defRPr sz="1350">
                <a:solidFill>
                  <a:schemeClr val="bg1"/>
                </a:solidFill>
              </a:defRPr>
            </a:lvl3pPr>
            <a:lvl4pPr marL="1028700" indent="0">
              <a:buNone/>
              <a:defRPr sz="1350">
                <a:solidFill>
                  <a:schemeClr val="bg1"/>
                </a:solidFill>
              </a:defRPr>
            </a:lvl4pPr>
            <a:lvl5pPr marL="1371600" indent="0">
              <a:buNone/>
              <a:defRPr sz="1350">
                <a:solidFill>
                  <a:schemeClr val="bg1"/>
                </a:solidFill>
              </a:defRPr>
            </a:lvl5pPr>
          </a:lstStyle>
          <a:p>
            <a:pPr lvl="0"/>
            <a:r>
              <a:rPr lang="en-US"/>
              <a:t>Click to edit Master text styles</a:t>
            </a:r>
          </a:p>
        </p:txBody>
      </p:sp>
      <p:sp>
        <p:nvSpPr>
          <p:cNvPr id="17" name="Text Placeholder 24"/>
          <p:cNvSpPr>
            <a:spLocks noGrp="1"/>
          </p:cNvSpPr>
          <p:nvPr>
            <p:ph type="body" sz="quarter" idx="14"/>
          </p:nvPr>
        </p:nvSpPr>
        <p:spPr>
          <a:xfrm>
            <a:off x="6667009" y="2024621"/>
            <a:ext cx="4552235" cy="1333334"/>
          </a:xfrm>
        </p:spPr>
        <p:txBody>
          <a:bodyPr anchor="ctr">
            <a:normAutofit/>
          </a:bodyPr>
          <a:lstStyle>
            <a:lvl1pPr marL="0" indent="0">
              <a:buNone/>
              <a:defRPr sz="1350" b="1">
                <a:solidFill>
                  <a:schemeClr val="bg1"/>
                </a:solidFill>
                <a:latin typeface="+mj-lt"/>
              </a:defRPr>
            </a:lvl1pPr>
            <a:lvl2pPr marL="342900" indent="0">
              <a:buNone/>
              <a:defRPr sz="1350">
                <a:solidFill>
                  <a:schemeClr val="bg1"/>
                </a:solidFill>
              </a:defRPr>
            </a:lvl2pPr>
            <a:lvl3pPr marL="685800" indent="0">
              <a:buNone/>
              <a:defRPr sz="1350">
                <a:solidFill>
                  <a:schemeClr val="bg1"/>
                </a:solidFill>
              </a:defRPr>
            </a:lvl3pPr>
            <a:lvl4pPr marL="1028700" indent="0">
              <a:buNone/>
              <a:defRPr sz="1350">
                <a:solidFill>
                  <a:schemeClr val="bg1"/>
                </a:solidFill>
              </a:defRPr>
            </a:lvl4pPr>
            <a:lvl5pPr marL="1371600" indent="0">
              <a:buNone/>
              <a:defRPr sz="1350">
                <a:solidFill>
                  <a:schemeClr val="bg1"/>
                </a:solidFill>
              </a:defRPr>
            </a:lvl5pPr>
          </a:lstStyle>
          <a:p>
            <a:pPr lvl="0"/>
            <a:r>
              <a:rPr lang="en-US"/>
              <a:t>Click to edit Master text styles</a:t>
            </a:r>
          </a:p>
        </p:txBody>
      </p:sp>
      <p:sp>
        <p:nvSpPr>
          <p:cNvPr id="18" name="Text Placeholder 24"/>
          <p:cNvSpPr>
            <a:spLocks noGrp="1"/>
          </p:cNvSpPr>
          <p:nvPr>
            <p:ph type="body" sz="quarter" idx="15"/>
          </p:nvPr>
        </p:nvSpPr>
        <p:spPr>
          <a:xfrm>
            <a:off x="982280" y="4344878"/>
            <a:ext cx="4552235" cy="1333334"/>
          </a:xfrm>
        </p:spPr>
        <p:txBody>
          <a:bodyPr anchor="ctr">
            <a:normAutofit/>
          </a:bodyPr>
          <a:lstStyle>
            <a:lvl1pPr marL="0" indent="0">
              <a:buNone/>
              <a:defRPr sz="1350" b="1">
                <a:solidFill>
                  <a:schemeClr val="bg1"/>
                </a:solidFill>
                <a:latin typeface="+mj-lt"/>
              </a:defRPr>
            </a:lvl1pPr>
            <a:lvl2pPr marL="342900" indent="0">
              <a:buNone/>
              <a:defRPr sz="1350">
                <a:solidFill>
                  <a:schemeClr val="bg1"/>
                </a:solidFill>
              </a:defRPr>
            </a:lvl2pPr>
            <a:lvl3pPr marL="685800" indent="0">
              <a:buNone/>
              <a:defRPr sz="1350">
                <a:solidFill>
                  <a:schemeClr val="bg1"/>
                </a:solidFill>
              </a:defRPr>
            </a:lvl3pPr>
            <a:lvl4pPr marL="1028700" indent="0">
              <a:buNone/>
              <a:defRPr sz="1350">
                <a:solidFill>
                  <a:schemeClr val="bg1"/>
                </a:solidFill>
              </a:defRPr>
            </a:lvl4pPr>
            <a:lvl5pPr marL="1371600" indent="0">
              <a:buNone/>
              <a:defRPr sz="1350">
                <a:solidFill>
                  <a:schemeClr val="bg1"/>
                </a:solidFill>
              </a:defRPr>
            </a:lvl5pPr>
          </a:lstStyle>
          <a:p>
            <a:pPr lvl="0"/>
            <a:r>
              <a:rPr lang="en-US"/>
              <a:t>Click to edit Master text styles</a:t>
            </a:r>
          </a:p>
        </p:txBody>
      </p:sp>
      <p:sp>
        <p:nvSpPr>
          <p:cNvPr id="19" name="Text Placeholder 24"/>
          <p:cNvSpPr>
            <a:spLocks noGrp="1"/>
          </p:cNvSpPr>
          <p:nvPr>
            <p:ph type="body" sz="quarter" idx="16"/>
          </p:nvPr>
        </p:nvSpPr>
        <p:spPr>
          <a:xfrm>
            <a:off x="6667009" y="4344878"/>
            <a:ext cx="4552235" cy="1333334"/>
          </a:xfrm>
        </p:spPr>
        <p:txBody>
          <a:bodyPr anchor="ctr">
            <a:normAutofit/>
          </a:bodyPr>
          <a:lstStyle>
            <a:lvl1pPr marL="0" indent="0">
              <a:buNone/>
              <a:defRPr sz="1350" b="1">
                <a:solidFill>
                  <a:schemeClr val="bg1"/>
                </a:solidFill>
                <a:latin typeface="+mj-lt"/>
              </a:defRPr>
            </a:lvl1pPr>
            <a:lvl2pPr marL="342900" indent="0">
              <a:buNone/>
              <a:defRPr sz="1350">
                <a:solidFill>
                  <a:schemeClr val="bg1"/>
                </a:solidFill>
              </a:defRPr>
            </a:lvl2pPr>
            <a:lvl3pPr marL="685800" indent="0">
              <a:buNone/>
              <a:defRPr sz="1350">
                <a:solidFill>
                  <a:schemeClr val="bg1"/>
                </a:solidFill>
              </a:defRPr>
            </a:lvl3pPr>
            <a:lvl4pPr marL="1028700" indent="0">
              <a:buNone/>
              <a:defRPr sz="1350">
                <a:solidFill>
                  <a:schemeClr val="bg1"/>
                </a:solidFill>
              </a:defRPr>
            </a:lvl4pPr>
            <a:lvl5pPr marL="1371600" indent="0">
              <a:buNone/>
              <a:defRPr sz="1350">
                <a:solidFill>
                  <a:schemeClr val="bg1"/>
                </a:solidFill>
              </a:defRPr>
            </a:lvl5pPr>
          </a:lstStyle>
          <a:p>
            <a:pPr lvl="0"/>
            <a:r>
              <a:rPr lang="en-US"/>
              <a:t>Click to edit Master text styles</a:t>
            </a:r>
          </a:p>
        </p:txBody>
      </p:sp>
      <p:sp>
        <p:nvSpPr>
          <p:cNvPr id="26"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28" name="Straight Connector 2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TextBox 26">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33" name="Footer Placeholder 1"/>
          <p:cNvSpPr>
            <a:spLocks noGrp="1"/>
          </p:cNvSpPr>
          <p:nvPr>
            <p:ph type="ftr" sz="quarter" idx="10"/>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34" name="Picture 3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2160204130"/>
      </p:ext>
    </p:extLst>
  </p:cSld>
  <p:clrMapOvr>
    <a:masterClrMapping/>
  </p:clrMapOvr>
  <p:extLst>
    <p:ext uri="{DCECCB84-F9BA-43D5-87BE-67443E8EF086}">
      <p15:sldGuideLst xmlns:p15="http://schemas.microsoft.com/office/powerpoint/2012/main">
        <p15:guide id="1" pos="254">
          <p15:clr>
            <a:srgbClr val="FBAE40"/>
          </p15:clr>
        </p15:guide>
        <p15:guide id="2" orient="horz" pos="4252">
          <p15:clr>
            <a:srgbClr val="FBAE40"/>
          </p15:clr>
        </p15:guide>
        <p15:guide id="3" orient="horz" pos="3803">
          <p15:clr>
            <a:srgbClr val="FBAE40"/>
          </p15:clr>
        </p15:guide>
        <p15:guide id="4" orient="horz" pos="1050">
          <p15:clr>
            <a:srgbClr val="FBAE40"/>
          </p15:clr>
        </p15:guide>
        <p15:guide id="5" pos="2814">
          <p15:clr>
            <a:srgbClr val="FBAE40"/>
          </p15:clr>
        </p15:guide>
        <p15:guide id="6" pos="2942">
          <p15:clr>
            <a:srgbClr val="FBAE40"/>
          </p15:clr>
        </p15:guide>
        <p15:guide id="7" orient="horz" pos="2482">
          <p15:clr>
            <a:srgbClr val="FBAE40"/>
          </p15:clr>
        </p15:guide>
        <p15:guide id="8" orient="horz" pos="2338">
          <p15:clr>
            <a:srgbClr val="FBAE40"/>
          </p15:clr>
        </p15:guide>
        <p15:guide id="9" orient="horz" pos="432">
          <p15:clr>
            <a:srgbClr val="FBAE40"/>
          </p15:clr>
        </p15:guide>
        <p15:guide id="10" pos="5508">
          <p15:clr>
            <a:srgbClr val="FBAE40"/>
          </p15:clr>
        </p15:guide>
        <p15:guide id="11" pos="5369">
          <p15:clr>
            <a:srgbClr val="FBAE40"/>
          </p15:clr>
        </p15:guide>
        <p15:guide id="12" pos="5279">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Contact us - Option 1">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1"/>
            <a:ext cx="10636464" cy="768545"/>
          </a:xfrm>
          <a:prstGeom prst="rect">
            <a:avLst/>
          </a:prstGeom>
        </p:spPr>
        <p:txBody>
          <a:bodyPr vert="horz" lIns="0" tIns="0" rIns="0" bIns="0" rtlCol="0" anchor="ctr">
            <a:normAutofit/>
          </a:bodyPr>
          <a:lstStyle>
            <a:lvl1pPr>
              <a:defRPr sz="3600" b="1">
                <a:solidFill>
                  <a:schemeClr val="accent1"/>
                </a:solidFill>
                <a:latin typeface="+mj-lt"/>
              </a:defRPr>
            </a:lvl1pPr>
          </a:lstStyle>
          <a:p>
            <a:r>
              <a:rPr lang="en-US"/>
              <a:t>Contact us - Option 1</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4"/>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68569" tIns="34275" rIns="68569" bIns="34275" anchor="ctr" anchorCtr="0">
            <a:noAutofit/>
          </a:bodyPr>
          <a:lstStyle/>
          <a:p>
            <a:pPr marL="0" marR="0" lvl="0" indent="0" algn="l" rtl="0">
              <a:spcBef>
                <a:spcPts val="0"/>
              </a:spcBef>
              <a:spcAft>
                <a:spcPts val="0"/>
              </a:spcAft>
              <a:buNone/>
            </a:pPr>
            <a:endParaRPr sz="1350">
              <a:solidFill>
                <a:srgbClr val="000000"/>
              </a:solidFill>
              <a:latin typeface="+mj-lt"/>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2"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68569" tIns="34275" rIns="68569" bIns="34275" anchor="ctr" anchorCtr="0">
            <a:noAutofit/>
          </a:bodyPr>
          <a:lstStyle/>
          <a:p>
            <a:pPr marL="0" marR="0" lvl="0" indent="0" algn="l" rtl="0">
              <a:spcBef>
                <a:spcPts val="0"/>
              </a:spcBef>
              <a:spcAft>
                <a:spcPts val="0"/>
              </a:spcAft>
              <a:buNone/>
            </a:pPr>
            <a:endParaRPr sz="1350">
              <a:solidFill>
                <a:srgbClr val="000000"/>
              </a:solidFill>
              <a:latin typeface="+mj-lt"/>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2"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68569" tIns="34275" rIns="68569" bIns="34275" anchor="ctr" anchorCtr="0">
            <a:noAutofit/>
          </a:bodyPr>
          <a:lstStyle/>
          <a:p>
            <a:pPr marL="0" marR="0" lvl="0" indent="0" algn="l" rtl="0">
              <a:spcBef>
                <a:spcPts val="0"/>
              </a:spcBef>
              <a:spcAft>
                <a:spcPts val="0"/>
              </a:spcAft>
              <a:buNone/>
            </a:pPr>
            <a:endParaRPr sz="1350">
              <a:solidFill>
                <a:srgbClr val="000000"/>
              </a:solidFill>
              <a:latin typeface="+mj-lt"/>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0"/>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68569" tIns="34275" rIns="68569" bIns="34275" anchor="ctr" anchorCtr="0">
            <a:noAutofit/>
          </a:bodyPr>
          <a:lstStyle/>
          <a:p>
            <a:pPr marL="0" marR="0" lvl="0" indent="0" algn="l" rtl="0">
              <a:spcBef>
                <a:spcPts val="0"/>
              </a:spcBef>
              <a:spcAft>
                <a:spcPts val="0"/>
              </a:spcAft>
              <a:buNone/>
            </a:pPr>
            <a:endParaRPr sz="1350">
              <a:solidFill>
                <a:srgbClr val="000000"/>
              </a:solidFill>
              <a:latin typeface="+mj-lt"/>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sz="2400" b="1">
                <a:solidFill>
                  <a:schemeClr val="accent1"/>
                </a:solidFill>
                <a:latin typeface="+mj-lt"/>
                <a:ea typeface="Proxima Nova Rg" panose="02000506030000020004" pitchFamily="50" charset="0"/>
                <a:cs typeface="Proxima Nova Rg" panose="02000506030000020004" pitchFamily="50"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normAutofit/>
          </a:bodyPr>
          <a:lstStyle>
            <a:lvl1pPr marL="0" indent="0" algn="l">
              <a:buNone/>
              <a:defRPr sz="2400" b="1">
                <a:solidFill>
                  <a:schemeClr val="accent1"/>
                </a:solidFill>
                <a:latin typeface="+mj-lt"/>
                <a:ea typeface="Proxima Nova Rg" panose="02000506030000020004" pitchFamily="50" charset="0"/>
                <a:cs typeface="Proxima Nova Rg" panose="02000506030000020004" pitchFamily="50"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sz="2400" b="1">
                <a:solidFill>
                  <a:schemeClr val="accent1"/>
                </a:solidFill>
                <a:latin typeface="+mj-lt"/>
                <a:ea typeface="Proxima Nova Rg" panose="02000506030000020004" pitchFamily="50" charset="0"/>
                <a:cs typeface="Proxima Nova Rg" panose="02000506030000020004" pitchFamily="50"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normAutofit/>
          </a:bodyPr>
          <a:lstStyle>
            <a:lvl1pPr marL="0" indent="0" algn="l">
              <a:buNone/>
              <a:defRPr sz="2400" b="1">
                <a:solidFill>
                  <a:schemeClr val="accent1"/>
                </a:solidFill>
                <a:latin typeface="+mj-lt"/>
                <a:ea typeface="Proxima Nova Rg" panose="02000506030000020004" pitchFamily="50" charset="0"/>
                <a:cs typeface="Proxima Nova Rg" panose="02000506030000020004" pitchFamily="50"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69"/>
            <a:ext cx="0" cy="268330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79" y="570005"/>
            <a:ext cx="304131" cy="365125"/>
          </a:xfrm>
          <a:prstGeom prst="rect">
            <a:avLst/>
          </a:prstGeom>
        </p:spPr>
        <p:txBody>
          <a:bodyPr vert="horz" lIns="0" tIns="45720" rIns="0" bIns="45720" rtlCol="0" anchor="ctr"/>
          <a:lstStyle>
            <a:lvl1pPr algn="l">
              <a:defRPr sz="750" b="0" i="0">
                <a:solidFill>
                  <a:schemeClr val="bg1">
                    <a:lumMod val="50000"/>
                  </a:schemeClr>
                </a:solidFill>
                <a:latin typeface="+mj-lt"/>
                <a:ea typeface="Proxima Nova Rg" panose="02000506030000020004" pitchFamily="50" charset="0"/>
                <a:cs typeface="Proxima Nova Rg" panose="02000506030000020004" pitchFamily="50" charset="0"/>
              </a:defRPr>
            </a:lvl1pPr>
          </a:lstStyle>
          <a:p>
            <a:fld id="{54797FC3-DC33-DA47-95F6-F7EB925D69E8}" type="slidenum">
              <a:rPr lang="en-US" smtClean="0"/>
              <a:pPr/>
              <a:t>‹#›</a:t>
            </a:fld>
            <a:endParaRPr lang="en-US"/>
          </a:p>
        </p:txBody>
      </p:sp>
      <p:cxnSp>
        <p:nvCxnSpPr>
          <p:cNvPr id="23" name="Straight Connector 22">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rgbClr val="70B20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E2175C7-9CB8-2448-9B05-69F01779E8F9}"/>
              </a:ext>
            </a:extLst>
          </p:cNvPr>
          <p:cNvSpPr/>
          <p:nvPr userDrawn="1"/>
        </p:nvSpPr>
        <p:spPr>
          <a:xfrm>
            <a:off x="0" y="6466114"/>
            <a:ext cx="12192000" cy="391886"/>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TextBox 32">
            <a:extLst>
              <a:ext uri="{FF2B5EF4-FFF2-40B4-BE49-F238E27FC236}">
                <a16:creationId xmlns:a16="http://schemas.microsoft.com/office/drawing/2014/main" id="{19663B76-15CB-434D-8715-085FAB65AA38}"/>
              </a:ext>
            </a:extLst>
          </p:cNvPr>
          <p:cNvSpPr txBox="1"/>
          <p:nvPr userDrawn="1"/>
        </p:nvSpPr>
        <p:spPr>
          <a:xfrm>
            <a:off x="10826889" y="6679133"/>
            <a:ext cx="828752" cy="80791"/>
          </a:xfrm>
          <a:prstGeom prst="rect">
            <a:avLst/>
          </a:prstGeom>
          <a:noFill/>
        </p:spPr>
        <p:txBody>
          <a:bodyPr wrap="none" lIns="0" tIns="0" rIns="0" bIns="0" rtlCol="0">
            <a:spAutoFit/>
          </a:bodyPr>
          <a:lstStyle/>
          <a:p>
            <a:pPr algn="r"/>
            <a:r>
              <a:rPr lang="en-US" sz="525">
                <a:solidFill>
                  <a:schemeClr val="bg1"/>
                </a:solidFill>
                <a:latin typeface="+mj-lt"/>
                <a:cs typeface="Arial" panose="020B0604020202020204" pitchFamily="34" charset="0"/>
              </a:rPr>
              <a:t>© UAB. All Rights Reserved.</a:t>
            </a:r>
          </a:p>
        </p:txBody>
      </p:sp>
      <p:sp>
        <p:nvSpPr>
          <p:cNvPr id="34" name="Footer Placeholder 1"/>
          <p:cNvSpPr>
            <a:spLocks noGrp="1"/>
          </p:cNvSpPr>
          <p:nvPr>
            <p:ph type="ftr" sz="quarter" idx="10"/>
          </p:nvPr>
        </p:nvSpPr>
        <p:spPr>
          <a:xfrm>
            <a:off x="3344334" y="6555805"/>
            <a:ext cx="5531989" cy="196529"/>
          </a:xfrm>
        </p:spPr>
        <p:txBody>
          <a:bodyPr lIns="0" tIns="0" rIns="0" bIns="0" anchor="b"/>
          <a:lstStyle>
            <a:lvl1pPr algn="ctr">
              <a:defRPr sz="750">
                <a:solidFill>
                  <a:schemeClr val="bg1"/>
                </a:solidFill>
                <a:latin typeface="+mj-lt"/>
              </a:defRPr>
            </a:lvl1pPr>
          </a:lstStyle>
          <a:p>
            <a:r>
              <a:rPr lang="en-GB"/>
              <a:t>SCHOOL OF - to apply in all slides at the same time edit in Insert &gt; Header &amp; Footer</a:t>
            </a:r>
          </a:p>
        </p:txBody>
      </p:sp>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7634" y="6593268"/>
            <a:ext cx="2351356" cy="153349"/>
          </a:xfrm>
          <a:prstGeom prst="rect">
            <a:avLst/>
          </a:prstGeom>
        </p:spPr>
      </p:pic>
    </p:spTree>
    <p:extLst>
      <p:ext uri="{BB962C8B-B14F-4D97-AF65-F5344CB8AC3E}">
        <p14:creationId xmlns:p14="http://schemas.microsoft.com/office/powerpoint/2010/main" val="2502039256"/>
      </p:ext>
    </p:extLst>
  </p:cSld>
  <p:clrMapOvr>
    <a:masterClrMapping/>
  </p:clrMapOvr>
  <p:extLst>
    <p:ext uri="{DCECCB84-F9BA-43D5-87BE-67443E8EF086}">
      <p15:sldGuideLst xmlns:p15="http://schemas.microsoft.com/office/powerpoint/2012/main">
        <p15:guide id="1" pos="254">
          <p15:clr>
            <a:srgbClr val="FBAE40"/>
          </p15:clr>
        </p15:guide>
        <p15:guide id="2" orient="horz" pos="1669">
          <p15:clr>
            <a:srgbClr val="FBAE40"/>
          </p15:clr>
        </p15:guide>
        <p15:guide id="3" pos="610">
          <p15:clr>
            <a:srgbClr val="FBAE40"/>
          </p15:clr>
        </p15:guide>
        <p15:guide id="4" orient="horz" pos="3227">
          <p15:clr>
            <a:srgbClr val="FBAE40"/>
          </p15:clr>
        </p15:guide>
        <p15:guide id="5" orient="horz" pos="2948">
          <p15:clr>
            <a:srgbClr val="FBAE40"/>
          </p15:clr>
        </p15:guide>
        <p15:guide id="6" orient="horz" pos="2812">
          <p15:clr>
            <a:srgbClr val="FBAE40"/>
          </p15:clr>
        </p15:guide>
        <p15:guide id="7" orient="horz" pos="2533">
          <p15:clr>
            <a:srgbClr val="FBAE40"/>
          </p15:clr>
        </p15:guide>
        <p15:guide id="8" orient="horz" pos="2414">
          <p15:clr>
            <a:srgbClr val="FBAE40"/>
          </p15:clr>
        </p15:guide>
        <p15:guide id="9" orient="horz" pos="2126">
          <p15:clr>
            <a:srgbClr val="FBAE40"/>
          </p15:clr>
        </p15:guide>
        <p15:guide id="10" orient="horz" pos="1957">
          <p15:clr>
            <a:srgbClr val="FBAE40"/>
          </p15:clr>
        </p15:guide>
        <p15:guide id="11" pos="432">
          <p15:clr>
            <a:srgbClr val="FBAE40"/>
          </p15:clr>
        </p15:guide>
        <p15:guide id="12" pos="5369">
          <p15:clr>
            <a:srgbClr val="FBAE40"/>
          </p15:clr>
        </p15:guide>
        <p15:guide id="13" pos="5279">
          <p15:clr>
            <a:srgbClr val="FBAE40"/>
          </p15:clr>
        </p15:guide>
        <p15:guide id="14" pos="5508">
          <p15:clr>
            <a:srgbClr val="FBAE40"/>
          </p15:clr>
        </p15:guide>
        <p15:guide id="15" orient="horz" pos="425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hank you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mj-lt"/>
            </a:endParaRPr>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normAutofit/>
          </a:bodyPr>
          <a:lstStyle>
            <a:lvl1pPr algn="l">
              <a:defRPr sz="6000" b="1">
                <a:solidFill>
                  <a:schemeClr val="bg1"/>
                </a:solidFill>
                <a:latin typeface="+mj-lt"/>
              </a:defRPr>
            </a:lvl1pPr>
          </a:lstStyle>
          <a:p>
            <a:r>
              <a:rPr lang="en-US"/>
              <a:t>Thank you!</a:t>
            </a:r>
          </a:p>
        </p:txBody>
      </p:sp>
      <p:pic>
        <p:nvPicPr>
          <p:cNvPr id="8" name="Graphic 8">
            <a:extLst>
              <a:ext uri="{FF2B5EF4-FFF2-40B4-BE49-F238E27FC236}">
                <a16:creationId xmlns:a16="http://schemas.microsoft.com/office/drawing/2014/main" id="{5AA08003-45F5-44E5-9CB3-AEF061C5A2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9434" y="928012"/>
            <a:ext cx="6312747" cy="416812"/>
          </a:xfrm>
          <a:prstGeom prst="rect">
            <a:avLst/>
          </a:prstGeom>
        </p:spPr>
      </p:pic>
      <p:sp>
        <p:nvSpPr>
          <p:cNvPr id="9" name="Footer Placeholder 4">
            <a:extLst>
              <a:ext uri="{FF2B5EF4-FFF2-40B4-BE49-F238E27FC236}">
                <a16:creationId xmlns:a16="http://schemas.microsoft.com/office/drawing/2014/main" id="{57A69B81-CEB2-49A6-BFE5-C583B976B2B9}"/>
              </a:ext>
            </a:extLst>
          </p:cNvPr>
          <p:cNvSpPr>
            <a:spLocks noGrp="1"/>
          </p:cNvSpPr>
          <p:nvPr>
            <p:ph type="ftr" sz="quarter" idx="11"/>
          </p:nvPr>
        </p:nvSpPr>
        <p:spPr>
          <a:xfrm>
            <a:off x="660582" y="1364473"/>
            <a:ext cx="9142060" cy="293296"/>
          </a:xfrm>
        </p:spPr>
        <p:txBody>
          <a:bodyPr/>
          <a:lstStyle>
            <a:lvl1pPr algn="l">
              <a:defRPr sz="1000">
                <a:solidFill>
                  <a:schemeClr val="bg1"/>
                </a:solidFill>
                <a:latin typeface="+mj-lt"/>
              </a:defRPr>
            </a:lvl1pPr>
          </a:lstStyle>
          <a:p>
            <a:r>
              <a:rPr lang="en-GB"/>
              <a:t>SCHOOL OF - to apply in all slides at the same time edit in Insert &gt; Header &amp; Footer</a:t>
            </a:r>
          </a:p>
        </p:txBody>
      </p:sp>
      <p:pic>
        <p:nvPicPr>
          <p:cNvPr id="13" name="Graphic 10">
            <a:extLst>
              <a:ext uri="{FF2B5EF4-FFF2-40B4-BE49-F238E27FC236}">
                <a16:creationId xmlns:a16="http://schemas.microsoft.com/office/drawing/2014/main" id="{C1E0CC92-FEF5-415B-8C2E-E06D36250742}"/>
              </a:ext>
            </a:extLst>
          </p:cNvPr>
          <p:cNvPicPr>
            <a:picLocks noChangeAspect="1"/>
          </p:cNvPicPr>
          <p:nvPr userDrawn="1"/>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t="10680" r="5495" b="15282"/>
          <a:stretch/>
        </p:blipFill>
        <p:spPr>
          <a:xfrm>
            <a:off x="3549636" y="0"/>
            <a:ext cx="11671808" cy="6858000"/>
          </a:xfrm>
          <a:prstGeom prst="rect">
            <a:avLst/>
          </a:prstGeom>
        </p:spPr>
      </p:pic>
    </p:spTree>
    <p:extLst>
      <p:ext uri="{BB962C8B-B14F-4D97-AF65-F5344CB8AC3E}">
        <p14:creationId xmlns:p14="http://schemas.microsoft.com/office/powerpoint/2010/main" val="3155965585"/>
      </p:ext>
    </p:extLst>
  </p:cSld>
  <p:clrMapOvr>
    <a:masterClrMapping/>
  </p:clrMapOvr>
  <p:extLst>
    <p:ext uri="{DCECCB84-F9BA-43D5-87BE-67443E8EF086}">
      <p15:sldGuideLst xmlns:p15="http://schemas.microsoft.com/office/powerpoint/2012/main">
        <p15:guide id="1" pos="362">
          <p15:clr>
            <a:srgbClr val="FBAE40"/>
          </p15:clr>
        </p15:guide>
        <p15:guide id="2" orient="horz" pos="2550">
          <p15:clr>
            <a:srgbClr val="FBAE40"/>
          </p15:clr>
        </p15:guide>
        <p15:guide id="3" orient="horz" pos="991">
          <p15:clr>
            <a:srgbClr val="FBAE40"/>
          </p15:clr>
        </p15:guide>
        <p15:guide id="4" orient="horz" pos="584">
          <p15:clr>
            <a:srgbClr val="FBAE40"/>
          </p15:clr>
        </p15:guide>
        <p15:guide id="5" pos="4682">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9396D587-36B8-49F0-9139-0D7B07EF2EF1}" type="datetimeFigureOut">
              <a:rPr lang="en-US" smtClean="0"/>
              <a:t>7/13/2021</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1D282CCD-B30E-4B86-8603-5A974D68076A}" type="slidenum">
              <a:rPr lang="en-US" smtClean="0"/>
              <a:t>‹#›</a:t>
            </a:fld>
            <a:endParaRPr lang="en-US"/>
          </a:p>
        </p:txBody>
      </p:sp>
    </p:spTree>
    <p:extLst>
      <p:ext uri="{BB962C8B-B14F-4D97-AF65-F5344CB8AC3E}">
        <p14:creationId xmlns:p14="http://schemas.microsoft.com/office/powerpoint/2010/main" val="2167935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971096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82766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8097671"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36729"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8097671"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929763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icture with Caption - Masked largegh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1" y="1828800"/>
            <a:ext cx="2970124" cy="1600200"/>
          </a:xfrm>
        </p:spPr>
        <p:txBody>
          <a:bodyPr anchor="b">
            <a:normAutofit/>
          </a:bodyPr>
          <a:lstStyle>
            <a:lvl1pPr algn="l">
              <a:defRPr sz="4000">
                <a:solidFill>
                  <a:schemeClr val="tx2"/>
                </a:solidFill>
              </a:defRPr>
            </a:lvl1pPr>
          </a:lstStyle>
          <a:p>
            <a:r>
              <a:rPr lang="en-US"/>
              <a:t>Click to edit Master title style</a:t>
            </a:r>
          </a:p>
        </p:txBody>
      </p:sp>
      <p:sp>
        <p:nvSpPr>
          <p:cNvPr id="12" name="Oval 11">
            <a:extLst>
              <a:ext uri="{FF2B5EF4-FFF2-40B4-BE49-F238E27FC236}">
                <a16:creationId xmlns:a16="http://schemas.microsoft.com/office/drawing/2014/main" id="{AC04D2FC-0C58-42B8-8657-0482972E6A73}"/>
              </a:ext>
            </a:extLst>
          </p:cNvPr>
          <p:cNvSpPr/>
          <p:nvPr userDrawn="1"/>
        </p:nvSpPr>
        <p:spPr>
          <a:xfrm>
            <a:off x="4332077" y="-462170"/>
            <a:ext cx="3946928" cy="778233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4471515" y="0"/>
            <a:ext cx="7718073" cy="6858000"/>
          </a:xfrm>
          <a:custGeom>
            <a:avLst/>
            <a:gdLst>
              <a:gd name="connsiteX0" fmla="*/ 0 w 8150990"/>
              <a:gd name="connsiteY0" fmla="*/ 0 h 6858000"/>
              <a:gd name="connsiteX1" fmla="*/ 8150990 w 8150990"/>
              <a:gd name="connsiteY1" fmla="*/ 0 h 6858000"/>
              <a:gd name="connsiteX2" fmla="*/ 8150990 w 8150990"/>
              <a:gd name="connsiteY2" fmla="*/ 6858000 h 6858000"/>
              <a:gd name="connsiteX3" fmla="*/ 0 w 8150990"/>
              <a:gd name="connsiteY3" fmla="*/ 6858000 h 6858000"/>
              <a:gd name="connsiteX4" fmla="*/ 0 w 8150990"/>
              <a:gd name="connsiteY4" fmla="*/ 0 h 6858000"/>
              <a:gd name="connsiteX0" fmla="*/ 1018873 w 9169863"/>
              <a:gd name="connsiteY0" fmla="*/ 0 h 6858000"/>
              <a:gd name="connsiteX1" fmla="*/ 9169863 w 9169863"/>
              <a:gd name="connsiteY1" fmla="*/ 0 h 6858000"/>
              <a:gd name="connsiteX2" fmla="*/ 9169863 w 9169863"/>
              <a:gd name="connsiteY2" fmla="*/ 6858000 h 6858000"/>
              <a:gd name="connsiteX3" fmla="*/ 1018873 w 9169863"/>
              <a:gd name="connsiteY3" fmla="*/ 6858000 h 6858000"/>
              <a:gd name="connsiteX4" fmla="*/ 1018873 w 9169863"/>
              <a:gd name="connsiteY4" fmla="*/ 0 h 6858000"/>
              <a:gd name="connsiteX0" fmla="*/ 1289162 w 9440152"/>
              <a:gd name="connsiteY0" fmla="*/ 0 h 6858000"/>
              <a:gd name="connsiteX1" fmla="*/ 9440152 w 9440152"/>
              <a:gd name="connsiteY1" fmla="*/ 0 h 6858000"/>
              <a:gd name="connsiteX2" fmla="*/ 9440152 w 9440152"/>
              <a:gd name="connsiteY2" fmla="*/ 6858000 h 6858000"/>
              <a:gd name="connsiteX3" fmla="*/ 1289162 w 9440152"/>
              <a:gd name="connsiteY3" fmla="*/ 6858000 h 6858000"/>
              <a:gd name="connsiteX4" fmla="*/ 1289162 w 944015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0152" h="6858000">
                <a:moveTo>
                  <a:pt x="1289162" y="0"/>
                </a:moveTo>
                <a:lnTo>
                  <a:pt x="9440152" y="0"/>
                </a:lnTo>
                <a:lnTo>
                  <a:pt x="9440152" y="6858000"/>
                </a:lnTo>
                <a:lnTo>
                  <a:pt x="1289162" y="6858000"/>
                </a:lnTo>
                <a:cubicBezTo>
                  <a:pt x="-69336" y="5715000"/>
                  <a:pt x="-756137" y="1836336"/>
                  <a:pt x="1289162" y="0"/>
                </a:cubicBezTo>
                <a:close/>
              </a:path>
            </a:pathLst>
          </a:custGeom>
          <a:gradFill>
            <a:gsLst>
              <a:gs pos="0">
                <a:schemeClr val="tx2"/>
              </a:gs>
              <a:gs pos="100000">
                <a:srgbClr val="0F1F37"/>
              </a:gs>
            </a:gsLst>
            <a:lin ang="0" scaled="0"/>
          </a:gradFill>
          <a:ln w="63500">
            <a:no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1" y="3429000"/>
            <a:ext cx="297012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386650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3_Picture with Caption - Masked largegh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7889461" y="1742768"/>
            <a:ext cx="3902764" cy="1600200"/>
          </a:xfrm>
        </p:spPr>
        <p:txBody>
          <a:bodyPr anchor="b">
            <a:normAutofit/>
          </a:bodyPr>
          <a:lstStyle>
            <a:lvl1pPr algn="l">
              <a:defRPr sz="40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0" y="-86032"/>
            <a:ext cx="7410423"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7889461" y="3342968"/>
            <a:ext cx="390276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923525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103557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1_Picture with Caption - Masked largegh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1828800"/>
            <a:ext cx="3902764" cy="1600200"/>
          </a:xfrm>
        </p:spPr>
        <p:txBody>
          <a:bodyPr anchor="b">
            <a:normAutofit/>
          </a:bodyPr>
          <a:lstStyle>
            <a:lvl1pPr algn="l">
              <a:defRPr sz="40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4860234" y="-78658"/>
            <a:ext cx="7410423"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1" y="3429000"/>
            <a:ext cx="390276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62801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929420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739354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 Picture Background">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16CEC29-E6E4-4B1F-8ECA-8E70A0C623FD}"/>
              </a:ext>
            </a:extLst>
          </p:cNvPr>
          <p:cNvSpPr>
            <a:spLocks noGrp="1"/>
          </p:cNvSpPr>
          <p:nvPr>
            <p:ph type="pic" sz="quarter" idx="13"/>
          </p:nvPr>
        </p:nvSpPr>
        <p:spPr>
          <a:xfrm>
            <a:off x="-166688" y="0"/>
            <a:ext cx="12358688" cy="6858000"/>
          </a:xfrm>
          <a:gradFill>
            <a:gsLst>
              <a:gs pos="0">
                <a:schemeClr val="tx2"/>
              </a:gs>
              <a:gs pos="100000">
                <a:srgbClr val="0F1F37"/>
              </a:gs>
            </a:gsLst>
            <a:lin ang="0" scaled="0"/>
          </a:gradFill>
        </p:spPr>
        <p:txBody>
          <a:bodyPr/>
          <a:lstStyle/>
          <a:p>
            <a:r>
              <a:rPr lang="en-US"/>
              <a:t>Click icon to add picture</a:t>
            </a:r>
          </a:p>
        </p:txBody>
      </p:sp>
      <p:sp>
        <p:nvSpPr>
          <p:cNvPr id="8" name="Rectangle 7">
            <a:extLst>
              <a:ext uri="{FF2B5EF4-FFF2-40B4-BE49-F238E27FC236}">
                <a16:creationId xmlns:a16="http://schemas.microsoft.com/office/drawing/2014/main" id="{C59EA4C9-5B77-4E0B-AB1E-4586F8C2FE5E}"/>
              </a:ext>
            </a:extLst>
          </p:cNvPr>
          <p:cNvSpPr/>
          <p:nvPr userDrawn="1"/>
        </p:nvSpPr>
        <p:spPr>
          <a:xfrm>
            <a:off x="5635113" y="438150"/>
            <a:ext cx="5747262" cy="54784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721123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F18B2E8B-8427-48FE-BDC0-CEBC875C01F5}" type="datetimeFigureOut">
              <a:rPr lang="en-US" smtClean="0"/>
              <a:t>7/13/2021</a:t>
            </a:fld>
            <a:endParaRPr lang="en-US"/>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a:p>
        </p:txBody>
      </p:sp>
      <p:pic>
        <p:nvPicPr>
          <p:cNvPr id="7" name="Graphic 6" descr="United States Access Board Logo">
            <a:extLst>
              <a:ext uri="{FF2B5EF4-FFF2-40B4-BE49-F238E27FC236}">
                <a16:creationId xmlns:a16="http://schemas.microsoft.com/office/drawing/2014/main" id="{C07EFE88-C35C-482F-B138-E4AA9EF1733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57183" y="1828801"/>
            <a:ext cx="3216166" cy="3200398"/>
          </a:xfrm>
          <a:prstGeom prst="rect">
            <a:avLst/>
          </a:prstGeom>
        </p:spPr>
      </p:pic>
    </p:spTree>
    <p:extLst>
      <p:ext uri="{BB962C8B-B14F-4D97-AF65-F5344CB8AC3E}">
        <p14:creationId xmlns:p14="http://schemas.microsoft.com/office/powerpoint/2010/main" val="768032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F18B2E8B-8427-48FE-BDC0-CEBC875C01F5}" type="datetimeFigureOut">
              <a:rPr lang="en-US" smtClean="0"/>
              <a:t>7/13/2021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1706094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F18B2E8B-8427-48FE-BDC0-CEBC875C01F5}" type="datetimeFigureOut">
              <a:rPr lang="en-US" smtClean="0"/>
              <a:t>7/13/2021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019475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F18B2E8B-8427-48FE-BDC0-CEBC875C01F5}" type="datetimeFigureOut">
              <a:rPr lang="en-US" smtClean="0"/>
              <a:t>7/13/2021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943779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F18B2E8B-8427-48FE-BDC0-CEBC875C01F5}" type="datetimeFigureOut">
              <a:rPr lang="en-US" smtClean="0"/>
              <a:t>7/13/2021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779905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Small Logo with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F18B2E8B-8427-48FE-BDC0-CEBC875C01F5}" type="datetimeFigureOut">
              <a:rPr lang="en-US" smtClean="0"/>
              <a:t>7/13/2021</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56363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854294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4488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6883615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4368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F18B2E8B-8427-48FE-BDC0-CEBC875C01F5}" type="datetimeFigureOut">
              <a:rPr lang="en-US" smtClean="0"/>
              <a:t>7/13/2021</a:t>
            </a:fld>
            <a:endParaRPr lang="en-US"/>
          </a:p>
        </p:txBody>
      </p:sp>
    </p:spTree>
    <p:extLst>
      <p:ext uri="{BB962C8B-B14F-4D97-AF65-F5344CB8AC3E}">
        <p14:creationId xmlns:p14="http://schemas.microsoft.com/office/powerpoint/2010/main" val="17257796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Profile Pic">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a:xfrm>
            <a:off x="838200" y="188149"/>
            <a:ext cx="3937986" cy="1325563"/>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393798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F18B2E8B-8427-48FE-BDC0-CEBC875C01F5}" type="datetimeFigureOut">
              <a:rPr lang="en-US" smtClean="0"/>
              <a:t>7/13/2021</a:t>
            </a:fld>
            <a:endParaRPr lang="en-US"/>
          </a:p>
        </p:txBody>
      </p:sp>
      <p:sp>
        <p:nvSpPr>
          <p:cNvPr id="9" name="Picture Placeholder 8">
            <a:extLst>
              <a:ext uri="{FF2B5EF4-FFF2-40B4-BE49-F238E27FC236}">
                <a16:creationId xmlns:a16="http://schemas.microsoft.com/office/drawing/2014/main" id="{83365BB7-5A0F-4007-859B-A09F3C4426C6}"/>
              </a:ext>
            </a:extLst>
          </p:cNvPr>
          <p:cNvSpPr>
            <a:spLocks noGrp="1"/>
          </p:cNvSpPr>
          <p:nvPr>
            <p:ph type="pic" sz="quarter" idx="13"/>
          </p:nvPr>
        </p:nvSpPr>
        <p:spPr>
          <a:xfrm>
            <a:off x="5095875" y="0"/>
            <a:ext cx="7096125" cy="6858000"/>
          </a:xfrm>
        </p:spPr>
        <p:txBody>
          <a:bodyPr/>
          <a:lstStyle/>
          <a:p>
            <a:endParaRPr lang="en-US"/>
          </a:p>
        </p:txBody>
      </p:sp>
    </p:spTree>
    <p:extLst>
      <p:ext uri="{BB962C8B-B14F-4D97-AF65-F5344CB8AC3E}">
        <p14:creationId xmlns:p14="http://schemas.microsoft.com/office/powerpoint/2010/main" val="41281729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431612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4005340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9287102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9170909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07834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8878313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615095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54608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 Curv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380307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35168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730169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F18B2E8B-8427-48FE-BDC0-CEBC875C01F5}" type="datetimeFigureOut">
              <a:rPr lang="en-US" smtClean="0"/>
              <a:t>7/13/2021</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7904012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 Fanc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76168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76168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F18B2E8B-8427-48FE-BDC0-CEBC875C01F5}" type="datetimeFigureOut">
              <a:rPr lang="en-US" smtClean="0"/>
              <a:t>7/13/2021</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7232522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B29F-D3A8-4507-A185-087920CF5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BEC65-4040-4994-BC8E-4E58D46164B0}"/>
              </a:ext>
            </a:extLst>
          </p:cNvPr>
          <p:cNvSpPr>
            <a:spLocks noGrp="1"/>
          </p:cNvSpPr>
          <p:nvPr>
            <p:ph type="dt" sz="half" idx="10"/>
          </p:nvPr>
        </p:nvSpPr>
        <p:spPr/>
        <p:txBody>
          <a:bodyPr/>
          <a:lstStyle/>
          <a:p>
            <a:fld id="{F18B2E8B-8427-48FE-BDC0-CEBC875C01F5}" type="datetimeFigureOut">
              <a:rPr lang="en-US" smtClean="0"/>
              <a:t>7/13/2021</a:t>
            </a:fld>
            <a:endParaRPr lang="en-US"/>
          </a:p>
        </p:txBody>
      </p:sp>
      <p:sp>
        <p:nvSpPr>
          <p:cNvPr id="4" name="Footer Placeholder 3">
            <a:extLst>
              <a:ext uri="{FF2B5EF4-FFF2-40B4-BE49-F238E27FC236}">
                <a16:creationId xmlns:a16="http://schemas.microsoft.com/office/drawing/2014/main" id="{A8FC986A-15BC-4EF7-86D9-3B79508D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13EC3-A55D-4085-91EB-6510BDAD3654}"/>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1930931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B69C1-0FEC-4094-BC2A-91967171DA40}"/>
              </a:ext>
            </a:extLst>
          </p:cNvPr>
          <p:cNvSpPr>
            <a:spLocks noGrp="1"/>
          </p:cNvSpPr>
          <p:nvPr>
            <p:ph type="dt" sz="half" idx="10"/>
          </p:nvPr>
        </p:nvSpPr>
        <p:spPr/>
        <p:txBody>
          <a:bodyPr/>
          <a:lstStyle/>
          <a:p>
            <a:fld id="{F18B2E8B-8427-48FE-BDC0-CEBC875C01F5}" type="datetimeFigureOut">
              <a:rPr lang="en-US" smtClean="0"/>
              <a:t>7/13/2021</a:t>
            </a:fld>
            <a:endParaRPr lang="en-US"/>
          </a:p>
        </p:txBody>
      </p:sp>
      <p:sp>
        <p:nvSpPr>
          <p:cNvPr id="3" name="Footer Placeholder 2">
            <a:extLst>
              <a:ext uri="{FF2B5EF4-FFF2-40B4-BE49-F238E27FC236}">
                <a16:creationId xmlns:a16="http://schemas.microsoft.com/office/drawing/2014/main" id="{8440398E-7121-4543-B38D-409B7F7B3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F3A9-4739-403A-AABF-F775C13DBBC0}"/>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6333898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61B08-A9F4-4368-92AA-6C8D2C281C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EA7D92-D768-45E5-93FA-FA158EFAD2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091F02-3514-49DA-80E6-0064DC943DC9}"/>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5" name="Footer Placeholder 4">
            <a:extLst>
              <a:ext uri="{FF2B5EF4-FFF2-40B4-BE49-F238E27FC236}">
                <a16:creationId xmlns:a16="http://schemas.microsoft.com/office/drawing/2014/main" id="{24631176-F05E-49F7-848D-3A86C22C4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BBD61-A82C-4F69-8468-CAB6852F5C58}"/>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4084944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844568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0E75-7900-4DFD-8C13-BFD1B8DC3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647092-9225-4A81-81A6-CB15044DD9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15862-3989-4F9B-BDEF-E8242F9DA013}"/>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5" name="Footer Placeholder 4">
            <a:extLst>
              <a:ext uri="{FF2B5EF4-FFF2-40B4-BE49-F238E27FC236}">
                <a16:creationId xmlns:a16="http://schemas.microsoft.com/office/drawing/2014/main" id="{D61FC16F-65F2-4494-9D29-49FEC5DE3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6B46B-7BBA-4250-947E-717AC6239E4D}"/>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36599559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597C5-862D-4EAA-8B58-1A8A692A6E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4B5EC1-2504-40DB-BC61-EDAA0EF6D6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6CE133-13F5-4490-87B2-5C8C5D6400BE}"/>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5" name="Footer Placeholder 4">
            <a:extLst>
              <a:ext uri="{FF2B5EF4-FFF2-40B4-BE49-F238E27FC236}">
                <a16:creationId xmlns:a16="http://schemas.microsoft.com/office/drawing/2014/main" id="{98DC0C78-D4C3-47D9-A35A-28F94E6ED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50C48-E8D3-4557-BB12-BA508F97F67C}"/>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15994035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B0525-0557-44D0-9CC5-4B977E0ED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D1EFDF-1B0E-4B30-8A56-75D7C82C75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3664D0-22E9-407D-8F6B-28AC0474A1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4E431D-729B-4B98-9D50-DDEF17613F2F}"/>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6" name="Footer Placeholder 5">
            <a:extLst>
              <a:ext uri="{FF2B5EF4-FFF2-40B4-BE49-F238E27FC236}">
                <a16:creationId xmlns:a16="http://schemas.microsoft.com/office/drawing/2014/main" id="{A03FE85E-006F-4BFB-9BF2-3D816BFF6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860A0-6116-439E-952D-0AB78675228B}"/>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8757274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151D-B14F-4D0E-A36B-98AECC6CF4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754677-7225-4752-9527-0D29A8E1D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F5ABD-AF5F-444F-A962-8639B71B03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E4D689-4183-4986-934D-08D0A1261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1C320-8BDF-4E40-842C-1823524513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8AAE80-891E-467F-A812-73EC7A1B5DC7}"/>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8" name="Footer Placeholder 7">
            <a:extLst>
              <a:ext uri="{FF2B5EF4-FFF2-40B4-BE49-F238E27FC236}">
                <a16:creationId xmlns:a16="http://schemas.microsoft.com/office/drawing/2014/main" id="{381BC58C-B27F-4096-A7E6-1E2993C7D6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0D72BF-AB5A-4C1A-8A54-0C608C3D0A0D}"/>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32565464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D4CC-832E-4E7F-BE66-ED92BA13B0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4C4A1F-7884-492C-934B-A7B65B2C5097}"/>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4" name="Footer Placeholder 3">
            <a:extLst>
              <a:ext uri="{FF2B5EF4-FFF2-40B4-BE49-F238E27FC236}">
                <a16:creationId xmlns:a16="http://schemas.microsoft.com/office/drawing/2014/main" id="{9212D4C9-3F88-40B2-A54E-D931DE76E9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BD9E91-44F1-44BD-8744-1A2D501D0D7A}"/>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32058083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E69610-4235-401B-8A6C-B4109D6AEBC1}"/>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3" name="Footer Placeholder 2">
            <a:extLst>
              <a:ext uri="{FF2B5EF4-FFF2-40B4-BE49-F238E27FC236}">
                <a16:creationId xmlns:a16="http://schemas.microsoft.com/office/drawing/2014/main" id="{82C81B68-550E-4CD1-892E-300251814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A1BF96-033E-48E8-9FCB-EE40B0528E0B}"/>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27905933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0773-BE52-4CCC-A9B4-0E402197C6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6BF47B-AD08-4058-81CE-8E45FD9A01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4BCDD2-E284-4F6F-9CB6-55458CA14B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A1655-D931-41C9-85C1-5601B96F22CE}"/>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6" name="Footer Placeholder 5">
            <a:extLst>
              <a:ext uri="{FF2B5EF4-FFF2-40B4-BE49-F238E27FC236}">
                <a16:creationId xmlns:a16="http://schemas.microsoft.com/office/drawing/2014/main" id="{DD7B1A79-65D2-4F36-BBD6-041F52B58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6B84FC-2047-4DA8-9374-47FE76533F4D}"/>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41285553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1232-F623-4254-A17E-4FDF2CAF0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7EE6E7-7188-4B0A-87C3-176D9CA2F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9ADE57-0EA0-41BB-8C8A-3E5BF8151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FB694-D823-4337-8F9F-02617E1ED5A7}"/>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6" name="Footer Placeholder 5">
            <a:extLst>
              <a:ext uri="{FF2B5EF4-FFF2-40B4-BE49-F238E27FC236}">
                <a16:creationId xmlns:a16="http://schemas.microsoft.com/office/drawing/2014/main" id="{B4C59B93-6E48-4681-A9AF-76BB56621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29E4A-64FA-4450-B3AE-7157B82067B1}"/>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1034701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9429F-7630-4D6B-B14B-C6F2071E76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E6C550-ECA1-4829-B12D-90FB1D61A8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C04AC-CBF2-4C21-B646-5D089EA3CCD9}"/>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5" name="Footer Placeholder 4">
            <a:extLst>
              <a:ext uri="{FF2B5EF4-FFF2-40B4-BE49-F238E27FC236}">
                <a16:creationId xmlns:a16="http://schemas.microsoft.com/office/drawing/2014/main" id="{836EAD8C-6290-43DE-94DB-566FEC44D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E9996-20E8-4E93-A675-FEBB8BAFA2C4}"/>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3496128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614A58-A4A5-4C1B-93CF-EEC5E5450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B11B65-E793-42CB-8329-85BE61B00C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F3727-8DAF-4419-B9AC-CB4504C80896}"/>
              </a:ext>
            </a:extLst>
          </p:cNvPr>
          <p:cNvSpPr>
            <a:spLocks noGrp="1"/>
          </p:cNvSpPr>
          <p:nvPr>
            <p:ph type="dt" sz="half" idx="10"/>
          </p:nvPr>
        </p:nvSpPr>
        <p:spPr/>
        <p:txBody>
          <a:bodyPr/>
          <a:lstStyle/>
          <a:p>
            <a:fld id="{F1BB1900-DA19-4528-AFE0-70A5F9BF141B}" type="datetimeFigureOut">
              <a:rPr lang="en-US" smtClean="0"/>
              <a:t>7/13/2021</a:t>
            </a:fld>
            <a:endParaRPr lang="en-US"/>
          </a:p>
        </p:txBody>
      </p:sp>
      <p:sp>
        <p:nvSpPr>
          <p:cNvPr id="5" name="Footer Placeholder 4">
            <a:extLst>
              <a:ext uri="{FF2B5EF4-FFF2-40B4-BE49-F238E27FC236}">
                <a16:creationId xmlns:a16="http://schemas.microsoft.com/office/drawing/2014/main" id="{52B3DD41-95DA-4524-A9A2-D35D0AA97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E18CC-2D3A-4471-B3BA-E754DD5AAAF2}"/>
              </a:ext>
            </a:extLst>
          </p:cNvPr>
          <p:cNvSpPr>
            <a:spLocks noGrp="1"/>
          </p:cNvSpPr>
          <p:nvPr>
            <p:ph type="sldNum" sz="quarter" idx="12"/>
          </p:nvPr>
        </p:nvSpPr>
        <p:spPr/>
        <p:txBody>
          <a:bodyPr/>
          <a:lstStyle/>
          <a:p>
            <a:fld id="{C3660B88-9283-4AE1-B3E5-F48DF1C9AFDB}" type="slidenum">
              <a:rPr lang="en-US" smtClean="0"/>
              <a:t>‹#›</a:t>
            </a:fld>
            <a:endParaRPr lang="en-US"/>
          </a:p>
        </p:txBody>
      </p:sp>
    </p:spTree>
    <p:extLst>
      <p:ext uri="{BB962C8B-B14F-4D97-AF65-F5344CB8AC3E}">
        <p14:creationId xmlns:p14="http://schemas.microsoft.com/office/powerpoint/2010/main" val="1523573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E458-38C7-4F7D-9B59-B598AB6C261B}"/>
              </a:ext>
            </a:extLst>
          </p:cNvPr>
          <p:cNvSpPr>
            <a:spLocks noGrp="1"/>
          </p:cNvSpPr>
          <p:nvPr>
            <p:ph type="title"/>
          </p:nvPr>
        </p:nvSpPr>
        <p:spPr>
          <a:xfrm>
            <a:off x="831850" y="101370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B7C2F-F3E2-4EDB-A255-0FCCDE6B56C9}"/>
              </a:ext>
            </a:extLst>
          </p:cNvPr>
          <p:cNvSpPr>
            <a:spLocks noGrp="1"/>
          </p:cNvSpPr>
          <p:nvPr>
            <p:ph type="body" idx="1"/>
          </p:nvPr>
        </p:nvSpPr>
        <p:spPr>
          <a:xfrm>
            <a:off x="831850" y="3893427"/>
            <a:ext cx="10515600" cy="1500187"/>
          </a:xfrm>
        </p:spPr>
        <p:txBody>
          <a:bodyPr>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F143A-3106-403B-B0D5-7EF3B079914B}"/>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5" name="Footer Placeholder 4">
            <a:extLst>
              <a:ext uri="{FF2B5EF4-FFF2-40B4-BE49-F238E27FC236}">
                <a16:creationId xmlns:a16="http://schemas.microsoft.com/office/drawing/2014/main" id="{878628EE-139B-4AD9-8954-B7ED61B76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AD3E5-B6AC-4927-A721-D225382A0580}"/>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842805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white">
    <p:spTree>
      <p:nvGrpSpPr>
        <p:cNvPr id="1" name=""/>
        <p:cNvGrpSpPr/>
        <p:nvPr/>
      </p:nvGrpSpPr>
      <p:grpSpPr>
        <a:xfrm>
          <a:off x="0" y="0"/>
          <a:ext cx="0" cy="0"/>
          <a:chOff x="0" y="0"/>
          <a:chExt cx="0" cy="0"/>
        </a:xfrm>
      </p:grpSpPr>
      <p:sp>
        <p:nvSpPr>
          <p:cNvPr id="3" name="Rectangle 2"/>
          <p:cNvSpPr/>
          <p:nvPr userDrawn="1"/>
        </p:nvSpPr>
        <p:spPr>
          <a:xfrm>
            <a:off x="0" y="10"/>
            <a:ext cx="12192000" cy="6852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fld id="{327B613C-1AD7-49D3-885D-F654C5CDBAA6}" type="datetime1">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1097280" rtl="0" eaLnBrk="1" fontAlgn="auto" latinLnBrk="0" hangingPunct="1">
                <a:lnSpc>
                  <a:spcPct val="100000"/>
                </a:lnSpc>
                <a:spcBef>
                  <a:spcPts val="0"/>
                </a:spcBef>
                <a:spcAft>
                  <a:spcPts val="0"/>
                </a:spcAft>
                <a:buClrTx/>
                <a:buSzTx/>
                <a:buFontTx/>
                <a:buNone/>
                <a:tabLst/>
                <a:defRPr/>
              </a:pPr>
              <a:t>7/13/2021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E2D2B3B-882E-40F3-A32F-6DD516915044}"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410265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lstStyle>
            <a:lvl1pPr>
              <a:lnSpc>
                <a:spcPts val="4000"/>
              </a:lnSpc>
              <a:defRPr sz="3733" b="1" baseline="0">
                <a:effectLst/>
                <a:latin typeface="Calibri" pitchFamily="34" charset="0"/>
              </a:defRPr>
            </a:lvl1pPr>
          </a:lstStyle>
          <a:p>
            <a:endParaRPr lang="en-US"/>
          </a:p>
        </p:txBody>
      </p:sp>
      <p:sp>
        <p:nvSpPr>
          <p:cNvPr id="3" name="Content Placeholder 2"/>
          <p:cNvSpPr>
            <a:spLocks noGrp="1"/>
          </p:cNvSpPr>
          <p:nvPr>
            <p:ph idx="1"/>
          </p:nvPr>
        </p:nvSpPr>
        <p:spPr>
          <a:xfrm>
            <a:off x="609600" y="1600201"/>
            <a:ext cx="10972800" cy="4191000"/>
          </a:xfrm>
          <a:prstGeom prst="rect">
            <a:avLst/>
          </a:prstGeom>
        </p:spPr>
        <p:txBody>
          <a:bodyPr/>
          <a:lstStyle>
            <a:lvl1pPr marL="457192" indent="-457192">
              <a:buClr>
                <a:schemeClr val="accent1"/>
              </a:buClr>
              <a:buSzPct val="70000"/>
              <a:buFont typeface="Wingdings" pitchFamily="2" charset="2"/>
              <a:buChar char="§"/>
              <a:defRPr sz="3200" b="1" baseline="0">
                <a:solidFill>
                  <a:schemeClr val="bg2"/>
                </a:solidFill>
                <a:latin typeface="Calibri" pitchFamily="34" charset="0"/>
              </a:defRPr>
            </a:lvl1pPr>
            <a:lvl2pPr marL="990581" indent="-380993">
              <a:buClr>
                <a:schemeClr val="tx1"/>
              </a:buClr>
              <a:buSzPct val="100000"/>
              <a:buFont typeface="Arial" pitchFamily="34" charset="0"/>
              <a:buChar char="•"/>
              <a:defRPr sz="2666">
                <a:solidFill>
                  <a:schemeClr val="bg2"/>
                </a:solidFill>
              </a:defRPr>
            </a:lvl2pPr>
            <a:lvl3pPr marL="1523970" indent="-304793">
              <a:buClr>
                <a:schemeClr val="tx1"/>
              </a:buClr>
              <a:buSzPct val="100000"/>
              <a:buFont typeface="Courier New" pitchFamily="49" charset="0"/>
              <a:buChar char="o"/>
              <a:defRPr sz="2400">
                <a:solidFill>
                  <a:schemeClr val="bg2"/>
                </a:solidFill>
              </a:defRPr>
            </a:lvl3pPr>
            <a:lvl4pPr>
              <a:buClr>
                <a:schemeClr val="tx1"/>
              </a:buClr>
              <a:buSzPct val="70000"/>
              <a:buFont typeface="Courier New" pitchFamily="49" charset="0"/>
              <a:buChar char="o"/>
              <a:defRPr sz="2400" baseline="0">
                <a:solidFill>
                  <a:schemeClr val="bg2"/>
                </a:solidFill>
              </a:defRPr>
            </a:lvl4pPr>
            <a:lvl5pPr>
              <a:buClr>
                <a:schemeClr val="tx1"/>
              </a:buClr>
              <a:buSzPct val="70000"/>
              <a:buFont typeface="Arial" pitchFamily="34" charset="0"/>
              <a:buChar char="•"/>
              <a:defRPr sz="2400">
                <a:solidFill>
                  <a:schemeClr val="bg2"/>
                </a:solidFill>
              </a:defRPr>
            </a:lvl5pPr>
          </a:lstStyle>
          <a:p>
            <a:pPr lvl="0"/>
            <a:endParaRPr lang="en-US"/>
          </a:p>
          <a:p>
            <a:pPr lvl="1"/>
            <a:endParaRPr lang="en-US"/>
          </a:p>
          <a:p>
            <a:pPr lvl="2"/>
            <a:endParaRPr lang="en-US"/>
          </a:p>
        </p:txBody>
      </p:sp>
      <p:sp>
        <p:nvSpPr>
          <p:cNvPr id="6" name="Text Placeholder 5"/>
          <p:cNvSpPr>
            <a:spLocks noGrp="1"/>
          </p:cNvSpPr>
          <p:nvPr>
            <p:ph type="body" sz="quarter" idx="11"/>
          </p:nvPr>
        </p:nvSpPr>
        <p:spPr>
          <a:xfrm>
            <a:off x="609600" y="6019800"/>
            <a:ext cx="10972800" cy="381000"/>
          </a:xfrm>
          <a:prstGeom prst="rect">
            <a:avLst/>
          </a:prstGeom>
        </p:spPr>
        <p:txBody>
          <a:bodyPr anchor="b"/>
          <a:lstStyle>
            <a:lvl1pPr>
              <a:buNone/>
              <a:defRPr sz="1466">
                <a:solidFill>
                  <a:schemeClr val="tx1"/>
                </a:solidFill>
                <a:latin typeface="Calibri" pitchFamily="34" charset="0"/>
              </a:defRPr>
            </a:lvl1pPr>
          </a:lstStyle>
          <a:p>
            <a:pPr lvl="0"/>
            <a:r>
              <a:rPr lang="en-US"/>
              <a:t>Click to edit Master text styles</a:t>
            </a:r>
          </a:p>
        </p:txBody>
      </p:sp>
      <p:sp>
        <p:nvSpPr>
          <p:cNvPr id="4" name="Date Placeholder 3"/>
          <p:cNvSpPr>
            <a:spLocks noGrp="1"/>
          </p:cNvSpPr>
          <p:nvPr>
            <p:ph type="dt" sz="half" idx="12"/>
          </p:nvPr>
        </p:nvSpPr>
        <p:spPr/>
        <p: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fld id="{327B613C-1AD7-49D3-885D-F654C5CDBAA6}" type="datetime1">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1097280" rtl="0" eaLnBrk="1" fontAlgn="auto" latinLnBrk="0" hangingPunct="1">
                <a:lnSpc>
                  <a:spcPct val="100000"/>
                </a:lnSpc>
                <a:spcBef>
                  <a:spcPts val="0"/>
                </a:spcBef>
                <a:spcAft>
                  <a:spcPts val="0"/>
                </a:spcAft>
                <a:buClrTx/>
                <a:buSzTx/>
                <a:buFontTx/>
                <a:buNone/>
                <a:tabLst/>
                <a:defRPr/>
              </a:pPr>
              <a:t>7/13/2021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3"/>
          </p:nvPr>
        </p:nvSpPr>
        <p:spPr/>
        <p: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4"/>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E2D2B3B-882E-40F3-A32F-6DD516915044}"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894370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E29CDEC-EA1A-47F2-AA7A-2DDE524CA53C}"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15673245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9CDEC-EA1A-47F2-AA7A-2DDE524CA53C}"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22044887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1"/>
            <a:ext cx="10515601"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6"/>
            <a:ext cx="10515601"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29CDEC-EA1A-47F2-AA7A-2DDE524CA53C}"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17323222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29CDEC-EA1A-47F2-AA7A-2DDE524CA53C}"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34776713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8"/>
            <a:ext cx="10515601" cy="1325563"/>
          </a:xfr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29CDEC-EA1A-47F2-AA7A-2DDE524CA53C}" type="datetimeFigureOut">
              <a:rPr lang="en-US" smtClean="0"/>
              <a:t>7/13/2021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8309926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29CDEC-EA1A-47F2-AA7A-2DDE524CA53C}" type="datetimeFigureOut">
              <a:rPr lang="en-US" smtClean="0"/>
              <a:t>7/13/2021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38706519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9CDEC-EA1A-47F2-AA7A-2DDE524CA53C}" type="datetimeFigureOut">
              <a:rPr lang="en-US" smtClean="0"/>
              <a:t>7/13/2021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41569136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29CDEC-EA1A-47F2-AA7A-2DDE524CA53C}"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421057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604315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8"/>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29CDEC-EA1A-47F2-AA7A-2DDE524CA53C}"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18761127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9CDEC-EA1A-47F2-AA7A-2DDE524CA53C}"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31081830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29CDEC-EA1A-47F2-AA7A-2DDE524CA53C}"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708C2-9C6B-4BC7-834B-A607493669A4}" type="slidenum">
              <a:rPr lang="en-US" smtClean="0"/>
              <a:t>‹#›</a:t>
            </a:fld>
            <a:endParaRPr lang="en-US"/>
          </a:p>
        </p:txBody>
      </p:sp>
    </p:spTree>
    <p:extLst>
      <p:ext uri="{BB962C8B-B14F-4D97-AF65-F5344CB8AC3E}">
        <p14:creationId xmlns:p14="http://schemas.microsoft.com/office/powerpoint/2010/main" val="23542729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3" name="Body Level One…"/>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5994107"/>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le Slide 0">
    <p:bg>
      <p:bgPr>
        <a:solidFill>
          <a:srgbClr val="000000"/>
        </a:solidFill>
        <a:effectLst/>
      </p:bgPr>
    </p:bg>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524000" y="1122362"/>
            <a:ext cx="9144000" cy="2387601"/>
          </a:xfrm>
          <a:prstGeom prst="rect">
            <a:avLst/>
          </a:prstGeom>
        </p:spPr>
        <p:txBody>
          <a:bodyPr anchor="b"/>
          <a:lstStyle>
            <a:lvl1pPr>
              <a:lnSpc>
                <a:spcPct val="100000"/>
              </a:lnSpc>
              <a:defRPr sz="4800" b="1">
                <a:solidFill>
                  <a:srgbClr val="396EA7"/>
                </a:solidFill>
                <a:latin typeface="Arial"/>
                <a:ea typeface="Arial"/>
                <a:cs typeface="Arial"/>
                <a:sym typeface="Arial"/>
              </a:defRPr>
            </a:lvl1pPr>
          </a:lstStyle>
          <a:p>
            <a:r>
              <a:t>Title Text</a:t>
            </a:r>
          </a:p>
        </p:txBody>
      </p:sp>
      <p:sp>
        <p:nvSpPr>
          <p:cNvPr id="22" name="Body Level One…"/>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solidFill>
                  <a:srgbClr val="FFFFFF"/>
                </a:solidFill>
              </a:defRPr>
            </a:lvl1pPr>
            <a:lvl2pPr marL="0" indent="0" algn="ctr">
              <a:buSzTx/>
              <a:buFontTx/>
              <a:buNone/>
              <a:defRPr sz="2400">
                <a:solidFill>
                  <a:srgbClr val="FFFFFF"/>
                </a:solidFill>
              </a:defRPr>
            </a:lvl2pPr>
            <a:lvl3pPr marL="0" indent="0" algn="ctr">
              <a:buSzTx/>
              <a:buFontTx/>
              <a:buNone/>
              <a:defRPr sz="2400">
                <a:solidFill>
                  <a:srgbClr val="FFFFFF"/>
                </a:solidFill>
              </a:defRPr>
            </a:lvl3pPr>
            <a:lvl4pPr marL="0" indent="0" algn="ctr">
              <a:buSzTx/>
              <a:buFontTx/>
              <a:buNone/>
              <a:defRPr sz="2400">
                <a:solidFill>
                  <a:srgbClr val="FFFFFF"/>
                </a:solidFill>
              </a:defRPr>
            </a:lvl4pPr>
            <a:lvl5pPr marL="0" indent="0" algn="ctr">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38394441"/>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9" name="Title Text"/>
          <p:cNvSpPr txBox="1">
            <a:spLocks noGrp="1"/>
          </p:cNvSpPr>
          <p:nvPr>
            <p:ph type="title"/>
          </p:nvPr>
        </p:nvSpPr>
        <p:spPr>
          <a:xfrm>
            <a:off x="590550" y="1176337"/>
            <a:ext cx="10515600" cy="2852738"/>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902911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939962"/>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8" name="Body Level One…"/>
          <p:cNvSpPr txBox="1">
            <a:spLocks noGrp="1"/>
          </p:cNvSpPr>
          <p:nvPr>
            <p:ph type="body" sz="quarter" idx="1"/>
          </p:nvPr>
        </p:nvSpPr>
        <p:spPr>
          <a:xfrm>
            <a:off x="839787" y="1681163"/>
            <a:ext cx="5157790" cy="823914"/>
          </a:xfrm>
          <a:prstGeom prst="rect">
            <a:avLst/>
          </a:prstGeom>
        </p:spPr>
        <p:txBody>
          <a:bodyPr anchor="b"/>
          <a:lstStyle>
            <a:lvl1pPr marL="0" indent="0">
              <a:buSzTx/>
              <a:buFontTx/>
              <a:buNone/>
              <a:defRPr sz="2400"/>
            </a:lvl1pPr>
            <a:lvl2pPr marL="0" indent="0">
              <a:buSzTx/>
              <a:buFontTx/>
              <a:buNone/>
              <a:defRPr sz="2400"/>
            </a:lvl2pPr>
            <a:lvl3pPr marL="0" indent="0">
              <a:buSzTx/>
              <a:buFontTx/>
              <a:buNone/>
              <a:defRPr sz="2400"/>
            </a:lvl3pPr>
            <a:lvl4pPr marL="0" indent="0">
              <a:buSzTx/>
              <a:buFontTx/>
              <a:buNone/>
              <a:defRPr sz="2400"/>
            </a:lvl4pPr>
            <a:lvl5pPr marL="0" indent="0">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9" name="Text Placeholder 4"/>
          <p:cNvSpPr>
            <a:spLocks noGrp="1"/>
          </p:cNvSpPr>
          <p:nvPr>
            <p:ph type="body" sz="quarter" idx="13"/>
          </p:nvPr>
        </p:nvSpPr>
        <p:spPr>
          <a:xfrm>
            <a:off x="6172200" y="1681163"/>
            <a:ext cx="5183188" cy="823914"/>
          </a:xfrm>
          <a:prstGeom prst="rect">
            <a:avLst/>
          </a:prstGeom>
        </p:spPr>
        <p:txBody>
          <a:bodyPr anchor="b"/>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555769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9587179"/>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041806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1916950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mp; Content copy">
    <p:spTree>
      <p:nvGrpSpPr>
        <p:cNvPr id="1" name=""/>
        <p:cNvGrpSpPr/>
        <p:nvPr/>
      </p:nvGrpSpPr>
      <p:grpSpPr>
        <a:xfrm>
          <a:off x="0" y="0"/>
          <a:ext cx="0" cy="0"/>
          <a:chOff x="0" y="0"/>
          <a:chExt cx="0" cy="0"/>
        </a:xfrm>
      </p:grpSpPr>
      <p:sp>
        <p:nvSpPr>
          <p:cNvPr id="82" name="Title Text"/>
          <p:cNvSpPr txBox="1">
            <a:spLocks noGrp="1"/>
          </p:cNvSpPr>
          <p:nvPr>
            <p:ph type="title"/>
          </p:nvPr>
        </p:nvSpPr>
        <p:spPr>
          <a:xfrm>
            <a:off x="793750" y="516018"/>
            <a:ext cx="10604501" cy="757717"/>
          </a:xfrm>
          <a:prstGeom prst="rect">
            <a:avLst/>
          </a:prstGeom>
        </p:spPr>
        <p:txBody>
          <a:bodyPr anchor="t"/>
          <a:lstStyle>
            <a:lvl1pPr>
              <a:defRPr sz="4000">
                <a:solidFill>
                  <a:srgbClr val="5E5E5E"/>
                </a:solidFill>
                <a:latin typeface="+mj-lt"/>
                <a:ea typeface="+mj-ea"/>
                <a:cs typeface="+mj-cs"/>
                <a:sym typeface="Helvetica"/>
              </a:defRPr>
            </a:lvl1pPr>
          </a:lstStyle>
          <a:p>
            <a:r>
              <a:t>Title Text</a:t>
            </a:r>
          </a:p>
        </p:txBody>
      </p:sp>
      <p:sp>
        <p:nvSpPr>
          <p:cNvPr id="83" name="Slide Number"/>
          <p:cNvSpPr txBox="1">
            <a:spLocks noGrp="1"/>
          </p:cNvSpPr>
          <p:nvPr>
            <p:ph type="sldNum" sz="quarter" idx="2"/>
          </p:nvPr>
        </p:nvSpPr>
        <p:spPr>
          <a:xfrm>
            <a:off x="8473620" y="6221731"/>
            <a:ext cx="263980"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9989688"/>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90"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91" name="Body Level One…"/>
          <p:cNvSpPr txBox="1">
            <a:spLocks noGrp="1"/>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92" name="Text Placeholder 3"/>
          <p:cNvSpPr>
            <a:spLocks noGrp="1"/>
          </p:cNvSpPr>
          <p:nvPr>
            <p:ph type="body" sz="quarter" idx="13"/>
          </p:nvPr>
        </p:nvSpPr>
        <p:spPr>
          <a:xfrm>
            <a:off x="839787" y="2057400"/>
            <a:ext cx="3932238" cy="3811588"/>
          </a:xfrm>
          <a:prstGeom prst="rect">
            <a:avLst/>
          </a:prstGeom>
        </p:spPr>
        <p:txBody>
          <a:bodyPr/>
          <a:lstStyle/>
          <a:p>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8133003"/>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00"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01" name="Picture Placeholder 2"/>
          <p:cNvSpPr>
            <a:spLocks noGrp="1"/>
          </p:cNvSpPr>
          <p:nvPr>
            <p:ph type="pic" sz="half" idx="13"/>
          </p:nvPr>
        </p:nvSpPr>
        <p:spPr>
          <a:xfrm>
            <a:off x="5183187" y="987425"/>
            <a:ext cx="6172202" cy="4873625"/>
          </a:xfrm>
          <a:prstGeom prst="rect">
            <a:avLst/>
          </a:prstGeom>
        </p:spPr>
        <p:txBody>
          <a:bodyPr lIns="91439" tIns="45719" rIns="91439" bIns="45719">
            <a:noAutofit/>
          </a:bodyPr>
          <a:lstStyle/>
          <a:p>
            <a:endParaRPr/>
          </a:p>
        </p:txBody>
      </p:sp>
      <p:sp>
        <p:nvSpPr>
          <p:cNvPr id="102"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95214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10" name="Title Text"/>
          <p:cNvSpPr txBox="1">
            <a:spLocks noGrp="1"/>
          </p:cNvSpPr>
          <p:nvPr>
            <p:ph type="title"/>
          </p:nvPr>
        </p:nvSpPr>
        <p:spPr>
          <a:prstGeom prst="rect">
            <a:avLst/>
          </a:prstGeom>
        </p:spPr>
        <p:txBody>
          <a:bodyPr/>
          <a:lstStyle/>
          <a:p>
            <a:r>
              <a:t>Title Text</a:t>
            </a:r>
          </a:p>
        </p:txBody>
      </p:sp>
      <p:sp>
        <p:nvSpPr>
          <p:cNvPr id="11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972594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19"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4118472"/>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128" name="Shape 33"/>
          <p:cNvSpPr/>
          <p:nvPr/>
        </p:nvSpPr>
        <p:spPr>
          <a:xfrm>
            <a:off x="11277600" y="6499225"/>
            <a:ext cx="112189" cy="84142"/>
          </a:xfrm>
          <a:prstGeom prst="ellipse">
            <a:avLst/>
          </a:prstGeom>
          <a:solidFill>
            <a:srgbClr val="929292"/>
          </a:solidFill>
          <a:ln w="12700">
            <a:miter lim="400000"/>
          </a:ln>
        </p:spPr>
        <p:txBody>
          <a:bodyPr lIns="45718" tIns="45718" rIns="45718" bIns="45718"/>
          <a:lstStyle/>
          <a:p>
            <a:pPr>
              <a:spcBef>
                <a:spcPts val="0"/>
              </a:spcBef>
              <a:defRPr sz="1800">
                <a:solidFill>
                  <a:srgbClr val="000000"/>
                </a:solidFill>
              </a:defRPr>
            </a:pPr>
            <a:endParaRP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610576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Table">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914400" y="609600"/>
            <a:ext cx="10363200" cy="1143000"/>
          </a:xfrm>
          <a:prstGeom prst="rect">
            <a:avLst/>
          </a:prstGeom>
        </p:spPr>
        <p:txBody>
          <a:bodyPr/>
          <a:lstStyle/>
          <a:p>
            <a:r>
              <a:t>Title Text</a:t>
            </a:r>
          </a:p>
        </p:txBody>
      </p:sp>
      <p:sp>
        <p:nvSpPr>
          <p:cNvPr id="144" name="Slide Number"/>
          <p:cNvSpPr txBox="1">
            <a:spLocks noGrp="1"/>
          </p:cNvSpPr>
          <p:nvPr>
            <p:ph type="sldNum" sz="quarter" idx="2"/>
          </p:nvPr>
        </p:nvSpPr>
        <p:spPr>
          <a:xfrm>
            <a:off x="11013621" y="6342381"/>
            <a:ext cx="263980"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817648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Title &amp; Content">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793750" y="516018"/>
            <a:ext cx="10604501" cy="757717"/>
          </a:xfrm>
          <a:prstGeom prst="rect">
            <a:avLst/>
          </a:prstGeom>
        </p:spPr>
        <p:txBody>
          <a:bodyPr anchor="t"/>
          <a:lstStyle>
            <a:lvl1pPr>
              <a:defRPr sz="4000">
                <a:solidFill>
                  <a:srgbClr val="5E5E5E"/>
                </a:solidFill>
                <a:latin typeface="+mj-lt"/>
                <a:ea typeface="+mj-ea"/>
                <a:cs typeface="+mj-cs"/>
                <a:sym typeface="Helvetica"/>
              </a:defRPr>
            </a:lvl1pPr>
          </a:lstStyle>
          <a:p>
            <a:r>
              <a:t>Title Text</a:t>
            </a:r>
          </a:p>
        </p:txBody>
      </p:sp>
      <p:sp>
        <p:nvSpPr>
          <p:cNvPr id="162" name="Slide Number"/>
          <p:cNvSpPr txBox="1">
            <a:spLocks noGrp="1"/>
          </p:cNvSpPr>
          <p:nvPr>
            <p:ph type="sldNum" sz="quarter" idx="2"/>
          </p:nvPr>
        </p:nvSpPr>
        <p:spPr>
          <a:xfrm>
            <a:off x="8473620" y="6221731"/>
            <a:ext cx="263980" cy="269239"/>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5962671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5976340" y="6540500"/>
            <a:ext cx="232970" cy="236880"/>
          </a:xfrm>
          <a:prstGeom prst="rect">
            <a:avLst/>
          </a:prstGeom>
        </p:spPr>
        <p:txBody>
          <a:bodyPr lIns="25400" tIns="25400" rIns="25400" bIns="25400" anchor="t"/>
          <a:lstStyle>
            <a:lvl1pPr algn="ctr" defTabSz="412750">
              <a:defRPr>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96677610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F1AD-DDA4-8340-9650-23D6032EA2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44E1B6-4B25-F546-A1CA-83A9C9B4B3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1F85E1-C9B7-9143-AD63-85EE931D4895}"/>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5" name="Footer Placeholder 4">
            <a:extLst>
              <a:ext uri="{FF2B5EF4-FFF2-40B4-BE49-F238E27FC236}">
                <a16:creationId xmlns:a16="http://schemas.microsoft.com/office/drawing/2014/main" id="{B8DFB4A8-6D2A-EC45-9E46-A09EF9DCA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A1E5D-A305-294E-BFC8-117CCEF44919}"/>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020975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752CB4E-A0FF-403A-B743-02E7FEFBDDA2}" type="datetimeFigureOut">
              <a:rPr lang="en-US" smtClean="0"/>
              <a:t>7/13/2021</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5398010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7E6B-773D-D245-A0CC-A9B823069B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6829A-D101-B544-B654-0F66FFC0ED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1D2AA-20E5-C445-8139-77CE8E3819E0}"/>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5" name="Footer Placeholder 4">
            <a:extLst>
              <a:ext uri="{FF2B5EF4-FFF2-40B4-BE49-F238E27FC236}">
                <a16:creationId xmlns:a16="http://schemas.microsoft.com/office/drawing/2014/main" id="{8547D8C8-0F1A-5846-9854-69FFB1A0A4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5F1F1-F137-5641-87F9-7608CCCF81EE}"/>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141595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CF4D8-4DC4-D04D-A84B-EA97860202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1E7246-2867-C54B-860C-FEACD37929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522E5F-8F1B-8B48-9BE6-AFD481DA13D7}"/>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5" name="Footer Placeholder 4">
            <a:extLst>
              <a:ext uri="{FF2B5EF4-FFF2-40B4-BE49-F238E27FC236}">
                <a16:creationId xmlns:a16="http://schemas.microsoft.com/office/drawing/2014/main" id="{54A11DC2-C26E-A640-9A2F-F0BBEE77D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FCA7E4-5B75-8342-A9B4-790F3DF46B4E}"/>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0989290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7716-0ABA-EF4F-90CC-48FD428C2D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E4B801-C07A-AE46-93D8-A10FEC6E69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874B2D-D0B3-B24F-9070-2010C45081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A4EFB9-367B-5E40-8D7A-8BE05EA20D5E}"/>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6" name="Footer Placeholder 5">
            <a:extLst>
              <a:ext uri="{FF2B5EF4-FFF2-40B4-BE49-F238E27FC236}">
                <a16:creationId xmlns:a16="http://schemas.microsoft.com/office/drawing/2014/main" id="{A8B196C2-5950-5843-BA26-8D0EE70DF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106AD6-BFA5-F144-AF2B-F43BAABABA7D}"/>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9809180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2185-9BFC-4049-BF87-58DA6739B9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2B86D1-CC50-164D-AC1A-7CEDCABAA4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AB400B-5DFE-6245-8D5D-C67D5063E1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7304F6-E6B5-1543-B996-9773623786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F8C9-5800-F948-81F2-3E679ED627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E893B8-BE5E-4E4D-8E09-74E4B8744159}"/>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8" name="Footer Placeholder 7">
            <a:extLst>
              <a:ext uri="{FF2B5EF4-FFF2-40B4-BE49-F238E27FC236}">
                <a16:creationId xmlns:a16="http://schemas.microsoft.com/office/drawing/2014/main" id="{53D2E22D-2DFA-7B4F-9F4C-547C38EBA1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11CF4B-D40F-1E42-9AD7-EEE257D1CA51}"/>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9556394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F10A-BF9A-6D47-98D8-FD8254EF8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046E18-88A0-724C-AE12-9AB31739A9E7}"/>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4" name="Footer Placeholder 3">
            <a:extLst>
              <a:ext uri="{FF2B5EF4-FFF2-40B4-BE49-F238E27FC236}">
                <a16:creationId xmlns:a16="http://schemas.microsoft.com/office/drawing/2014/main" id="{47D87A5D-113B-B047-99A0-CDF0DD0EA6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741691-FF13-9B41-8E96-896B1E978E48}"/>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2917138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F63A68-BE9E-CA41-93FA-14C25312B8C6}"/>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3" name="Footer Placeholder 2">
            <a:extLst>
              <a:ext uri="{FF2B5EF4-FFF2-40B4-BE49-F238E27FC236}">
                <a16:creationId xmlns:a16="http://schemas.microsoft.com/office/drawing/2014/main" id="{576CAB92-8F77-9E4E-B557-996CE76142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C90BE6-1A49-2340-B35F-3F1210B976C3}"/>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7365371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5F1DC-F192-E14C-9BA9-5D3246F37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892316-69B3-9D45-A738-CF9F014BEB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29124C-0059-2443-B4B1-1FDE9AE63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9D83E2-621C-FA4C-B5B3-E321DE0589E4}"/>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6" name="Footer Placeholder 5">
            <a:extLst>
              <a:ext uri="{FF2B5EF4-FFF2-40B4-BE49-F238E27FC236}">
                <a16:creationId xmlns:a16="http://schemas.microsoft.com/office/drawing/2014/main" id="{C8550441-EDA9-5445-85A1-4A933F2E63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237A4D-5547-944C-BA50-2560F35BBC37}"/>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31640925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8B02-7734-0849-A2F1-4160620B18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349F14-523F-C644-923A-48F811DE3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1BAFD0-051E-AF45-8850-DCB88E427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72297-8D89-1A43-8580-A6A02E90B028}"/>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6" name="Footer Placeholder 5">
            <a:extLst>
              <a:ext uri="{FF2B5EF4-FFF2-40B4-BE49-F238E27FC236}">
                <a16:creationId xmlns:a16="http://schemas.microsoft.com/office/drawing/2014/main" id="{BFEF5E25-2A6B-2C44-BDEB-CB0B8F8198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B30A2-AC95-7544-A9AE-98BF320DC312}"/>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69618872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D2AA-A3DC-164F-BF34-3C484300BE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AEAD4C-5726-1349-B0A4-42F90306E3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7088A-E4E0-0C41-9D66-556B7E3F17CF}"/>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5" name="Footer Placeholder 4">
            <a:extLst>
              <a:ext uri="{FF2B5EF4-FFF2-40B4-BE49-F238E27FC236}">
                <a16:creationId xmlns:a16="http://schemas.microsoft.com/office/drawing/2014/main" id="{5060BBCC-BBCE-C94D-B7E0-90452B149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39F93-CA8A-164F-9821-A06671F7B7F5}"/>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18653881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960CDE-78D1-2048-B1F3-B9D0D4758D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142CF1-1769-A546-B9DA-DBE7F0F385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22B1B-340F-E540-AE88-492827D4006B}"/>
              </a:ext>
            </a:extLst>
          </p:cNvPr>
          <p:cNvSpPr>
            <a:spLocks noGrp="1"/>
          </p:cNvSpPr>
          <p:nvPr>
            <p:ph type="dt" sz="half" idx="10"/>
          </p:nvPr>
        </p:nvSpPr>
        <p:spPr/>
        <p:txBody>
          <a:bodyPr/>
          <a:lstStyle/>
          <a:p>
            <a:fld id="{03CD6E99-86E0-4F43-A1C8-EA2E9F8E49C2}" type="datetimeFigureOut">
              <a:rPr lang="en-US" smtClean="0"/>
              <a:t>7/13/2021</a:t>
            </a:fld>
            <a:endParaRPr lang="en-US"/>
          </a:p>
        </p:txBody>
      </p:sp>
      <p:sp>
        <p:nvSpPr>
          <p:cNvPr id="5" name="Footer Placeholder 4">
            <a:extLst>
              <a:ext uri="{FF2B5EF4-FFF2-40B4-BE49-F238E27FC236}">
                <a16:creationId xmlns:a16="http://schemas.microsoft.com/office/drawing/2014/main" id="{8B903C81-3741-2A40-8893-BC6BA7BA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D0A61-D462-9E4C-97BF-925C2FD29610}"/>
              </a:ext>
            </a:extLst>
          </p:cNvPr>
          <p:cNvSpPr>
            <a:spLocks noGrp="1"/>
          </p:cNvSpPr>
          <p:nvPr>
            <p:ph type="sldNum" sz="quarter" idx="12"/>
          </p:nvPr>
        </p:nvSpPr>
        <p:spPr/>
        <p:txBody>
          <a:bodyPr/>
          <a:lstStyle/>
          <a:p>
            <a:fld id="{66DFC72C-DBED-8947-A605-016E1566A274}" type="slidenum">
              <a:rPr lang="en-US" smtClean="0"/>
              <a:t>‹#›</a:t>
            </a:fld>
            <a:endParaRPr lang="en-US"/>
          </a:p>
        </p:txBody>
      </p:sp>
    </p:spTree>
    <p:extLst>
      <p:ext uri="{BB962C8B-B14F-4D97-AF65-F5344CB8AC3E}">
        <p14:creationId xmlns:p14="http://schemas.microsoft.com/office/powerpoint/2010/main" val="40043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theme" Target="../theme/theme10.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image" Target="../media/image20.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6.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7.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8.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6" Type="http://schemas.openxmlformats.org/officeDocument/2006/relationships/theme" Target="../theme/theme9.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2E148-7A57-424F-99B2-EA39B169ADAB}"/>
              </a:ext>
            </a:extLst>
          </p:cNvPr>
          <p:cNvSpPr>
            <a:spLocks noGrp="1"/>
          </p:cNvSpPr>
          <p:nvPr>
            <p:ph type="title"/>
          </p:nvPr>
        </p:nvSpPr>
        <p:spPr>
          <a:xfrm>
            <a:off x="838200" y="18770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F7D7-4C8B-44C6-A573-E75D798A8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5CB35-A174-4C47-9BC2-B0A1739FA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1752CB4E-A0FF-403A-B743-02E7FEFBDDA2}" type="datetimeFigureOut">
              <a:rPr lang="en-US" smtClean="0"/>
              <a:pPr/>
              <a:t>7/13/2021</a:t>
            </a:fld>
            <a:endParaRPr lang="en-US"/>
          </a:p>
        </p:txBody>
      </p:sp>
      <p:sp>
        <p:nvSpPr>
          <p:cNvPr id="5" name="Footer Placeholder 4">
            <a:extLst>
              <a:ext uri="{FF2B5EF4-FFF2-40B4-BE49-F238E27FC236}">
                <a16:creationId xmlns:a16="http://schemas.microsoft.com/office/drawing/2014/main" id="{0C5A6106-451F-431C-957C-6A109ECB7C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5174A-0968-42AE-B1D5-CF7E2AA1FD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FE6D0DB-7C1D-4495-94DC-5D212A17A7E3}" type="slidenum">
              <a:rPr lang="en-US" smtClean="0"/>
              <a:pPr/>
              <a:t>‹#›</a:t>
            </a:fld>
            <a:endParaRPr lang="en-US"/>
          </a:p>
        </p:txBody>
      </p:sp>
    </p:spTree>
    <p:extLst>
      <p:ext uri="{BB962C8B-B14F-4D97-AF65-F5344CB8AC3E}">
        <p14:creationId xmlns:p14="http://schemas.microsoft.com/office/powerpoint/2010/main" val="1336189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51" r:id="rId6"/>
    <p:sldLayoutId id="2147483652" r:id="rId7"/>
    <p:sldLayoutId id="2147483663" r:id="rId8"/>
    <p:sldLayoutId id="2147483664" r:id="rId9"/>
    <p:sldLayoutId id="2147483653" r:id="rId10"/>
    <p:sldLayoutId id="2147483665" r:id="rId11"/>
    <p:sldLayoutId id="2147483666" r:id="rId12"/>
    <p:sldLayoutId id="2147483654" r:id="rId13"/>
    <p:sldLayoutId id="2147483655" r:id="rId14"/>
    <p:sldLayoutId id="2147483656" r:id="rId15"/>
    <p:sldLayoutId id="2147483667" r:id="rId16"/>
    <p:sldLayoutId id="2147483668" r:id="rId17"/>
    <p:sldLayoutId id="2147483786" r:id="rId18"/>
    <p:sldLayoutId id="2147483787" r:id="rId19"/>
    <p:sldLayoutId id="2147483785" r:id="rId20"/>
    <p:sldLayoutId id="2147483669" r:id="rId21"/>
    <p:sldLayoutId id="2147483670" r:id="rId22"/>
    <p:sldLayoutId id="2147483701" r:id="rId23"/>
  </p:sldLayoutIdLst>
  <p:txStyles>
    <p:title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Proxima Nova Rg" panose="02000506030000020004" pitchFamily="50" charset="0"/>
                <a:ea typeface="Proxima Nova Rg" panose="02000506030000020004" pitchFamily="50" charset="0"/>
                <a:cs typeface="Proxima Nova Rg" panose="02000506030000020004" pitchFamily="50" charset="0"/>
              </a:defRPr>
            </a:lvl1pPr>
          </a:lstStyle>
          <a:p>
            <a:fld id="{C764DE79-268F-4C1A-8933-263129D2AF90}" type="datetimeFigureOut">
              <a:rPr lang="en-US" smtClean="0"/>
              <a:pPr/>
              <a:t>7/13/2021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roxima Nova Rg" panose="02000506030000020004" pitchFamily="50" charset="0"/>
                <a:ea typeface="Proxima Nova Rg" panose="02000506030000020004" pitchFamily="50" charset="0"/>
                <a:cs typeface="Proxima Nova Rg" panose="02000506030000020004" pitchFamily="50" charset="0"/>
              </a:defRPr>
            </a:lvl1pPr>
          </a:lstStyle>
          <a:p>
            <a:r>
              <a:rPr lang="en-GB"/>
              <a:t>SCHOOL OF - to apply in all slides at the same time edit in Insert &gt; Header &amp; Footer</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Proxima Nova Rg" panose="02000506030000020004" pitchFamily="50" charset="0"/>
                <a:ea typeface="Proxima Nova Rg" panose="02000506030000020004" pitchFamily="50" charset="0"/>
                <a:cs typeface="Proxima Nova Rg" panose="02000506030000020004" pitchFamily="50"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3546436603"/>
      </p:ext>
    </p:extLst>
  </p:cSld>
  <p:clrMap bg1="lt1" tx1="dk1" bg2="lt2" tx2="dk2" accent1="accent1" accent2="accent2" accent3="accent3" accent4="accent4" accent5="accent5" accent6="accent6" hlink="hlink" folHlink="folHlink"/>
  <p:sldLayoutIdLst>
    <p:sldLayoutId id="2147493472" r:id="rId1"/>
    <p:sldLayoutId id="2147493473" r:id="rId2"/>
    <p:sldLayoutId id="2147493474" r:id="rId3"/>
    <p:sldLayoutId id="2147493475" r:id="rId4"/>
    <p:sldLayoutId id="2147493476" r:id="rId5"/>
    <p:sldLayoutId id="2147493477" r:id="rId6"/>
    <p:sldLayoutId id="2147493478" r:id="rId7"/>
    <p:sldLayoutId id="2147493479" r:id="rId8"/>
    <p:sldLayoutId id="2147493480" r:id="rId9"/>
    <p:sldLayoutId id="2147493481" r:id="rId10"/>
    <p:sldLayoutId id="2147493482" r:id="rId11"/>
    <p:sldLayoutId id="2147493483" r:id="rId12"/>
  </p:sldLayoutIdLst>
  <p:hf hdr="0" dt="0"/>
  <p:txStyles>
    <p:titleStyle>
      <a:lvl1pPr algn="l" defTabSz="914400" rtl="0" eaLnBrk="1" latinLnBrk="0" hangingPunct="1">
        <a:lnSpc>
          <a:spcPct val="90000"/>
        </a:lnSpc>
        <a:spcBef>
          <a:spcPct val="0"/>
        </a:spcBef>
        <a:buNone/>
        <a:defRPr sz="4400" b="1" kern="1200">
          <a:solidFill>
            <a:srgbClr val="006241"/>
          </a:solidFill>
          <a:latin typeface="Proxima Nova Rg" panose="02000506030000020004" pitchFamily="50" charset="0"/>
          <a:ea typeface="Proxima Nova Rg" panose="02000506030000020004" pitchFamily="50" charset="0"/>
          <a:cs typeface="Proxima Nova Rg" panose="02000506030000020004" pitchFamily="50"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Proxima Nova Rg" panose="02000506030000020004" pitchFamily="50" charset="0"/>
          <a:ea typeface="Proxima Nova Rg" panose="02000506030000020004" pitchFamily="50" charset="0"/>
          <a:cs typeface="Proxima Nova Rg" panose="02000506030000020004"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18B2E8B-8427-48FE-BDC0-CEBC875C01F5}" type="datetimeFigureOut">
              <a:rPr lang="en-US" smtClean="0"/>
              <a:pPr/>
              <a:t>7/13/2021</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175163400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04" r:id="rId3"/>
    <p:sldLayoutId id="2147483684" r:id="rId4"/>
    <p:sldLayoutId id="2147483685" r:id="rId5"/>
    <p:sldLayoutId id="2147483686" r:id="rId6"/>
    <p:sldLayoutId id="2147483687" r:id="rId7"/>
    <p:sldLayoutId id="2147483688" r:id="rId8"/>
    <p:sldLayoutId id="2147483689" r:id="rId9"/>
    <p:sldLayoutId id="2147483690" r:id="rId10"/>
    <p:sldLayoutId id="2147483784"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674" r:id="rId22"/>
    <p:sldLayoutId id="2147483702" r:id="rId23"/>
    <p:sldLayoutId id="2147483677" r:id="rId24"/>
    <p:sldLayoutId id="2147483678" r:id="rId25"/>
  </p:sldLayoutIdLst>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D841C-1D2C-456C-AE42-589BCB6AC0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CF0BCB-EE91-477D-BB15-48E7BEEAB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F68FE-0EBF-4B53-BB33-1221F17AD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BB1900-DA19-4528-AFE0-70A5F9BF141B}" type="datetimeFigureOut">
              <a:rPr lang="en-US" smtClean="0"/>
              <a:t>7/13/2021</a:t>
            </a:fld>
            <a:endParaRPr lang="en-US"/>
          </a:p>
        </p:txBody>
      </p:sp>
      <p:sp>
        <p:nvSpPr>
          <p:cNvPr id="5" name="Footer Placeholder 4">
            <a:extLst>
              <a:ext uri="{FF2B5EF4-FFF2-40B4-BE49-F238E27FC236}">
                <a16:creationId xmlns:a16="http://schemas.microsoft.com/office/drawing/2014/main" id="{478E8C77-2D95-4282-8746-A62B09529B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AB8101-3795-4C37-AB0C-61AF5A7F5D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60B88-9283-4AE1-B3E5-F48DF1C9AFDB}" type="slidenum">
              <a:rPr lang="en-US" smtClean="0"/>
              <a:t>‹#›</a:t>
            </a:fld>
            <a:endParaRPr lang="en-US"/>
          </a:p>
        </p:txBody>
      </p:sp>
    </p:spTree>
    <p:extLst>
      <p:ext uri="{BB962C8B-B14F-4D97-AF65-F5344CB8AC3E}">
        <p14:creationId xmlns:p14="http://schemas.microsoft.com/office/powerpoint/2010/main" val="165495779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9CDEC-EA1A-47F2-AA7A-2DDE524CA53C}" type="datetimeFigureOut">
              <a:rPr lang="en-US" smtClean="0"/>
              <a:t>7/13/2021</a:t>
            </a:fld>
            <a:endParaRPr lang="en-US"/>
          </a:p>
        </p:txBody>
      </p:sp>
      <p:sp>
        <p:nvSpPr>
          <p:cNvPr id="5" name="Footer Placeholder 4"/>
          <p:cNvSpPr>
            <a:spLocks noGrp="1"/>
          </p:cNvSpPr>
          <p:nvPr>
            <p:ph type="ftr" sz="quarter" idx="3"/>
          </p:nvPr>
        </p:nvSpPr>
        <p:spPr>
          <a:xfrm>
            <a:off x="4038601" y="6356353"/>
            <a:ext cx="411480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708C2-9C6B-4BC7-834B-A607493669A4}" type="slidenum">
              <a:rPr lang="en-US" smtClean="0"/>
              <a:t>‹#›</a:t>
            </a:fld>
            <a:endParaRPr lang="en-US"/>
          </a:p>
        </p:txBody>
      </p:sp>
    </p:spTree>
    <p:extLst>
      <p:ext uri="{BB962C8B-B14F-4D97-AF65-F5344CB8AC3E}">
        <p14:creationId xmlns:p14="http://schemas.microsoft.com/office/powerpoint/2010/main" val="12446820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GT-Background-1.001.png" descr="GT-Background-1.001.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0" y="0"/>
            <a:ext cx="12192000" cy="6858000"/>
          </a:xfrm>
          <a:prstGeom prst="rect">
            <a:avLst/>
          </a:prstGeom>
          <a:ln w="12700">
            <a:miter lim="400000"/>
          </a:ln>
        </p:spPr>
      </p:pic>
      <p:sp>
        <p:nvSpPr>
          <p:cNvPr id="3"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Title Text</a:t>
            </a:r>
          </a:p>
        </p:txBody>
      </p:sp>
      <p:sp>
        <p:nvSpPr>
          <p:cNvPr id="4"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089821" y="6404293"/>
            <a:ext cx="263980" cy="269239"/>
          </a:xfrm>
          <a:prstGeom prst="rect">
            <a:avLst/>
          </a:prstGeom>
          <a:ln w="12700">
            <a:miter lim="400000"/>
          </a:ln>
        </p:spPr>
        <p:txBody>
          <a:bodyPr wrap="none" lIns="45718" tIns="45718" rIns="45718" bIns="45718" anchor="ctr">
            <a:spAutoFit/>
          </a:bodyPr>
          <a:lstStyle>
            <a:lvl1pPr algn="r">
              <a:spcBef>
                <a:spcPts val="0"/>
              </a:spcBef>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275203045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717F0D-2AF2-F841-AECF-ACA8B7AD2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78F13B-3CBA-E14B-A665-5D0ABD49A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C790CB-01B9-E648-AB58-F88ECB9D94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D6E99-86E0-4F43-A1C8-EA2E9F8E49C2}" type="datetimeFigureOut">
              <a:rPr lang="en-US" smtClean="0"/>
              <a:t>7/13/2021</a:t>
            </a:fld>
            <a:endParaRPr lang="en-US"/>
          </a:p>
        </p:txBody>
      </p:sp>
      <p:sp>
        <p:nvSpPr>
          <p:cNvPr id="5" name="Footer Placeholder 4">
            <a:extLst>
              <a:ext uri="{FF2B5EF4-FFF2-40B4-BE49-F238E27FC236}">
                <a16:creationId xmlns:a16="http://schemas.microsoft.com/office/drawing/2014/main" id="{87BD8AAA-72D6-3B40-A175-C9D45B8E3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0DC01C-EAAE-5F4C-80F5-5B75ED9A3D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FC72C-DBED-8947-A605-016E1566A274}" type="slidenum">
              <a:rPr lang="en-US" smtClean="0"/>
              <a:t>‹#›</a:t>
            </a:fld>
            <a:endParaRPr lang="en-US"/>
          </a:p>
        </p:txBody>
      </p:sp>
    </p:spTree>
    <p:extLst>
      <p:ext uri="{BB962C8B-B14F-4D97-AF65-F5344CB8AC3E}">
        <p14:creationId xmlns:p14="http://schemas.microsoft.com/office/powerpoint/2010/main" val="263783538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CC664D-645F-4561-A3EA-A55599E6E23A}" type="datetimeFigureOut">
              <a:rPr lang="en-IE" smtClean="0"/>
              <a:pPr/>
              <a:t>13/07/2021</a:t>
            </a:fld>
            <a:endParaRPr lang="en-IE"/>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B5DD9-3956-4B85-8C4B-EFAAFC0F2DAC}" type="slidenum">
              <a:rPr lang="en-IE" smtClean="0"/>
              <a:pPr/>
              <a:t>‹#›</a:t>
            </a:fld>
            <a:endParaRPr lang="en-IE"/>
          </a:p>
        </p:txBody>
      </p:sp>
    </p:spTree>
    <p:extLst>
      <p:ext uri="{BB962C8B-B14F-4D97-AF65-F5344CB8AC3E}">
        <p14:creationId xmlns:p14="http://schemas.microsoft.com/office/powerpoint/2010/main" val="115148697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80664413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632677"/>
            <a:ext cx="12192000" cy="23089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204253"/>
            <a:ext cx="10972800" cy="1044646"/>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431461"/>
            <a:ext cx="10972800" cy="473163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623796"/>
            <a:ext cx="2844800" cy="230894"/>
          </a:xfrm>
          <a:prstGeom prst="rect">
            <a:avLst/>
          </a:prstGeom>
        </p:spPr>
        <p:txBody>
          <a:bodyPr vert="horz" lIns="91440" tIns="45720" rIns="91440" bIns="45720" rtlCol="0" anchor="ctr"/>
          <a:lstStyle>
            <a:lvl1pPr algn="l">
              <a:defRPr sz="1000">
                <a:solidFill>
                  <a:schemeClr val="bg1"/>
                </a:solidFill>
              </a:defRPr>
            </a:lvl1pPr>
          </a:lstStyle>
          <a:p>
            <a:fld id="{68C2560D-EC28-3B41-86E8-18F1CE0113B4}" type="datetimeFigureOut">
              <a:rPr lang="en-US" smtClean="0"/>
              <a:pPr/>
              <a:t>7/13/2021</a:t>
            </a:fld>
            <a:endParaRPr lang="en-US"/>
          </a:p>
        </p:txBody>
      </p:sp>
      <p:sp>
        <p:nvSpPr>
          <p:cNvPr id="5" name="Footer Placeholder 4"/>
          <p:cNvSpPr>
            <a:spLocks noGrp="1"/>
          </p:cNvSpPr>
          <p:nvPr>
            <p:ph type="ftr" sz="quarter" idx="3"/>
          </p:nvPr>
        </p:nvSpPr>
        <p:spPr>
          <a:xfrm>
            <a:off x="4165600" y="6623796"/>
            <a:ext cx="3860800" cy="230894"/>
          </a:xfrm>
          <a:prstGeom prst="rect">
            <a:avLst/>
          </a:prstGeom>
        </p:spPr>
        <p:txBody>
          <a:bodyPr vert="horz" lIns="91440" tIns="45720" rIns="91440" bIns="45720" rtlCol="0" anchor="ctr"/>
          <a:lstStyle>
            <a:lvl1pPr algn="ctr">
              <a:defRPr sz="1000">
                <a:solidFill>
                  <a:schemeClr val="bg1"/>
                </a:solidFill>
              </a:defRPr>
            </a:lvl1pPr>
          </a:lstStyle>
          <a:p>
            <a:endParaRPr lang="en-US"/>
          </a:p>
        </p:txBody>
      </p:sp>
      <p:sp>
        <p:nvSpPr>
          <p:cNvPr id="6" name="Slide Number Placeholder 5"/>
          <p:cNvSpPr>
            <a:spLocks noGrp="1"/>
          </p:cNvSpPr>
          <p:nvPr>
            <p:ph type="sldNum" sz="quarter" idx="4"/>
          </p:nvPr>
        </p:nvSpPr>
        <p:spPr>
          <a:xfrm>
            <a:off x="8737600" y="6623796"/>
            <a:ext cx="2844800" cy="230894"/>
          </a:xfrm>
          <a:prstGeom prst="rect">
            <a:avLst/>
          </a:prstGeom>
        </p:spPr>
        <p:txBody>
          <a:bodyPr vert="horz" lIns="91440" tIns="45720" rIns="91440" bIns="45720" rtlCol="0" anchor="ctr"/>
          <a:lstStyle>
            <a:lvl1pPr algn="r">
              <a:defRPr sz="1000">
                <a:solidFill>
                  <a:schemeClr val="bg1"/>
                </a:solidFill>
              </a:defRPr>
            </a:lvl1pPr>
          </a:lstStyle>
          <a:p>
            <a:fld id="{2066355A-084C-D24E-9AD2-7E4FC41EA627}" type="slidenum">
              <a:rPr lang="en-US" smtClean="0"/>
              <a:pPr/>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57" r:id="rId3"/>
    <p:sldLayoutId id="2147493458" r:id="rId4"/>
    <p:sldLayoutId id="2147493467" r:id="rId5"/>
    <p:sldLayoutId id="2147493468" r:id="rId6"/>
    <p:sldLayoutId id="2147493469" r:id="rId7"/>
    <p:sldLayoutId id="2147493459" r:id="rId8"/>
    <p:sldLayoutId id="2147493460" r:id="rId9"/>
    <p:sldLayoutId id="2147493461" r:id="rId10"/>
    <p:sldLayoutId id="2147493462" r:id="rId11"/>
    <p:sldLayoutId id="2147493463" r:id="rId12"/>
    <p:sldLayoutId id="2147493464" r:id="rId13"/>
    <p:sldLayoutId id="2147493465" r:id="rId14"/>
    <p:sldLayoutId id="2147493466" r:id="rId15"/>
  </p:sldLayoutIdLst>
  <p:txStyles>
    <p:titleStyle>
      <a:lvl1pPr algn="l" defTabSz="457200" rtl="0" eaLnBrk="1" latinLnBrk="0" hangingPunct="1">
        <a:spcBef>
          <a:spcPct val="0"/>
        </a:spcBef>
        <a:buNone/>
        <a:defRPr sz="4000" kern="1200">
          <a:solidFill>
            <a:schemeClr val="tx2"/>
          </a:solidFill>
          <a:latin typeface="+mj-lt"/>
          <a:ea typeface="+mj-ea"/>
          <a:cs typeface="+mj-cs"/>
        </a:defRPr>
      </a:lvl1pPr>
    </p:titleStyle>
    <p:bodyStyle>
      <a:lvl1pPr marL="342900" indent="-342900" algn="l" defTabSz="457200" rtl="0" eaLnBrk="1" latinLnBrk="0" hangingPunct="1">
        <a:spcBef>
          <a:spcPct val="20000"/>
        </a:spcBef>
        <a:buFont typeface="Lucida Grande"/>
        <a:buChar char="-"/>
        <a:defRPr sz="2800" kern="1200">
          <a:solidFill>
            <a:schemeClr val="tx2"/>
          </a:solidFill>
          <a:latin typeface="+mn-lt"/>
          <a:ea typeface="+mn-ea"/>
          <a:cs typeface="+mn-cs"/>
        </a:defRPr>
      </a:lvl1pPr>
      <a:lvl2pPr marL="627063" indent="-285750" algn="l" defTabSz="457200" rtl="0" eaLnBrk="1" latinLnBrk="0" hangingPunct="1">
        <a:spcBef>
          <a:spcPct val="20000"/>
        </a:spcBef>
        <a:buFont typeface="Lucida Grande"/>
        <a:buChar char="-"/>
        <a:tabLst/>
        <a:defRPr sz="2400" kern="1200">
          <a:solidFill>
            <a:schemeClr val="tx2"/>
          </a:solidFill>
          <a:latin typeface="+mn-lt"/>
          <a:ea typeface="+mn-ea"/>
          <a:cs typeface="+mn-cs"/>
        </a:defRPr>
      </a:lvl2pPr>
      <a:lvl3pPr marL="858838" indent="-228600" algn="l" defTabSz="457200" rtl="0" eaLnBrk="1" latinLnBrk="0" hangingPunct="1">
        <a:spcBef>
          <a:spcPct val="20000"/>
        </a:spcBef>
        <a:buFont typeface="Lucida Grande"/>
        <a:buChar char="-"/>
        <a:defRPr sz="2000" kern="1200">
          <a:solidFill>
            <a:schemeClr val="tx2"/>
          </a:solidFill>
          <a:latin typeface="+mn-lt"/>
          <a:ea typeface="+mn-ea"/>
          <a:cs typeface="+mn-cs"/>
        </a:defRPr>
      </a:lvl3pPr>
      <a:lvl4pPr marL="1085850" indent="-228600" algn="l" defTabSz="457200" rtl="0" eaLnBrk="1" latinLnBrk="0" hangingPunct="1">
        <a:spcBef>
          <a:spcPct val="20000"/>
        </a:spcBef>
        <a:buFont typeface="Lucida Grande"/>
        <a:buChar char="-"/>
        <a:defRPr sz="1800" kern="1200">
          <a:solidFill>
            <a:schemeClr val="tx2"/>
          </a:solidFill>
          <a:latin typeface="+mn-lt"/>
          <a:ea typeface="+mn-ea"/>
          <a:cs typeface="+mn-cs"/>
        </a:defRPr>
      </a:lvl4pPr>
      <a:lvl5pPr marL="1311275" indent="-228600" algn="l" defTabSz="457200" rtl="0" eaLnBrk="1" latinLnBrk="0" hangingPunct="1">
        <a:spcBef>
          <a:spcPct val="20000"/>
        </a:spcBef>
        <a:buFont typeface="Lucida Grande"/>
        <a:buChar char="-"/>
        <a:defRPr sz="16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10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06.xml"/><Relationship Id="rId4" Type="http://schemas.openxmlformats.org/officeDocument/2006/relationships/image" Target="../media/image134.png"/></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105.xml"/><Relationship Id="rId4" Type="http://schemas.openxmlformats.org/officeDocument/2006/relationships/image" Target="../media/image137.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0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image" Target="../media/image138.jpeg"/><Relationship Id="rId1" Type="http://schemas.openxmlformats.org/officeDocument/2006/relationships/slideLayout" Target="../slideLayouts/slideLayout101.xml"/><Relationship Id="rId6" Type="http://schemas.openxmlformats.org/officeDocument/2006/relationships/image" Target="../media/image141.jpeg"/><Relationship Id="rId5" Type="http://schemas.microsoft.com/office/2007/relationships/hdphoto" Target="../media/hdphoto1.wdp"/><Relationship Id="rId4" Type="http://schemas.openxmlformats.org/officeDocument/2006/relationships/image" Target="../media/image140.png"/></Relationships>
</file>

<file path=ppt/slides/_rels/slide10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png"/><Relationship Id="rId7" Type="http://schemas.openxmlformats.org/officeDocument/2006/relationships/image" Target="../media/image147.emf"/><Relationship Id="rId2" Type="http://schemas.openxmlformats.org/officeDocument/2006/relationships/image" Target="../media/image143.png"/><Relationship Id="rId1" Type="http://schemas.openxmlformats.org/officeDocument/2006/relationships/slideLayout" Target="../slideLayouts/slideLayout106.xml"/><Relationship Id="rId6" Type="http://schemas.openxmlformats.org/officeDocument/2006/relationships/oleObject" Target="../embeddings/oleObject1.bin"/><Relationship Id="rId5" Type="http://schemas.openxmlformats.org/officeDocument/2006/relationships/image" Target="../media/image146.jpeg"/><Relationship Id="rId4" Type="http://schemas.openxmlformats.org/officeDocument/2006/relationships/image" Target="../media/image145.png"/><Relationship Id="rId9" Type="http://schemas.openxmlformats.org/officeDocument/2006/relationships/image" Target="../media/image14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hyperlink" Target="mailto:catherine.carty@mtu.ie" TargetMode="External"/><Relationship Id="rId2" Type="http://schemas.openxmlformats.org/officeDocument/2006/relationships/image" Target="../media/image132.png"/><Relationship Id="rId1" Type="http://schemas.openxmlformats.org/officeDocument/2006/relationships/slideLayout" Target="../slideLayouts/slideLayout106.xml"/><Relationship Id="rId6" Type="http://schemas.openxmlformats.org/officeDocument/2006/relationships/hyperlink" Target="http://www.sportandhumanrights.unescoittralee.com/" TargetMode="External"/><Relationship Id="rId5" Type="http://schemas.openxmlformats.org/officeDocument/2006/relationships/hyperlink" Target="http://www.justdoufit.com/" TargetMode="External"/><Relationship Id="rId4" Type="http://schemas.openxmlformats.org/officeDocument/2006/relationships/image" Target="../media/image134.png"/></Relationships>
</file>

<file path=ppt/slides/_rels/slide10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109.xml.rels><?xml version="1.0" encoding="UTF-8" standalone="yes"?>
<Relationships xmlns="http://schemas.openxmlformats.org/package/2006/relationships"><Relationship Id="rId3" Type="http://schemas.openxmlformats.org/officeDocument/2006/relationships/hyperlink" Target="mailto:lloyd.reese@playcore.com" TargetMode="External"/><Relationship Id="rId2" Type="http://schemas.openxmlformats.org/officeDocument/2006/relationships/notesSlide" Target="../notesSlides/notesSlide15.xml"/><Relationship Id="rId1" Type="http://schemas.openxmlformats.org/officeDocument/2006/relationships/slideLayout" Target="../slideLayouts/slideLayout79.xml"/><Relationship Id="rId6" Type="http://schemas.openxmlformats.org/officeDocument/2006/relationships/hyperlink" Target="mailto:jon.walker@gametime.com" TargetMode="External"/><Relationship Id="rId5" Type="http://schemas.openxmlformats.org/officeDocument/2006/relationships/image" Target="../media/image152.jpeg"/><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9.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13.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11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xml"/><Relationship Id="rId1" Type="http://schemas.openxmlformats.org/officeDocument/2006/relationships/slideLayout" Target="../slideLayouts/slideLayout79.xml"/><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21.xml"/><Relationship Id="rId1" Type="http://schemas.openxmlformats.org/officeDocument/2006/relationships/slideLayout" Target="../slideLayouts/slideLayout79.xml"/></Relationships>
</file>

<file path=ppt/slides/_rels/slide11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2.xml"/><Relationship Id="rId1" Type="http://schemas.openxmlformats.org/officeDocument/2006/relationships/slideLayout" Target="../slideLayouts/slideLayout79.xml"/><Relationship Id="rId5" Type="http://schemas.openxmlformats.org/officeDocument/2006/relationships/image" Target="../media/image163.jpeg"/><Relationship Id="rId4" Type="http://schemas.openxmlformats.org/officeDocument/2006/relationships/image" Target="../media/image162.emf"/></Relationships>
</file>

<file path=ppt/slides/_rels/slide118.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3.xml"/><Relationship Id="rId1" Type="http://schemas.openxmlformats.org/officeDocument/2006/relationships/slideLayout" Target="../slideLayouts/slideLayout79.xml"/></Relationships>
</file>

<file path=ppt/slides/_rels/slide119.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24.xml"/><Relationship Id="rId1" Type="http://schemas.openxmlformats.org/officeDocument/2006/relationships/slideLayout" Target="../slideLayouts/slideLayout79.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45.png"/></Relationships>
</file>

<file path=ppt/slides/_rels/slide1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5.xml"/><Relationship Id="rId1" Type="http://schemas.openxmlformats.org/officeDocument/2006/relationships/slideLayout" Target="../slideLayouts/slideLayout79.xml"/><Relationship Id="rId5" Type="http://schemas.openxmlformats.org/officeDocument/2006/relationships/image" Target="../media/image172.png"/><Relationship Id="rId4" Type="http://schemas.openxmlformats.org/officeDocument/2006/relationships/image" Target="../media/image171.png"/></Relationships>
</file>

<file path=ppt/slides/_rels/slide12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6.xml"/><Relationship Id="rId1" Type="http://schemas.openxmlformats.org/officeDocument/2006/relationships/slideLayout" Target="../slideLayouts/slideLayout79.xml"/></Relationships>
</file>

<file path=ppt/slides/_rels/slide122.xml.rels><?xml version="1.0" encoding="UTF-8" standalone="yes"?>
<Relationships xmlns="http://schemas.openxmlformats.org/package/2006/relationships"><Relationship Id="rId3" Type="http://schemas.openxmlformats.org/officeDocument/2006/relationships/image" Target="../media/image174.jpeg"/><Relationship Id="rId7" Type="http://schemas.openxmlformats.org/officeDocument/2006/relationships/image" Target="../media/image178.jpeg"/><Relationship Id="rId2" Type="http://schemas.openxmlformats.org/officeDocument/2006/relationships/notesSlide" Target="../notesSlides/notesSlide27.xml"/><Relationship Id="rId1" Type="http://schemas.openxmlformats.org/officeDocument/2006/relationships/slideLayout" Target="../slideLayouts/slideLayout79.xml"/><Relationship Id="rId6" Type="http://schemas.openxmlformats.org/officeDocument/2006/relationships/image" Target="../media/image177.png"/><Relationship Id="rId5" Type="http://schemas.openxmlformats.org/officeDocument/2006/relationships/image" Target="../media/image176.jpeg"/><Relationship Id="rId4" Type="http://schemas.openxmlformats.org/officeDocument/2006/relationships/image" Target="../media/image175.jpeg"/></Relationships>
</file>

<file path=ppt/slides/_rels/slide123.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12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29.xml"/><Relationship Id="rId1" Type="http://schemas.openxmlformats.org/officeDocument/2006/relationships/slideLayout" Target="../slideLayouts/slideLayout79.xml"/></Relationships>
</file>

<file path=ppt/slides/_rels/slide125.xml.rels><?xml version="1.0" encoding="UTF-8" standalone="yes"?>
<Relationships xmlns="http://schemas.openxmlformats.org/package/2006/relationships"><Relationship Id="rId8" Type="http://schemas.openxmlformats.org/officeDocument/2006/relationships/hyperlink" Target="http://www.playcore.com/COVID-19-play-recreation-resources" TargetMode="External"/><Relationship Id="rId3" Type="http://schemas.openxmlformats.org/officeDocument/2006/relationships/hyperlink" Target="mailto:core@playcore.com" TargetMode="External"/><Relationship Id="rId7" Type="http://schemas.openxmlformats.org/officeDocument/2006/relationships/hyperlink" Target="http://www.playcore.com/resources" TargetMode="External"/><Relationship Id="rId2" Type="http://schemas.openxmlformats.org/officeDocument/2006/relationships/notesSlide" Target="../notesSlides/notesSlide30.xml"/><Relationship Id="rId1" Type="http://schemas.openxmlformats.org/officeDocument/2006/relationships/slideLayout" Target="../slideLayouts/slideLayout79.xml"/><Relationship Id="rId6" Type="http://schemas.openxmlformats.org/officeDocument/2006/relationships/hyperlink" Target="http://www.playcore.com/funding" TargetMode="External"/><Relationship Id="rId5" Type="http://schemas.openxmlformats.org/officeDocument/2006/relationships/hyperlink" Target="http://www.playcore.com/newsletter" TargetMode="External"/><Relationship Id="rId4" Type="http://schemas.openxmlformats.org/officeDocument/2006/relationships/hyperlink" Target="http://www.playcore.com/programs/outdoor-adult-fitness" TargetMode="External"/><Relationship Id="rId9" Type="http://schemas.openxmlformats.org/officeDocument/2006/relationships/image" Target="../media/image181.jpeg"/></Relationships>
</file>

<file path=ppt/slides/_rels/slide126.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12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90.xml"/></Relationships>
</file>

<file path=ppt/slides/_rels/slide128.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4.emf"/><Relationship Id="rId1" Type="http://schemas.openxmlformats.org/officeDocument/2006/relationships/slideLayout" Target="../slideLayouts/slideLayout90.xml"/></Relationships>
</file>

<file path=ppt/slides/_rels/slide12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1.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44.png"/></Relationships>
</file>

<file path=ppt/slides/_rels/slide13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mailto:i.Rodriguez@idesignaccess.com" TargetMode="External"/><Relationship Id="rId1" Type="http://schemas.openxmlformats.org/officeDocument/2006/relationships/slideLayout" Target="../slideLayouts/slideLayout9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33.xml"/><Relationship Id="rId1" Type="http://schemas.openxmlformats.org/officeDocument/2006/relationships/slideLayout" Target="../slideLayouts/slideLayout113.xml"/><Relationship Id="rId4" Type="http://schemas.openxmlformats.org/officeDocument/2006/relationships/image" Target="../media/image188.gif"/></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5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5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9.pn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44.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5.xml"/><Relationship Id="rId5" Type="http://schemas.openxmlformats.org/officeDocument/2006/relationships/image" Target="../media/image44.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44.png"/><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3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emf"/><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5.emf"/><Relationship Id="rId1" Type="http://schemas.openxmlformats.org/officeDocument/2006/relationships/slideLayout" Target="../slideLayouts/slideLayout63.xml"/><Relationship Id="rId4" Type="http://schemas.openxmlformats.org/officeDocument/2006/relationships/image" Target="../media/image78.jpeg"/></Relationships>
</file>

<file path=ppt/slides/_rels/slide3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4.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5.emf"/><Relationship Id="rId1" Type="http://schemas.openxmlformats.org/officeDocument/2006/relationships/slideLayout" Target="../slideLayouts/slideLayout63.xml"/><Relationship Id="rId4" Type="http://schemas.openxmlformats.org/officeDocument/2006/relationships/hyperlink" Target="https://www.resna.org/AT-Standards/Inclusive-Fitness-I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50.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2.xml"/></Relationships>
</file>

<file path=ppt/slides/_rels/slide5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8.xml"/><Relationship Id="rId5" Type="http://schemas.openxmlformats.org/officeDocument/2006/relationships/hyperlink" Target="https://mobilityfitness.org/" TargetMode="External"/><Relationship Id="rId4" Type="http://schemas.openxmlformats.org/officeDocument/2006/relationships/hyperlink" Target="mailto:richard@mobilityfitness.org"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emf"/><Relationship Id="rId1" Type="http://schemas.openxmlformats.org/officeDocument/2006/relationships/slideLayout" Target="../slideLayouts/slideLayout48.xml"/><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8.xml"/><Relationship Id="rId5" Type="http://schemas.openxmlformats.org/officeDocument/2006/relationships/image" Target="../media/image92.emf"/><Relationship Id="rId4" Type="http://schemas.openxmlformats.org/officeDocument/2006/relationships/image" Target="../media/image91.emf"/></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8.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139.xml"/></Relationships>
</file>

<file path=ppt/slides/_rels/slide6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2.xml"/><Relationship Id="rId1" Type="http://schemas.openxmlformats.org/officeDocument/2006/relationships/slideLayout" Target="../slideLayouts/slideLayout148.xml"/><Relationship Id="rId4" Type="http://schemas.openxmlformats.org/officeDocument/2006/relationships/image" Target="../media/image103.jpeg"/></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0.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5.jpeg"/><Relationship Id="rId1" Type="http://schemas.openxmlformats.org/officeDocument/2006/relationships/slideLayout" Target="../slideLayouts/slideLayout141.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emf"/><Relationship Id="rId1" Type="http://schemas.openxmlformats.org/officeDocument/2006/relationships/slideLayout" Target="../slideLayouts/slideLayout142.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5.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7.jpeg"/><Relationship Id="rId1" Type="http://schemas.openxmlformats.org/officeDocument/2006/relationships/slideLayout" Target="../slideLayouts/slideLayout142.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2.xml"/></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3.xml"/></Relationships>
</file>

<file path=ppt/slides/_rels/slide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4.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48.xml"/><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4.xml"/></Relationships>
</file>

<file path=ppt/slides/_rels/slide7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44.xml"/></Relationships>
</file>

<file path=ppt/slides/_rels/slide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4.xml"/></Relationships>
</file>

<file path=ppt/slides/_rels/slide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0.xml"/></Relationships>
</file>

<file path=ppt/slides/_rels/slide7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8.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0.xml"/><Relationship Id="rId4" Type="http://schemas.openxmlformats.org/officeDocument/2006/relationships/image" Target="../media/image40.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141.xml"/></Relationships>
</file>

<file path=ppt/slides/_rels/slide82.xml.rels><?xml version="1.0" encoding="UTF-8" standalone="yes"?>
<Relationships xmlns="http://schemas.openxmlformats.org/package/2006/relationships"><Relationship Id="rId8" Type="http://schemas.openxmlformats.org/officeDocument/2006/relationships/hyperlink" Target="https://pubmed.ncbi.nlm.nih.gov/?term=Mehta+T&amp;cauthor_id=28143707" TargetMode="External"/><Relationship Id="rId3" Type="http://schemas.openxmlformats.org/officeDocument/2006/relationships/hyperlink" Target="https://pubmed.ncbi.nlm.nih.gov/28143707/#affiliation-1" TargetMode="External"/><Relationship Id="rId7" Type="http://schemas.openxmlformats.org/officeDocument/2006/relationships/hyperlink" Target="https://pubmed.ncbi.nlm.nih.gov/28143707/#affiliation-3" TargetMode="External"/><Relationship Id="rId2" Type="http://schemas.openxmlformats.org/officeDocument/2006/relationships/hyperlink" Target="https://pubmed.ncbi.nlm.nih.gov/?term=Rimmer+JH&amp;cauthor_id=28143707" TargetMode="External"/><Relationship Id="rId1" Type="http://schemas.openxmlformats.org/officeDocument/2006/relationships/slideLayout" Target="../slideLayouts/slideLayout141.xml"/><Relationship Id="rId6" Type="http://schemas.openxmlformats.org/officeDocument/2006/relationships/hyperlink" Target="https://pubmed.ncbi.nlm.nih.gov/?term=Malone+LA&amp;cauthor_id=28143707" TargetMode="External"/><Relationship Id="rId5" Type="http://schemas.openxmlformats.org/officeDocument/2006/relationships/hyperlink" Target="https://pubmed.ncbi.nlm.nih.gov/28143707/#affiliation-2" TargetMode="External"/><Relationship Id="rId10" Type="http://schemas.openxmlformats.org/officeDocument/2006/relationships/hyperlink" Target="https://doi.org/10.1016/j.dhjo.2016.12.011" TargetMode="External"/><Relationship Id="rId4" Type="http://schemas.openxmlformats.org/officeDocument/2006/relationships/hyperlink" Target="https://pubmed.ncbi.nlm.nih.gov/?term=Padalabalanarayanan+S&amp;cauthor_id=28143707" TargetMode="External"/><Relationship Id="rId9" Type="http://schemas.openxmlformats.org/officeDocument/2006/relationships/hyperlink" Target="https://pubmed.ncbi.nlm.nih.gov/28143707/#affiliation-4"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mailto:Sangee@uab.edu" TargetMode="External"/><Relationship Id="rId2" Type="http://schemas.openxmlformats.org/officeDocument/2006/relationships/hyperlink" Target="mailto:bbarstow@uab.edu" TargetMode="External"/><Relationship Id="rId1" Type="http://schemas.openxmlformats.org/officeDocument/2006/relationships/slideLayout" Target="../slideLayouts/slideLayout146.xml"/><Relationship Id="rId4" Type="http://schemas.openxmlformats.org/officeDocument/2006/relationships/image" Target="../media/image104.png"/></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9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129.xml"/></Relationships>
</file>

<file path=ppt/slides/_rels/slide9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129.xml"/></Relationships>
</file>

<file path=ppt/slides/_rels/slide9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129.xml"/></Relationships>
</file>

<file path=ppt/slides/_rels/slide9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129.xml"/></Relationships>
</file>

<file path=ppt/slides/_rels/slide9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4611188" y="816077"/>
            <a:ext cx="7027817" cy="1661498"/>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5220786" y="2989007"/>
            <a:ext cx="6489431" cy="3000630"/>
          </a:xfrm>
        </p:spPr>
        <p:txBody>
          <a:bodyPr vert="horz" lIns="91440" tIns="45720" rIns="91440" bIns="45720" rtlCol="0" anchor="t">
            <a:normAutofit/>
          </a:bodyPr>
          <a:lstStyle/>
          <a:p>
            <a:pPr marL="457200" indent="-457200" algn="l">
              <a:buFont typeface="Arial" panose="020B0604020202020204" pitchFamily="34" charset="0"/>
              <a:buChar char="•"/>
            </a:pPr>
            <a:r>
              <a:rPr lang="en-US" sz="2800"/>
              <a:t>This event is being recorded</a:t>
            </a:r>
          </a:p>
          <a:p>
            <a:pPr marL="457200" indent="-457200" algn="l">
              <a:buFont typeface="Arial" panose="020B0604020202020204" pitchFamily="34" charset="0"/>
              <a:buChar char="•"/>
            </a:pPr>
            <a:r>
              <a:rPr lang="en-US" sz="2800"/>
              <a:t>Captions are available by clicking the CC  icon in the Zoom toolbar below</a:t>
            </a:r>
            <a:endParaRPr lang="en-US" sz="2800">
              <a:cs typeface="Calibri"/>
            </a:endParaRPr>
          </a:p>
          <a:p>
            <a:pPr marL="457200" indent="-457200" algn="l">
              <a:buFont typeface="Arial" panose="020B0604020202020204" pitchFamily="34" charset="0"/>
              <a:buChar char="•"/>
            </a:pPr>
            <a:r>
              <a:rPr lang="en-US" sz="2800"/>
              <a:t>ASL is provided</a:t>
            </a:r>
            <a:endParaRPr lang="en-US" sz="2800">
              <a:cs typeface="Calibri"/>
            </a:endParaRPr>
          </a:p>
          <a:p>
            <a:pPr marL="457200" indent="-457200" algn="l">
              <a:buFont typeface="Arial" panose="020B0604020202020204" pitchFamily="34" charset="0"/>
              <a:buChar char="•"/>
            </a:pPr>
            <a:r>
              <a:rPr lang="en-US" sz="2800"/>
              <a:t>Presentation materials are available at:</a:t>
            </a:r>
          </a:p>
          <a:p>
            <a:pPr algn="l"/>
            <a:r>
              <a:rPr lang="en-US" sz="2800"/>
              <a:t>         www.access-board.gov</a:t>
            </a:r>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8" name="Rectangle 1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Freeform: Shape 1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770" name="Title 1"/>
          <p:cNvSpPr>
            <a:spLocks noGrp="1"/>
          </p:cNvSpPr>
          <p:nvPr>
            <p:ph type="title"/>
          </p:nvPr>
        </p:nvSpPr>
        <p:spPr>
          <a:xfrm>
            <a:off x="466722" y="586855"/>
            <a:ext cx="3201366" cy="3387497"/>
          </a:xfrm>
        </p:spPr>
        <p:txBody>
          <a:bodyPr anchor="b">
            <a:normAutofit/>
          </a:bodyPr>
          <a:lstStyle/>
          <a:p>
            <a:pPr algn="r"/>
            <a:r>
              <a:rPr lang="en-US" sz="4000" b="1">
                <a:solidFill>
                  <a:srgbClr val="FFFFFF"/>
                </a:solidFill>
                <a:latin typeface="Calibri" pitchFamily="34" charset="0"/>
                <a:ea typeface="ＭＳ Ｐゴシック" pitchFamily="34" charset="-128"/>
              </a:rPr>
              <a:t>Inclusion Means</a:t>
            </a:r>
          </a:p>
        </p:txBody>
      </p:sp>
      <p:sp>
        <p:nvSpPr>
          <p:cNvPr id="73731" name="Content Placeholder 2"/>
          <p:cNvSpPr>
            <a:spLocks noGrp="1"/>
          </p:cNvSpPr>
          <p:nvPr>
            <p:ph idx="1"/>
          </p:nvPr>
        </p:nvSpPr>
        <p:spPr>
          <a:xfrm>
            <a:off x="4504549" y="677615"/>
            <a:ext cx="7382652" cy="5546047"/>
          </a:xfrm>
        </p:spPr>
        <p:txBody>
          <a:bodyPr vert="horz" lIns="109728" tIns="54864" rIns="109728" bIns="54864" rtlCol="0" anchor="ctr">
            <a:normAutofit/>
          </a:bodyPr>
          <a:lstStyle/>
          <a:p>
            <a:pPr marL="0" indent="0" algn="ctr">
              <a:buNone/>
            </a:pPr>
            <a:r>
              <a:rPr lang="en-US" sz="3200" b="1">
                <a:cs typeface="Calibri"/>
              </a:rPr>
              <a:t>To transform communities based on social justice principles in which all community members:</a:t>
            </a:r>
          </a:p>
          <a:p>
            <a:pPr algn="ctr"/>
            <a:endParaRPr lang="en-US" sz="2800">
              <a:cs typeface="Calibri"/>
            </a:endParaRPr>
          </a:p>
          <a:p>
            <a:pPr marL="411480" indent="-411480" algn="ctr">
              <a:buChar char="•"/>
            </a:pPr>
            <a:r>
              <a:rPr lang="en-US" sz="3200">
                <a:cs typeface="Calibri"/>
              </a:rPr>
              <a:t>Are presumed competent</a:t>
            </a:r>
          </a:p>
          <a:p>
            <a:pPr marL="411480" indent="-411480" algn="ctr">
              <a:buChar char="•"/>
            </a:pPr>
            <a:r>
              <a:rPr lang="en-US" sz="3200">
                <a:cs typeface="Calibri"/>
              </a:rPr>
              <a:t>Are recruited and welcome as valued members of their community</a:t>
            </a:r>
          </a:p>
          <a:p>
            <a:pPr marL="411480" indent="-411480" algn="ctr">
              <a:buChar char="•"/>
            </a:pPr>
            <a:r>
              <a:rPr lang="en-US" sz="3200">
                <a:cs typeface="Calibri"/>
              </a:rPr>
              <a:t>Fully participate and learn with their peers</a:t>
            </a:r>
          </a:p>
          <a:p>
            <a:pPr marL="411480" indent="-411480" algn="ctr">
              <a:buChar char="•"/>
            </a:pPr>
            <a:r>
              <a:rPr lang="en-US" sz="3200">
                <a:cs typeface="Calibri"/>
              </a:rPr>
              <a:t>Experience reciprocal social relationships.</a:t>
            </a:r>
            <a:endParaRPr lang="en-US" sz="3200">
              <a:ea typeface="+mn-lt"/>
              <a:cs typeface="+mn-lt"/>
            </a:endParaRPr>
          </a:p>
        </p:txBody>
      </p:sp>
      <p:sp>
        <p:nvSpPr>
          <p:cNvPr id="2" name="Slide Number Placeholder 1"/>
          <p:cNvSpPr>
            <a:spLocks noGrp="1"/>
          </p:cNvSpPr>
          <p:nvPr>
            <p:ph type="sldNum" sz="quarter" idx="12"/>
          </p:nvPr>
        </p:nvSpPr>
        <p:spPr>
          <a:xfrm>
            <a:off x="11704320" y="6455664"/>
            <a:ext cx="448056" cy="365125"/>
          </a:xfrm>
        </p:spPr>
        <p:txBody>
          <a:bodyPr>
            <a:normAutofit/>
          </a:bodyPr>
          <a:lstStyle/>
          <a:p>
            <a:pPr marL="0" marR="0" lvl="0" indent="0" algn="r" defTabSz="109728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100" b="0" i="0" u="none" strike="noStrike" kern="1200" cap="none" spc="0" normalizeH="0" baseline="0" noProof="0">
                <a:ln>
                  <a:noFill/>
                </a:ln>
                <a:solidFill>
                  <a:prstClr val="black">
                    <a:lumMod val="50000"/>
                    <a:lumOff val="50000"/>
                  </a:prstClr>
                </a:solidFill>
                <a:effectLst/>
                <a:uLnTx/>
                <a:uFillTx/>
                <a:latin typeface="Calibri"/>
                <a:ea typeface="+mn-ea"/>
                <a:cs typeface="+mn-cs"/>
              </a:rPr>
              <a:pPr marL="0" marR="0" lvl="0" indent="0" algn="r" defTabSz="1097280" rtl="0" eaLnBrk="1" fontAlgn="auto" latinLnBrk="0" hangingPunct="1">
                <a:lnSpc>
                  <a:spcPct val="100000"/>
                </a:lnSpc>
                <a:spcBef>
                  <a:spcPts val="0"/>
                </a:spcBef>
                <a:spcAft>
                  <a:spcPts val="600"/>
                </a:spcAft>
                <a:buClrTx/>
                <a:buSzTx/>
                <a:buFontTx/>
                <a:buNone/>
                <a:tabLst/>
                <a:defRPr/>
              </a:pPr>
              <a:t>10</a:t>
            </a:fld>
            <a:endParaRPr kumimoji="0" lang="en-US" sz="11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p:txBody>
      </p:sp>
      <p:pic>
        <p:nvPicPr>
          <p:cNvPr id="4" name="Picture 3" descr="NCHPAD logo">
            <a:extLst>
              <a:ext uri="{FF2B5EF4-FFF2-40B4-BE49-F238E27FC236}">
                <a16:creationId xmlns:a16="http://schemas.microsoft.com/office/drawing/2014/main" id="{E7121EDB-D6E3-49D6-A71C-BD395F3E566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5684" y="5310657"/>
            <a:ext cx="1449989" cy="1145007"/>
          </a:xfrm>
          <a:prstGeom prst="rect">
            <a:avLst/>
          </a:prstGeom>
        </p:spPr>
      </p:pic>
    </p:spTree>
    <p:extLst>
      <p:ext uri="{BB962C8B-B14F-4D97-AF65-F5344CB8AC3E}">
        <p14:creationId xmlns:p14="http://schemas.microsoft.com/office/powerpoint/2010/main" val="194619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21705404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E9166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F6736D-6D7C-4C37-8AF5-67A1AB398E25}"/>
              </a:ext>
              <a:ext uri="{C183D7F6-B498-43B3-948B-1728B52AA6E4}">
                <adec:decorative xmlns:adec="http://schemas.microsoft.com/office/drawing/2017/decorative" val="1"/>
              </a:ext>
            </a:extLst>
          </p:cNvPr>
          <p:cNvSpPr/>
          <p:nvPr/>
        </p:nvSpPr>
        <p:spPr>
          <a:xfrm rot="19818617">
            <a:off x="-2918836" y="-2850351"/>
            <a:ext cx="14384437" cy="674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descr="Catherine Carty">
            <a:extLst>
              <a:ext uri="{FF2B5EF4-FFF2-40B4-BE49-F238E27FC236}">
                <a16:creationId xmlns:a16="http://schemas.microsoft.com/office/drawing/2014/main" id="{C8DA3356-C19F-4044-BD6F-C41FA2DDC6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67608" y="5085184"/>
            <a:ext cx="5017443" cy="2487384"/>
          </a:xfrm>
          <a:prstGeom prst="rect">
            <a:avLst/>
          </a:prstGeom>
        </p:spPr>
      </p:pic>
      <p:pic>
        <p:nvPicPr>
          <p:cNvPr id="5" name="Picture 4" descr="Photo of Catherine Carty">
            <a:extLst>
              <a:ext uri="{FF2B5EF4-FFF2-40B4-BE49-F238E27FC236}">
                <a16:creationId xmlns:a16="http://schemas.microsoft.com/office/drawing/2014/main" id="{ACD29BD5-4042-4A70-8802-172CF5D0F3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2839" y="43544"/>
            <a:ext cx="3066554" cy="2993395"/>
          </a:xfrm>
          <a:prstGeom prst="rect">
            <a:avLst/>
          </a:prstGeom>
        </p:spPr>
      </p:pic>
      <p:sp>
        <p:nvSpPr>
          <p:cNvPr id="16" name="TextBox 15">
            <a:extLst>
              <a:ext uri="{FF2B5EF4-FFF2-40B4-BE49-F238E27FC236}">
                <a16:creationId xmlns:a16="http://schemas.microsoft.com/office/drawing/2014/main" id="{5A26A08F-A2BD-4B6E-83D3-01EC6BA4F01B}"/>
              </a:ext>
            </a:extLst>
          </p:cNvPr>
          <p:cNvSpPr txBox="1"/>
          <p:nvPr/>
        </p:nvSpPr>
        <p:spPr>
          <a:xfrm>
            <a:off x="8616280" y="3507878"/>
            <a:ext cx="60977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white"/>
                </a:solidFill>
                <a:effectLst/>
                <a:uLnTx/>
                <a:uFillTx/>
                <a:latin typeface="Avenir Next LT Pro"/>
                <a:ea typeface="+mn-ea"/>
                <a:cs typeface="+mn-cs"/>
              </a:rPr>
              <a:t>UNESCO Chair Project Manager</a:t>
            </a:r>
          </a:p>
        </p:txBody>
      </p:sp>
      <p:pic>
        <p:nvPicPr>
          <p:cNvPr id="9" name="Picture 8" descr="UNESCO Logo: United Nations educational scientific and cultural organization. uniTwin: UNESCO chair on transforming the lives of People with disabilities through physical education sport, fitness and recreation, Munster technological University, Ireland">
            <a:extLst>
              <a:ext uri="{FF2B5EF4-FFF2-40B4-BE49-F238E27FC236}">
                <a16:creationId xmlns:a16="http://schemas.microsoft.com/office/drawing/2014/main" id="{48C42FE3-28AC-4399-8B6D-BFE3777EC0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33995" y="287917"/>
            <a:ext cx="5633556" cy="2234539"/>
          </a:xfrm>
          <a:prstGeom prst="rect">
            <a:avLst/>
          </a:prstGeom>
        </p:spPr>
      </p:pic>
      <p:sp>
        <p:nvSpPr>
          <p:cNvPr id="12" name="Title 11">
            <a:extLst>
              <a:ext uri="{FF2B5EF4-FFF2-40B4-BE49-F238E27FC236}">
                <a16:creationId xmlns:a16="http://schemas.microsoft.com/office/drawing/2014/main" id="{35AD0EB9-E6B0-490E-B77E-C82739C077CF}"/>
              </a:ext>
            </a:extLst>
          </p:cNvPr>
          <p:cNvSpPr txBox="1">
            <a:spLocks noGrp="1"/>
          </p:cNvSpPr>
          <p:nvPr>
            <p:ph type="title" idx="4294967295"/>
          </p:nvPr>
        </p:nvSpPr>
        <p:spPr>
          <a:xfrm>
            <a:off x="142304" y="2993395"/>
            <a:ext cx="6097712"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dirty="0">
                <a:ln>
                  <a:noFill/>
                </a:ln>
                <a:solidFill>
                  <a:prstClr val="black"/>
                </a:solidFill>
                <a:effectLst/>
                <a:uLnTx/>
                <a:uFillTx/>
                <a:latin typeface="Calibri"/>
                <a:ea typeface="+mn-ea"/>
                <a:cs typeface="+mn-cs"/>
              </a:rPr>
              <a:t>US Access Board Inclusive Fitness Event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dirty="0">
                <a:ln>
                  <a:noFill/>
                </a:ln>
                <a:solidFill>
                  <a:prstClr val="black"/>
                </a:solidFill>
                <a:effectLst/>
                <a:uLnTx/>
                <a:uFillTx/>
                <a:latin typeface="Calibri"/>
                <a:ea typeface="+mn-ea"/>
                <a:cs typeface="+mn-cs"/>
              </a:rPr>
              <a:t>July 14</a:t>
            </a:r>
            <a:r>
              <a:rPr kumimoji="0" lang="en-IE" sz="2800" b="1" i="0" u="none" strike="noStrike" kern="1200" cap="none" spc="0" normalizeH="0" baseline="30000" noProof="0" dirty="0">
                <a:ln>
                  <a:noFill/>
                </a:ln>
                <a:solidFill>
                  <a:prstClr val="black"/>
                </a:solidFill>
                <a:effectLst/>
                <a:uLnTx/>
                <a:uFillTx/>
                <a:latin typeface="Calibri"/>
                <a:ea typeface="+mn-ea"/>
                <a:cs typeface="+mn-cs"/>
              </a:rPr>
              <a:t>th</a:t>
            </a:r>
            <a:r>
              <a:rPr kumimoji="0" lang="en-IE" sz="2800" b="1" i="0" u="none" strike="noStrike" kern="1200" cap="none" spc="0" normalizeH="0" baseline="0" noProof="0" dirty="0">
                <a:ln>
                  <a:noFill/>
                </a:ln>
                <a:solidFill>
                  <a:prstClr val="black"/>
                </a:solidFill>
                <a:effectLst/>
                <a:uLnTx/>
                <a:uFillTx/>
                <a:latin typeface="Calibri"/>
                <a:ea typeface="+mn-ea"/>
                <a:cs typeface="+mn-cs"/>
              </a:rPr>
              <a:t> 2021</a:t>
            </a:r>
          </a:p>
        </p:txBody>
      </p:sp>
    </p:spTree>
    <p:extLst>
      <p:ext uri="{BB962C8B-B14F-4D97-AF65-F5344CB8AC3E}">
        <p14:creationId xmlns:p14="http://schemas.microsoft.com/office/powerpoint/2010/main" val="5327932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with various disabilities posing for the camera at UFIT photoshoot&#10;">
            <a:extLst>
              <a:ext uri="{FF2B5EF4-FFF2-40B4-BE49-F238E27FC236}">
                <a16:creationId xmlns:a16="http://schemas.microsoft.com/office/drawing/2014/main" id="{F94B6A35-8CD3-4FF2-A807-FB2B34EABDF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BAE4D04-F918-4A6A-88AA-E3B8AB5F0683}"/>
              </a:ext>
            </a:extLst>
          </p:cNvPr>
          <p:cNvSpPr>
            <a:spLocks noGrp="1"/>
          </p:cNvSpPr>
          <p:nvPr>
            <p:ph type="title"/>
          </p:nvPr>
        </p:nvSpPr>
        <p:spPr>
          <a:xfrm>
            <a:off x="911424" y="5373216"/>
            <a:ext cx="10515600" cy="1080120"/>
          </a:xfrm>
          <a:solidFill>
            <a:schemeClr val="tx1">
              <a:lumMod val="95000"/>
              <a:alpha val="70000"/>
            </a:schemeClr>
          </a:solidFill>
        </p:spPr>
        <p:txBody>
          <a:bodyPr>
            <a:normAutofit fontScale="90000"/>
          </a:bodyPr>
          <a:lstStyle/>
          <a:p>
            <a:r>
              <a:rPr lang="en-IE" sz="4100" b="1">
                <a:solidFill>
                  <a:schemeClr val="bg1"/>
                </a:solidFill>
              </a:rPr>
              <a:t>Universal Fitness Innovation and Transformation</a:t>
            </a:r>
            <a:br>
              <a:rPr lang="en-IE" sz="4100" b="1">
                <a:solidFill>
                  <a:schemeClr val="bg1"/>
                </a:solidFill>
              </a:rPr>
            </a:br>
            <a:r>
              <a:rPr lang="en-IE" sz="3100" b="1">
                <a:solidFill>
                  <a:srgbClr val="E9166F"/>
                </a:solidFill>
              </a:rPr>
              <a:t>www.justdoUFIT.com  </a:t>
            </a:r>
            <a:endParaRPr lang="en-IE" sz="4100" b="1">
              <a:solidFill>
                <a:srgbClr val="E9166F"/>
              </a:solidFill>
            </a:endParaRPr>
          </a:p>
        </p:txBody>
      </p:sp>
      <p:pic>
        <p:nvPicPr>
          <p:cNvPr id="5" name="Picture 7" descr="A picture containing clipart&#10;&#10;Description automatically generated">
            <a:extLst>
              <a:ext uri="{FF2B5EF4-FFF2-40B4-BE49-F238E27FC236}">
                <a16:creationId xmlns:a16="http://schemas.microsoft.com/office/drawing/2014/main" id="{FF60DD02-25F4-43BB-BC3D-FB0C1A4705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69730"/>
            <a:ext cx="1584176" cy="738603"/>
          </a:xfrm>
          <a:prstGeom prst="rect">
            <a:avLst/>
          </a:prstGeom>
        </p:spPr>
      </p:pic>
      <p:pic>
        <p:nvPicPr>
          <p:cNvPr id="6" name="Imagen 5" descr="MTU logo">
            <a:extLst>
              <a:ext uri="{FF2B5EF4-FFF2-40B4-BE49-F238E27FC236}">
                <a16:creationId xmlns:a16="http://schemas.microsoft.com/office/drawing/2014/main" id="{77DC5A89-EE7C-4F17-9A45-1439B6E72E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36" y="116632"/>
            <a:ext cx="736476" cy="736476"/>
          </a:xfrm>
          <a:prstGeom prst="rect">
            <a:avLst/>
          </a:prstGeom>
        </p:spPr>
      </p:pic>
    </p:spTree>
    <p:extLst>
      <p:ext uri="{BB962C8B-B14F-4D97-AF65-F5344CB8AC3E}">
        <p14:creationId xmlns:p14="http://schemas.microsoft.com/office/powerpoint/2010/main" val="2810567487"/>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BF6EAA-BA17-4664-8427-C67E9302B860}"/>
              </a:ext>
            </a:extLst>
          </p:cNvPr>
          <p:cNvSpPr txBox="1"/>
          <p:nvPr/>
        </p:nvSpPr>
        <p:spPr>
          <a:xfrm>
            <a:off x="335360" y="1758881"/>
            <a:ext cx="3168352" cy="3077766"/>
          </a:xfrm>
          <a:prstGeom prst="rect">
            <a:avLst/>
          </a:prstGeom>
          <a:noFill/>
        </p:spPr>
        <p:txBody>
          <a:bodyPr wrap="square" lIns="0" tIns="0" rIns="0" bIns="0"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IE" sz="4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Women with disabilities </a:t>
            </a:r>
            <a:r>
              <a:rPr kumimoji="0" lang="en-IE" sz="4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are</a:t>
            </a:r>
            <a:r>
              <a:rPr kumimoji="0" lang="en-IE" sz="4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inactive </a:t>
            </a:r>
            <a:r>
              <a:rPr kumimoji="0" lang="en-IE" sz="4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levels that </a:t>
            </a:r>
            <a:r>
              <a:rPr kumimoji="0" lang="en-IE" sz="4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promote health</a:t>
            </a:r>
            <a:endParaRPr kumimoji="0" lang="en-US" sz="4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99C38475-9761-4744-BE4E-F3BA14B13528}"/>
              </a:ext>
            </a:extLst>
          </p:cNvPr>
          <p:cNvSpPr txBox="1"/>
          <p:nvPr/>
        </p:nvSpPr>
        <p:spPr>
          <a:xfrm>
            <a:off x="335360" y="382290"/>
            <a:ext cx="2378308"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E9166F"/>
                </a:solidFill>
                <a:effectLst/>
                <a:uLnTx/>
                <a:uFillTx/>
                <a:latin typeface="Segoe UI" panose="020B0502040204020203" pitchFamily="34" charset="0"/>
                <a:ea typeface="+mn-ea"/>
                <a:cs typeface="Segoe UI" panose="020B0502040204020203" pitchFamily="34" charset="0"/>
              </a:rPr>
              <a:t>93%</a:t>
            </a:r>
          </a:p>
        </p:txBody>
      </p:sp>
      <p:sp>
        <p:nvSpPr>
          <p:cNvPr id="6" name="TextBox 5">
            <a:extLst>
              <a:ext uri="{FF2B5EF4-FFF2-40B4-BE49-F238E27FC236}">
                <a16:creationId xmlns:a16="http://schemas.microsoft.com/office/drawing/2014/main" id="{A13436CB-6580-46C6-A7F5-260DD129DD3B}"/>
              </a:ext>
            </a:extLst>
          </p:cNvPr>
          <p:cNvSpPr txBox="1"/>
          <p:nvPr/>
        </p:nvSpPr>
        <p:spPr>
          <a:xfrm>
            <a:off x="3489794" y="3752275"/>
            <a:ext cx="4189647" cy="11695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Individuals with disabilities 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3600" b="1" i="0" u="none" strike="noStrike" kern="1200" cap="none" spc="0" normalizeH="0" baseline="0" noProof="0">
                <a:ln>
                  <a:noFill/>
                </a:ln>
                <a:solidFill>
                  <a:srgbClr val="E9166F"/>
                </a:solidFill>
                <a:effectLst/>
                <a:uLnTx/>
                <a:uFillTx/>
                <a:latin typeface="Segoe UI" panose="020B0502040204020203" pitchFamily="34" charset="0"/>
                <a:ea typeface="+mn-ea"/>
                <a:cs typeface="Segoe UI" panose="020B0502040204020203" pitchFamily="34" charset="0"/>
              </a:rPr>
              <a:t>3 times less active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than persons without disabilities</a:t>
            </a:r>
          </a:p>
        </p:txBody>
      </p:sp>
      <p:sp>
        <p:nvSpPr>
          <p:cNvPr id="8" name="TextBox 7">
            <a:extLst>
              <a:ext uri="{FF2B5EF4-FFF2-40B4-BE49-F238E27FC236}">
                <a16:creationId xmlns:a16="http://schemas.microsoft.com/office/drawing/2014/main" id="{66E1FA69-7603-4031-8E52-AF9ED887A866}"/>
              </a:ext>
            </a:extLst>
          </p:cNvPr>
          <p:cNvSpPr txBox="1"/>
          <p:nvPr/>
        </p:nvSpPr>
        <p:spPr>
          <a:xfrm>
            <a:off x="7799512" y="3752275"/>
            <a:ext cx="4392488" cy="116955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Children with disabilities 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3600" b="1" i="0" u="none" strike="noStrike" kern="1200" cap="none" spc="0" normalizeH="0" baseline="0" noProof="0">
                <a:ln>
                  <a:noFill/>
                </a:ln>
                <a:solidFill>
                  <a:srgbClr val="E9166F"/>
                </a:solidFill>
                <a:effectLst/>
                <a:uLnTx/>
                <a:uFillTx/>
                <a:latin typeface="Segoe UI" panose="020B0502040204020203" pitchFamily="34" charset="0"/>
                <a:ea typeface="+mn-ea"/>
                <a:cs typeface="Segoe UI" panose="020B0502040204020203" pitchFamily="34" charset="0"/>
              </a:rPr>
              <a:t>4.5 times less active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than their peers without disabilities</a:t>
            </a:r>
          </a:p>
        </p:txBody>
      </p:sp>
      <p:sp>
        <p:nvSpPr>
          <p:cNvPr id="9" name="TextBox 8" descr="STATS and facts in disability inclusion">
            <a:extLst>
              <a:ext uri="{FF2B5EF4-FFF2-40B4-BE49-F238E27FC236}">
                <a16:creationId xmlns:a16="http://schemas.microsoft.com/office/drawing/2014/main" id="{C17A3DD4-81DA-42A7-AFA1-3661FFE1587A}"/>
              </a:ext>
            </a:extLst>
          </p:cNvPr>
          <p:cNvSpPr txBox="1"/>
          <p:nvPr/>
        </p:nvSpPr>
        <p:spPr>
          <a:xfrm>
            <a:off x="3803068" y="1268023"/>
            <a:ext cx="7992888" cy="1723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It is significant that the </a:t>
            </a:r>
            <a:r>
              <a:rPr kumimoji="0" lang="en-IE"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deconditioning and loss of function </a:t>
            </a:r>
            <a:r>
              <a:rPr kumimoji="0" lang="en-IE"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experienced by persons with disability due to inactivity </a:t>
            </a:r>
            <a:r>
              <a:rPr kumimoji="0" lang="en-IE" sz="2800" b="1" i="0" u="none" strike="noStrike" kern="1200" cap="none" spc="0" normalizeH="0" baseline="0" noProof="0">
                <a:ln>
                  <a:noFill/>
                </a:ln>
                <a:solidFill>
                  <a:srgbClr val="E9166F"/>
                </a:solidFill>
                <a:effectLst/>
                <a:uLnTx/>
                <a:uFillTx/>
                <a:latin typeface="Segoe UI" panose="020B0502040204020203" pitchFamily="34" charset="0"/>
                <a:ea typeface="+mn-ea"/>
                <a:cs typeface="Segoe UI" panose="020B0502040204020203" pitchFamily="34" charset="0"/>
              </a:rPr>
              <a:t>impacts more on quality of life and health than the presenting disability </a:t>
            </a:r>
          </a:p>
        </p:txBody>
      </p:sp>
      <p:sp>
        <p:nvSpPr>
          <p:cNvPr id="2" name="Title 1">
            <a:extLst>
              <a:ext uri="{FF2B5EF4-FFF2-40B4-BE49-F238E27FC236}">
                <a16:creationId xmlns:a16="http://schemas.microsoft.com/office/drawing/2014/main" id="{AAC4535B-951A-470D-A044-8A62FA876830}"/>
              </a:ext>
            </a:extLst>
          </p:cNvPr>
          <p:cNvSpPr>
            <a:spLocks noGrp="1"/>
          </p:cNvSpPr>
          <p:nvPr>
            <p:ph type="title"/>
          </p:nvPr>
        </p:nvSpPr>
        <p:spPr>
          <a:xfrm>
            <a:off x="609600" y="-1143000"/>
            <a:ext cx="10972800" cy="1143000"/>
          </a:xfrm>
        </p:spPr>
        <p:txBody>
          <a:bodyPr vert="horz" lIns="91440" tIns="45720" rIns="91440" bIns="45720" rtlCol="0" anchor="b">
            <a:normAutofit/>
          </a:bodyPr>
          <a:lstStyle/>
          <a:p>
            <a:r>
              <a:rPr lang="en-US" dirty="0"/>
              <a:t>Women with Disabilities</a:t>
            </a:r>
          </a:p>
        </p:txBody>
      </p:sp>
    </p:spTree>
    <p:extLst>
      <p:ext uri="{BB962C8B-B14F-4D97-AF65-F5344CB8AC3E}">
        <p14:creationId xmlns:p14="http://schemas.microsoft.com/office/powerpoint/2010/main" val="9202057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FIT photoshoot models ">
            <a:extLst>
              <a:ext uri="{FF2B5EF4-FFF2-40B4-BE49-F238E27FC236}">
                <a16:creationId xmlns:a16="http://schemas.microsoft.com/office/drawing/2014/main" id="{97447E56-368A-409C-A7D6-D08C89A94B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51652" y="0"/>
            <a:ext cx="4572803" cy="6858000"/>
          </a:xfrm>
          <a:prstGeom prst="rect">
            <a:avLst/>
          </a:prstGeom>
        </p:spPr>
      </p:pic>
      <p:sp>
        <p:nvSpPr>
          <p:cNvPr id="6" name="Rectangle 5">
            <a:extLst>
              <a:ext uri="{FF2B5EF4-FFF2-40B4-BE49-F238E27FC236}">
                <a16:creationId xmlns:a16="http://schemas.microsoft.com/office/drawing/2014/main" id="{66B48DA7-3D8D-486C-831A-D70D4BB500B6}"/>
              </a:ext>
            </a:extLst>
          </p:cNvPr>
          <p:cNvSpPr/>
          <p:nvPr/>
        </p:nvSpPr>
        <p:spPr>
          <a:xfrm>
            <a:off x="1866917" y="4273640"/>
            <a:ext cx="417646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prstClr val="black"/>
                </a:solidFill>
                <a:effectLst/>
                <a:uLnTx/>
                <a:uFillTx/>
                <a:latin typeface="Calibri"/>
                <a:ea typeface="+mn-ea"/>
                <a:cs typeface="+mn-cs"/>
              </a:rPr>
              <a:t>Innovative capacity building program </a:t>
            </a:r>
            <a:endParaRPr kumimoji="0" lang="en-US" sz="3200" b="1" i="0" u="none" strike="noStrike" kern="1200" cap="none" spc="0" normalizeH="0" baseline="0" noProof="0">
              <a:ln>
                <a:noFill/>
              </a:ln>
              <a:solidFill>
                <a:prstClr val="black"/>
              </a:solidFill>
              <a:effectLst/>
              <a:uLnTx/>
              <a:uFillTx/>
              <a:latin typeface="Calibri"/>
              <a:ea typeface="+mn-ea"/>
              <a:cs typeface="+mn-cs"/>
            </a:endParaRPr>
          </a:p>
        </p:txBody>
      </p:sp>
      <p:grpSp>
        <p:nvGrpSpPr>
          <p:cNvPr id="2" name="Group 1" descr="UFIT bridging a gap between UN policy objectives and the fitness sector">
            <a:extLst>
              <a:ext uri="{FF2B5EF4-FFF2-40B4-BE49-F238E27FC236}">
                <a16:creationId xmlns:a16="http://schemas.microsoft.com/office/drawing/2014/main" id="{C80734E9-512B-40B2-845F-84A3CD7C1BCA}"/>
              </a:ext>
            </a:extLst>
          </p:cNvPr>
          <p:cNvGrpSpPr/>
          <p:nvPr/>
        </p:nvGrpSpPr>
        <p:grpSpPr>
          <a:xfrm>
            <a:off x="5591944" y="438201"/>
            <a:ext cx="5760640" cy="1232197"/>
            <a:chOff x="4785009" y="650903"/>
            <a:chExt cx="7299158" cy="1673128"/>
          </a:xfrm>
        </p:grpSpPr>
        <p:pic>
          <p:nvPicPr>
            <p:cNvPr id="7172" name="Picture 4" descr="Resultat d'imatges de united nations">
              <a:extLst>
                <a:ext uri="{FF2B5EF4-FFF2-40B4-BE49-F238E27FC236}">
                  <a16:creationId xmlns:a16="http://schemas.microsoft.com/office/drawing/2014/main" id="{DD95A81E-05B2-447C-9CAF-0135E2923A4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85009" y="650903"/>
              <a:ext cx="1444359" cy="14443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furniture&#10;&#10;Description automatically generated">
              <a:extLst>
                <a:ext uri="{FF2B5EF4-FFF2-40B4-BE49-F238E27FC236}">
                  <a16:creationId xmlns:a16="http://schemas.microsoft.com/office/drawing/2014/main" id="{B72D35FF-F022-45B7-AC4C-8587E7FD397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9778" b="89778" l="1778" r="96889">
                          <a14:foregroundMark x1="5778" y1="46667" x2="54667" y2="56000"/>
                          <a14:foregroundMark x1="54667" y1="56000" x2="73333" y2="40444"/>
                          <a14:foregroundMark x1="73333" y1="40444" x2="80000" y2="38222"/>
                          <a14:foregroundMark x1="2222" y1="56000" x2="2222" y2="56000"/>
                          <a14:foregroundMark x1="92444" y1="42222" x2="96889" y2="44444"/>
                          <a14:backgroundMark x1="15556" y1="27556" x2="85778" y2="21333"/>
                        </a14:backgroundRemoval>
                      </a14:imgEffect>
                    </a14:imgLayer>
                  </a14:imgProps>
                </a:ext>
                <a:ext uri="{28A0092B-C50C-407E-A947-70E740481C1C}">
                  <a14:useLocalDpi xmlns:a14="http://schemas.microsoft.com/office/drawing/2010/main"/>
                </a:ext>
              </a:extLst>
            </a:blip>
            <a:srcRect t="28804" b="27517"/>
            <a:stretch/>
          </p:blipFill>
          <p:spPr>
            <a:xfrm>
              <a:off x="6229368" y="978793"/>
              <a:ext cx="3079799" cy="1345238"/>
            </a:xfrm>
            <a:prstGeom prst="rect">
              <a:avLst/>
            </a:prstGeom>
          </p:spPr>
        </p:pic>
        <p:sp>
          <p:nvSpPr>
            <p:cNvPr id="22" name="Rectangle 21">
              <a:extLst>
                <a:ext uri="{FF2B5EF4-FFF2-40B4-BE49-F238E27FC236}">
                  <a16:creationId xmlns:a16="http://schemas.microsoft.com/office/drawing/2014/main" id="{CDDC18C9-CA0C-46E7-A7AF-7396C992526B}"/>
                </a:ext>
              </a:extLst>
            </p:cNvPr>
            <p:cNvSpPr/>
            <p:nvPr/>
          </p:nvSpPr>
          <p:spPr>
            <a:xfrm>
              <a:off x="9309167" y="737690"/>
              <a:ext cx="27750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Fitness Sector</a:t>
              </a:r>
              <a:endParaRPr kumimoji="0" lang="en-US" sz="105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E95FC033-D5B6-4022-B83F-CD21716C5E6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441232" y="1298749"/>
              <a:ext cx="1171898" cy="520843"/>
            </a:xfrm>
            <a:prstGeom prst="rect">
              <a:avLst/>
            </a:prstGeom>
          </p:spPr>
        </p:pic>
      </p:grpSp>
      <p:sp>
        <p:nvSpPr>
          <p:cNvPr id="12" name="Rectangle 11">
            <a:extLst>
              <a:ext uri="{FF2B5EF4-FFF2-40B4-BE49-F238E27FC236}">
                <a16:creationId xmlns:a16="http://schemas.microsoft.com/office/drawing/2014/main" id="{DB0450EA-954D-4B80-BEA8-4D93FE09631D}"/>
              </a:ext>
            </a:extLst>
          </p:cNvPr>
          <p:cNvSpPr/>
          <p:nvPr/>
        </p:nvSpPr>
        <p:spPr>
          <a:xfrm>
            <a:off x="1837201" y="1618170"/>
            <a:ext cx="3586357"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Drive a global social change movement</a:t>
            </a:r>
          </a:p>
        </p:txBody>
      </p:sp>
      <p:sp>
        <p:nvSpPr>
          <p:cNvPr id="4" name="Oval 3">
            <a:extLst>
              <a:ext uri="{FF2B5EF4-FFF2-40B4-BE49-F238E27FC236}">
                <a16:creationId xmlns:a16="http://schemas.microsoft.com/office/drawing/2014/main" id="{5BE0A28F-0A7B-4C7C-BB9A-DA4FA5A9CCC4}"/>
              </a:ext>
            </a:extLst>
          </p:cNvPr>
          <p:cNvSpPr/>
          <p:nvPr/>
        </p:nvSpPr>
        <p:spPr>
          <a:xfrm>
            <a:off x="659396" y="285783"/>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1</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17" name="Oval 16">
            <a:extLst>
              <a:ext uri="{FF2B5EF4-FFF2-40B4-BE49-F238E27FC236}">
                <a16:creationId xmlns:a16="http://schemas.microsoft.com/office/drawing/2014/main" id="{7EE4CC1A-6AF3-4746-9026-99CF3D483170}"/>
              </a:ext>
            </a:extLst>
          </p:cNvPr>
          <p:cNvSpPr/>
          <p:nvPr/>
        </p:nvSpPr>
        <p:spPr>
          <a:xfrm>
            <a:off x="659396" y="2911875"/>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3</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18" name="Oval 17">
            <a:extLst>
              <a:ext uri="{FF2B5EF4-FFF2-40B4-BE49-F238E27FC236}">
                <a16:creationId xmlns:a16="http://schemas.microsoft.com/office/drawing/2014/main" id="{C8BA8532-9DE9-4253-BE4D-0F9BF007AB6D}"/>
              </a:ext>
            </a:extLst>
          </p:cNvPr>
          <p:cNvSpPr/>
          <p:nvPr/>
        </p:nvSpPr>
        <p:spPr>
          <a:xfrm>
            <a:off x="659396" y="1598829"/>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2</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19" name="Rectangle 18">
            <a:extLst>
              <a:ext uri="{FF2B5EF4-FFF2-40B4-BE49-F238E27FC236}">
                <a16:creationId xmlns:a16="http://schemas.microsoft.com/office/drawing/2014/main" id="{9AAA4B3A-9CA8-4110-9E87-9D9D986E37F8}"/>
              </a:ext>
            </a:extLst>
          </p:cNvPr>
          <p:cNvSpPr/>
          <p:nvPr/>
        </p:nvSpPr>
        <p:spPr>
          <a:xfrm>
            <a:off x="1827942" y="454544"/>
            <a:ext cx="358635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srgbClr val="000000"/>
                </a:solidFill>
                <a:effectLst/>
                <a:uLnTx/>
                <a:uFillTx/>
                <a:latin typeface="Calibri" panose="020F0502020204030204" pitchFamily="34" charset="0"/>
                <a:ea typeface="+mn-ea"/>
                <a:cs typeface="+mn-cs"/>
              </a:rPr>
              <a:t>Lead from the top</a:t>
            </a:r>
          </a:p>
        </p:txBody>
      </p:sp>
      <p:pic>
        <p:nvPicPr>
          <p:cNvPr id="3" name="Picture 2" descr="UFIT Manual image">
            <a:extLst>
              <a:ext uri="{FF2B5EF4-FFF2-40B4-BE49-F238E27FC236}">
                <a16:creationId xmlns:a16="http://schemas.microsoft.com/office/drawing/2014/main" id="{456E7C3B-90AB-43F9-97D2-F6CEE45757B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1126673">
            <a:off x="6543684" y="4453181"/>
            <a:ext cx="1544609" cy="2180624"/>
          </a:xfrm>
          <a:prstGeom prst="rect">
            <a:avLst/>
          </a:prstGeom>
        </p:spPr>
      </p:pic>
      <p:sp>
        <p:nvSpPr>
          <p:cNvPr id="21" name="Oval 16">
            <a:extLst>
              <a:ext uri="{FF2B5EF4-FFF2-40B4-BE49-F238E27FC236}">
                <a16:creationId xmlns:a16="http://schemas.microsoft.com/office/drawing/2014/main" id="{08B6BC12-61AE-459B-B447-283B6C09EC73}"/>
              </a:ext>
            </a:extLst>
          </p:cNvPr>
          <p:cNvSpPr/>
          <p:nvPr/>
        </p:nvSpPr>
        <p:spPr>
          <a:xfrm>
            <a:off x="659396" y="4273640"/>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4</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23" name="Rectangle 5">
            <a:extLst>
              <a:ext uri="{FF2B5EF4-FFF2-40B4-BE49-F238E27FC236}">
                <a16:creationId xmlns:a16="http://schemas.microsoft.com/office/drawing/2014/main" id="{C4DD941B-4090-45DF-8BB8-507F2198B279}"/>
              </a:ext>
            </a:extLst>
          </p:cNvPr>
          <p:cNvSpPr/>
          <p:nvPr/>
        </p:nvSpPr>
        <p:spPr>
          <a:xfrm>
            <a:off x="1885127" y="5610377"/>
            <a:ext cx="3577098"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800" b="1" i="0" u="none" strike="noStrike" kern="1200" cap="none" spc="0" normalizeH="0" baseline="0" noProof="0">
                <a:ln>
                  <a:noFill/>
                </a:ln>
                <a:solidFill>
                  <a:prstClr val="black"/>
                </a:solidFill>
                <a:effectLst/>
                <a:uLnTx/>
                <a:uFillTx/>
                <a:latin typeface="Calibri"/>
                <a:ea typeface="+mn-ea"/>
                <a:cs typeface="+mn-cs"/>
              </a:rPr>
              <a:t>Over 200 UFIT operators worldwide</a:t>
            </a:r>
            <a:endParaRPr kumimoji="0" lang="en-US" sz="3200" b="1" i="0" u="none" strike="noStrike" kern="1200" cap="none" spc="0" normalizeH="0" baseline="0" noProof="0">
              <a:ln>
                <a:noFill/>
              </a:ln>
              <a:solidFill>
                <a:prstClr val="black"/>
              </a:solidFill>
              <a:effectLst/>
              <a:uLnTx/>
              <a:uFillTx/>
              <a:latin typeface="Calibri"/>
              <a:ea typeface="+mn-ea"/>
              <a:cs typeface="+mn-cs"/>
            </a:endParaRPr>
          </a:p>
        </p:txBody>
      </p:sp>
      <p:sp>
        <p:nvSpPr>
          <p:cNvPr id="24" name="Oval 16">
            <a:extLst>
              <a:ext uri="{FF2B5EF4-FFF2-40B4-BE49-F238E27FC236}">
                <a16:creationId xmlns:a16="http://schemas.microsoft.com/office/drawing/2014/main" id="{04F186BA-830F-405F-AB17-9E9FDAFFC8B0}"/>
              </a:ext>
            </a:extLst>
          </p:cNvPr>
          <p:cNvSpPr/>
          <p:nvPr/>
        </p:nvSpPr>
        <p:spPr>
          <a:xfrm>
            <a:off x="659396" y="5635405"/>
            <a:ext cx="1080120" cy="992791"/>
          </a:xfrm>
          <a:prstGeom prst="ellipse">
            <a:avLst/>
          </a:prstGeom>
          <a:solidFill>
            <a:srgbClr val="E9166F"/>
          </a:solidFill>
          <a:ln>
            <a:solidFill>
              <a:srgbClr val="E916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E"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rPr>
              <a:t>5</a:t>
            </a:r>
            <a:endParaRPr kumimoji="0" lang="en-US" sz="6600" b="0" i="0" u="none" strike="noStrike" kern="1200" cap="none" spc="0" normalizeH="0" baseline="0" noProof="0">
              <a:ln>
                <a:noFill/>
              </a:ln>
              <a:solidFill>
                <a:prstClr val="white"/>
              </a:solidFill>
              <a:effectLst/>
              <a:uLnTx/>
              <a:uFillTx/>
              <a:latin typeface="Aharoni" panose="02010803020104030203" pitchFamily="2" charset="-79"/>
              <a:ea typeface="+mn-ea"/>
              <a:cs typeface="Aharoni" panose="02010803020104030203" pitchFamily="2" charset="-79"/>
            </a:endParaRPr>
          </a:p>
        </p:txBody>
      </p:sp>
      <p:sp>
        <p:nvSpPr>
          <p:cNvPr id="25" name="Rectangle 5">
            <a:extLst>
              <a:ext uri="{FF2B5EF4-FFF2-40B4-BE49-F238E27FC236}">
                <a16:creationId xmlns:a16="http://schemas.microsoft.com/office/drawing/2014/main" id="{3B0A5333-644D-46E5-921A-CDFC2CCE9D1C}"/>
              </a:ext>
            </a:extLst>
          </p:cNvPr>
          <p:cNvSpPr/>
          <p:nvPr/>
        </p:nvSpPr>
        <p:spPr>
          <a:xfrm>
            <a:off x="1881034" y="2741820"/>
            <a:ext cx="3934967"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err="1">
                <a:ln>
                  <a:noFill/>
                </a:ln>
                <a:solidFill>
                  <a:prstClr val="black"/>
                </a:solidFill>
                <a:effectLst/>
                <a:uLnTx/>
                <a:uFillTx/>
                <a:latin typeface="Calibri"/>
                <a:ea typeface="+mn-ea"/>
                <a:cs typeface="+mn-cs"/>
              </a:rPr>
              <a:t>Intrasectoral</a:t>
            </a:r>
            <a:r>
              <a:rPr kumimoji="0" lang="en-US" sz="2800" b="1" i="0" u="none" strike="noStrike" kern="1200" cap="none" spc="0" normalizeH="0" baseline="0" noProof="0">
                <a:ln>
                  <a:noFill/>
                </a:ln>
                <a:solidFill>
                  <a:prstClr val="black"/>
                </a:solidFill>
                <a:effectLst/>
                <a:uLnTx/>
                <a:uFillTx/>
                <a:latin typeface="Calibri"/>
                <a:ea typeface="+mn-ea"/>
                <a:cs typeface="+mn-cs"/>
              </a:rPr>
              <a:t> &amp; multidisciplinary collaboration</a:t>
            </a:r>
          </a:p>
        </p:txBody>
      </p:sp>
      <p:pic>
        <p:nvPicPr>
          <p:cNvPr id="26" name="Picture 7" descr="A picture containing clipart&#10;&#10;Description automatically generated">
            <a:extLst>
              <a:ext uri="{FF2B5EF4-FFF2-40B4-BE49-F238E27FC236}">
                <a16:creationId xmlns:a16="http://schemas.microsoft.com/office/drawing/2014/main" id="{D4BF7EFE-DC65-4B0A-B54F-270E5C797F9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09564" y="285783"/>
            <a:ext cx="1584176" cy="738603"/>
          </a:xfrm>
          <a:prstGeom prst="rect">
            <a:avLst/>
          </a:prstGeom>
        </p:spPr>
      </p:pic>
      <p:sp>
        <p:nvSpPr>
          <p:cNvPr id="5" name="Title 4">
            <a:extLst>
              <a:ext uri="{FF2B5EF4-FFF2-40B4-BE49-F238E27FC236}">
                <a16:creationId xmlns:a16="http://schemas.microsoft.com/office/drawing/2014/main" id="{17A2C43F-D36E-44E8-A49F-1217072AEC90}"/>
              </a:ext>
            </a:extLst>
          </p:cNvPr>
          <p:cNvSpPr>
            <a:spLocks noGrp="1"/>
          </p:cNvSpPr>
          <p:nvPr>
            <p:ph type="title"/>
          </p:nvPr>
        </p:nvSpPr>
        <p:spPr>
          <a:xfrm>
            <a:off x="609600" y="-1143000"/>
            <a:ext cx="10972800" cy="1143000"/>
          </a:xfrm>
        </p:spPr>
        <p:txBody>
          <a:bodyPr vert="horz" lIns="91440" tIns="45720" rIns="91440" bIns="45720" rtlCol="0" anchor="b">
            <a:normAutofit/>
          </a:bodyPr>
          <a:lstStyle/>
          <a:p>
            <a:r>
              <a:rPr lang="en-US" dirty="0"/>
              <a:t>UFIT continued</a:t>
            </a:r>
          </a:p>
        </p:txBody>
      </p:sp>
    </p:spTree>
    <p:extLst>
      <p:ext uri="{BB962C8B-B14F-4D97-AF65-F5344CB8AC3E}">
        <p14:creationId xmlns:p14="http://schemas.microsoft.com/office/powerpoint/2010/main" val="20242428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E9166F"/>
        </a:solidFill>
        <a:effectLst/>
      </p:bgPr>
    </p:bg>
    <p:spTree>
      <p:nvGrpSpPr>
        <p:cNvPr id="1" name=""/>
        <p:cNvGrpSpPr/>
        <p:nvPr/>
      </p:nvGrpSpPr>
      <p:grpSpPr>
        <a:xfrm>
          <a:off x="0" y="0"/>
          <a:ext cx="0" cy="0"/>
          <a:chOff x="0" y="0"/>
          <a:chExt cx="0" cy="0"/>
        </a:xfrm>
      </p:grpSpPr>
      <p:sp>
        <p:nvSpPr>
          <p:cNvPr id="3" name="Rectangle 2" descr="global impact ">
            <a:extLst>
              <a:ext uri="{FF2B5EF4-FFF2-40B4-BE49-F238E27FC236}">
                <a16:creationId xmlns:a16="http://schemas.microsoft.com/office/drawing/2014/main" id="{6FF6736D-6D7C-4C37-8AF5-67A1AB398E25}"/>
              </a:ext>
            </a:extLst>
          </p:cNvPr>
          <p:cNvSpPr/>
          <p:nvPr/>
        </p:nvSpPr>
        <p:spPr>
          <a:xfrm rot="19818617">
            <a:off x="-2632709" y="-3007211"/>
            <a:ext cx="14581119" cy="684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482B2C7F-1FA9-40CD-9841-74BBAAF9F727}"/>
              </a:ext>
            </a:extLst>
          </p:cNvPr>
          <p:cNvSpPr txBox="1">
            <a:spLocks noGrp="1"/>
          </p:cNvSpPr>
          <p:nvPr>
            <p:ph type="title" idx="4294967295"/>
          </p:nvPr>
        </p:nvSpPr>
        <p:spPr>
          <a:xfrm>
            <a:off x="-243840" y="183375"/>
            <a:ext cx="4452770" cy="632146"/>
          </a:xfrm>
          <a:prstGeom prst="rect">
            <a:avLst/>
          </a:prstGeom>
          <a:solidFill>
            <a:schemeClr val="tx1"/>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E" sz="4000" b="1" i="0" u="none" strike="noStrike" kern="1200" cap="none" spc="0" normalizeH="0" baseline="0" noProof="0" dirty="0">
                <a:ln>
                  <a:noFill/>
                </a:ln>
                <a:solidFill>
                  <a:prstClr val="white"/>
                </a:solidFill>
                <a:effectLst/>
                <a:uLnTx/>
                <a:uFillTx/>
                <a:latin typeface="Calibri"/>
                <a:ea typeface="+mj-ea"/>
                <a:cs typeface="+mj-cs"/>
              </a:rPr>
              <a:t>Global Impact</a:t>
            </a:r>
            <a:endParaRPr kumimoji="0" lang="en-US" sz="4000" b="1" i="0" u="none" strike="noStrike" kern="1200" cap="none" spc="0" normalizeH="0" baseline="0" noProof="0" dirty="0">
              <a:ln>
                <a:noFill/>
              </a:ln>
              <a:solidFill>
                <a:prstClr val="white"/>
              </a:solidFill>
              <a:effectLst/>
              <a:uLnTx/>
              <a:uFillTx/>
              <a:latin typeface="Calibri"/>
              <a:ea typeface="+mj-ea"/>
              <a:cs typeface="+mj-cs"/>
            </a:endParaRPr>
          </a:p>
        </p:txBody>
      </p:sp>
      <p:pic>
        <p:nvPicPr>
          <p:cNvPr id="6" name="Picture 5" descr="Sustainable development Goals">
            <a:extLst>
              <a:ext uri="{FF2B5EF4-FFF2-40B4-BE49-F238E27FC236}">
                <a16:creationId xmlns:a16="http://schemas.microsoft.com/office/drawing/2014/main" id="{9904720F-187A-4AF6-9C8C-41B561EDD6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3276" y="823923"/>
            <a:ext cx="1542959" cy="1090573"/>
          </a:xfrm>
          <a:prstGeom prst="rect">
            <a:avLst/>
          </a:prstGeom>
        </p:spPr>
      </p:pic>
      <p:pic>
        <p:nvPicPr>
          <p:cNvPr id="8" name="Picture 7" descr="MINEPS VI logo">
            <a:extLst>
              <a:ext uri="{FF2B5EF4-FFF2-40B4-BE49-F238E27FC236}">
                <a16:creationId xmlns:a16="http://schemas.microsoft.com/office/drawing/2014/main" id="{80BFE4CD-3A12-44F9-AE01-C31F636C809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625293" y="2099062"/>
            <a:ext cx="3744416" cy="1642145"/>
          </a:xfrm>
          <a:prstGeom prst="rect">
            <a:avLst/>
          </a:prstGeom>
        </p:spPr>
      </p:pic>
      <p:pic>
        <p:nvPicPr>
          <p:cNvPr id="1026" name="Picture 2" descr="OHCHR logo">
            <a:extLst>
              <a:ext uri="{FF2B5EF4-FFF2-40B4-BE49-F238E27FC236}">
                <a16:creationId xmlns:a16="http://schemas.microsoft.com/office/drawing/2014/main" id="{52840E69-E51F-40AF-BB20-8C9DDCF096C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29568" b="25938"/>
          <a:stretch/>
        </p:blipFill>
        <p:spPr bwMode="auto">
          <a:xfrm>
            <a:off x="2616204" y="924812"/>
            <a:ext cx="2568856" cy="1143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lobal Action Plan On Physical Activity">
            <a:extLst>
              <a:ext uri="{FF2B5EF4-FFF2-40B4-BE49-F238E27FC236}">
                <a16:creationId xmlns:a16="http://schemas.microsoft.com/office/drawing/2014/main" id="{40B6D50F-39FC-4310-A6AF-14A93FCC70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7277" y="1888951"/>
            <a:ext cx="2577269" cy="2579418"/>
          </a:xfrm>
          <a:prstGeom prst="rect">
            <a:avLst/>
          </a:prstGeom>
        </p:spPr>
      </p:pic>
      <p:sp>
        <p:nvSpPr>
          <p:cNvPr id="13" name="Title 3">
            <a:extLst>
              <a:ext uri="{FF2B5EF4-FFF2-40B4-BE49-F238E27FC236}">
                <a16:creationId xmlns:a16="http://schemas.microsoft.com/office/drawing/2014/main" id="{984E5E86-4663-4E37-9C4D-33D00D22CCB4}"/>
              </a:ext>
            </a:extLst>
          </p:cNvPr>
          <p:cNvSpPr txBox="1">
            <a:spLocks/>
          </p:cNvSpPr>
          <p:nvPr/>
        </p:nvSpPr>
        <p:spPr>
          <a:xfrm>
            <a:off x="8976320" y="1934161"/>
            <a:ext cx="3435978" cy="640134"/>
          </a:xfrm>
          <a:prstGeom prst="rect">
            <a:avLst/>
          </a:prstGeom>
          <a:solidFill>
            <a:schemeClr val="tx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3600" b="1" i="0" u="none" strike="noStrike" kern="1200" cap="none" spc="0" normalizeH="0" baseline="0" noProof="0">
                <a:ln>
                  <a:noFill/>
                </a:ln>
                <a:solidFill>
                  <a:prstClr val="white"/>
                </a:solidFill>
                <a:effectLst/>
                <a:uLnTx/>
                <a:uFillTx/>
                <a:latin typeface="Calibri"/>
                <a:ea typeface="+mj-ea"/>
                <a:cs typeface="+mj-cs"/>
              </a:rPr>
              <a:t>Sectoral Impact</a:t>
            </a:r>
            <a:endParaRPr kumimoji="0" lang="en-US" sz="3600" b="1" i="0" u="none" strike="noStrike" kern="1200" cap="none" spc="0" normalizeH="0" baseline="0" noProof="0">
              <a:ln>
                <a:noFill/>
              </a:ln>
              <a:solidFill>
                <a:prstClr val="white"/>
              </a:solidFill>
              <a:effectLst/>
              <a:uLnTx/>
              <a:uFillTx/>
              <a:latin typeface="Calibri"/>
              <a:ea typeface="+mj-ea"/>
              <a:cs typeface="+mj-cs"/>
            </a:endParaRPr>
          </a:p>
        </p:txBody>
      </p:sp>
      <p:graphicFrame>
        <p:nvGraphicFramePr>
          <p:cNvPr id="14" name="Object 13" descr="UN Global Compact guide for business">
            <a:extLst>
              <a:ext uri="{FF2B5EF4-FFF2-40B4-BE49-F238E27FC236}">
                <a16:creationId xmlns:a16="http://schemas.microsoft.com/office/drawing/2014/main" id="{C89E9BC8-99A2-40CE-8A34-4F60184C65BF}"/>
              </a:ext>
            </a:extLst>
          </p:cNvPr>
          <p:cNvGraphicFramePr>
            <a:graphicFrameLocks noChangeAspect="1"/>
          </p:cNvGraphicFramePr>
          <p:nvPr>
            <p:extLst>
              <p:ext uri="{D42A27DB-BD31-4B8C-83A1-F6EECF244321}">
                <p14:modId xmlns:p14="http://schemas.microsoft.com/office/powerpoint/2010/main" val="3481491760"/>
              </p:ext>
            </p:extLst>
          </p:nvPr>
        </p:nvGraphicFramePr>
        <p:xfrm>
          <a:off x="6185520" y="164126"/>
          <a:ext cx="1605995" cy="2410169"/>
        </p:xfrm>
        <a:graphic>
          <a:graphicData uri="http://schemas.openxmlformats.org/presentationml/2006/ole">
            <mc:AlternateContent xmlns:mc="http://schemas.openxmlformats.org/markup-compatibility/2006">
              <mc:Choice xmlns:v="urn:schemas-microsoft-com:vml" Requires="v">
                <p:oleObj name="Acrobat Document" r:id="rId6" imgW="3777861" imgH="5346331" progId="AcroExch.Document.DC">
                  <p:embed/>
                </p:oleObj>
              </mc:Choice>
              <mc:Fallback>
                <p:oleObj name="Acrobat Document" r:id="rId6" imgW="3777861" imgH="5346331" progId="AcroExch.Document.DC">
                  <p:embed/>
                  <p:pic>
                    <p:nvPicPr>
                      <p:cNvPr id="14" name="Object 13" descr="UN Global Compact guide for business">
                        <a:extLst>
                          <a:ext uri="{FF2B5EF4-FFF2-40B4-BE49-F238E27FC236}">
                            <a16:creationId xmlns:a16="http://schemas.microsoft.com/office/drawing/2014/main" id="{C89E9BC8-99A2-40CE-8A34-4F60184C65BF}"/>
                          </a:ext>
                        </a:extLst>
                      </p:cNvPr>
                      <p:cNvPicPr/>
                      <p:nvPr/>
                    </p:nvPicPr>
                    <p:blipFill>
                      <a:blip r:embed="rId7"/>
                      <a:stretch>
                        <a:fillRect/>
                      </a:stretch>
                    </p:blipFill>
                    <p:spPr>
                      <a:xfrm>
                        <a:off x="6185520" y="164126"/>
                        <a:ext cx="1605995" cy="2410169"/>
                      </a:xfrm>
                      <a:prstGeom prst="rect">
                        <a:avLst/>
                      </a:prstGeom>
                    </p:spPr>
                  </p:pic>
                </p:oleObj>
              </mc:Fallback>
            </mc:AlternateContent>
          </a:graphicData>
        </a:graphic>
      </p:graphicFrame>
      <p:pic>
        <p:nvPicPr>
          <p:cNvPr id="11" name="Picture 10" descr="American National Standard image">
            <a:extLst>
              <a:ext uri="{FF2B5EF4-FFF2-40B4-BE49-F238E27FC236}">
                <a16:creationId xmlns:a16="http://schemas.microsoft.com/office/drawing/2014/main" id="{E2C09EFE-1839-4392-A0BD-346E3A6BBAF9}"/>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667922" y="2844425"/>
            <a:ext cx="2508854" cy="3506067"/>
          </a:xfrm>
          <a:prstGeom prst="rect">
            <a:avLst/>
          </a:prstGeom>
        </p:spPr>
      </p:pic>
      <p:sp>
        <p:nvSpPr>
          <p:cNvPr id="18" name="Title 3">
            <a:extLst>
              <a:ext uri="{FF2B5EF4-FFF2-40B4-BE49-F238E27FC236}">
                <a16:creationId xmlns:a16="http://schemas.microsoft.com/office/drawing/2014/main" id="{273AED01-EFE9-41B8-889A-1873436A7532}"/>
              </a:ext>
            </a:extLst>
          </p:cNvPr>
          <p:cNvSpPr txBox="1">
            <a:spLocks/>
          </p:cNvSpPr>
          <p:nvPr/>
        </p:nvSpPr>
        <p:spPr>
          <a:xfrm>
            <a:off x="5154932" y="4157110"/>
            <a:ext cx="4528037" cy="238028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Fitness Federations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Manufacturers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Register of Exercise Professionals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Fitness Training Providers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Fitness clubs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E" sz="2400" b="1" i="0" u="none" strike="noStrike" kern="1200" cap="none" spc="0" normalizeH="0" baseline="0" noProof="0">
                <a:ln>
                  <a:noFill/>
                </a:ln>
                <a:solidFill>
                  <a:prstClr val="white"/>
                </a:solidFill>
                <a:effectLst/>
                <a:uLnTx/>
                <a:uFillTx/>
                <a:latin typeface="Calibri"/>
                <a:ea typeface="+mj-ea"/>
                <a:cs typeface="+mj-cs"/>
              </a:rPr>
              <a:t>Disability service providers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a:ea typeface="+mj-ea"/>
              <a:cs typeface="+mj-cs"/>
            </a:endParaRPr>
          </a:p>
        </p:txBody>
      </p:sp>
      <p:pic>
        <p:nvPicPr>
          <p:cNvPr id="24" name="Picture 8" descr="UTMF image">
            <a:extLst>
              <a:ext uri="{FF2B5EF4-FFF2-40B4-BE49-F238E27FC236}">
                <a16:creationId xmlns:a16="http://schemas.microsoft.com/office/drawing/2014/main" id="{EFB86960-516B-4F85-BBDC-B1814506C02D}"/>
              </a:ext>
            </a:extLst>
          </p:cNvPr>
          <p:cNvPicPr/>
          <p:nvPr/>
        </p:nvPicPr>
        <p:blipFill rotWithShape="1">
          <a:blip r:embed="rId9" cstate="email">
            <a:extLst>
              <a:ext uri="{28A0092B-C50C-407E-A947-70E740481C1C}">
                <a14:useLocalDpi xmlns:a14="http://schemas.microsoft.com/office/drawing/2010/main"/>
              </a:ext>
            </a:extLst>
          </a:blip>
          <a:srcRect/>
          <a:stretch/>
        </p:blipFill>
        <p:spPr bwMode="auto">
          <a:xfrm>
            <a:off x="3143672" y="4140443"/>
            <a:ext cx="1688184" cy="23955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742850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8BD8CD0-C898-4A5D-8D45-E4414DE2ACB9}"/>
              </a:ext>
            </a:extLst>
          </p:cNvPr>
          <p:cNvSpPr txBox="1">
            <a:spLocks/>
          </p:cNvSpPr>
          <p:nvPr/>
        </p:nvSpPr>
        <p:spPr>
          <a:xfrm>
            <a:off x="153747" y="1684806"/>
            <a:ext cx="3816424" cy="6401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200" b="1" i="0" u="none" strike="noStrike" kern="1200" cap="none" spc="0" normalizeH="0" baseline="0" noProof="0">
                <a:ln>
                  <a:noFill/>
                </a:ln>
                <a:solidFill>
                  <a:prstClr val="black"/>
                </a:solidFill>
                <a:effectLst/>
                <a:uLnTx/>
                <a:uFillTx/>
                <a:latin typeface="Calibri"/>
                <a:ea typeface="+mj-ea"/>
                <a:cs typeface="+mj-cs"/>
              </a:rPr>
              <a:t>Fitness Professionals</a:t>
            </a:r>
            <a:endParaRPr kumimoji="0" lang="en-US" sz="3200" b="1" i="0" u="none" strike="noStrike" kern="1200" cap="none" spc="0" normalizeH="0" baseline="0" noProof="0">
              <a:ln>
                <a:noFill/>
              </a:ln>
              <a:solidFill>
                <a:prstClr val="black"/>
              </a:solidFill>
              <a:effectLst/>
              <a:uLnTx/>
              <a:uFillTx/>
              <a:latin typeface="Calibri"/>
              <a:ea typeface="+mj-ea"/>
              <a:cs typeface="+mj-cs"/>
            </a:endParaRPr>
          </a:p>
        </p:txBody>
      </p:sp>
      <p:sp>
        <p:nvSpPr>
          <p:cNvPr id="4" name="Title 3">
            <a:extLst>
              <a:ext uri="{FF2B5EF4-FFF2-40B4-BE49-F238E27FC236}">
                <a16:creationId xmlns:a16="http://schemas.microsoft.com/office/drawing/2014/main" id="{ACDFB791-C905-4134-AB54-FC85B0EF724C}"/>
              </a:ext>
            </a:extLst>
          </p:cNvPr>
          <p:cNvSpPr txBox="1">
            <a:spLocks/>
          </p:cNvSpPr>
          <p:nvPr/>
        </p:nvSpPr>
        <p:spPr>
          <a:xfrm>
            <a:off x="4185858" y="1684806"/>
            <a:ext cx="3816424" cy="6401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200" b="1" i="0" u="none" strike="noStrike" kern="1200" cap="none" spc="0" normalizeH="0" baseline="0" noProof="0">
                <a:ln>
                  <a:noFill/>
                </a:ln>
                <a:solidFill>
                  <a:prstClr val="black"/>
                </a:solidFill>
                <a:effectLst/>
                <a:uLnTx/>
                <a:uFillTx/>
                <a:latin typeface="Calibri"/>
                <a:ea typeface="+mj-ea"/>
                <a:cs typeface="+mj-cs"/>
              </a:rPr>
              <a:t>UFIT Clubs</a:t>
            </a:r>
            <a:endParaRPr kumimoji="0" lang="en-US" sz="3200" b="1" i="0" u="none" strike="noStrike" kern="1200" cap="none" spc="0" normalizeH="0" baseline="0" noProof="0">
              <a:ln>
                <a:noFill/>
              </a:ln>
              <a:solidFill>
                <a:prstClr val="black"/>
              </a:solidFill>
              <a:effectLst/>
              <a:uLnTx/>
              <a:uFillTx/>
              <a:latin typeface="Calibri"/>
              <a:ea typeface="+mj-ea"/>
              <a:cs typeface="+mj-cs"/>
            </a:endParaRPr>
          </a:p>
        </p:txBody>
      </p:sp>
      <p:sp>
        <p:nvSpPr>
          <p:cNvPr id="5" name="Title 3">
            <a:extLst>
              <a:ext uri="{FF2B5EF4-FFF2-40B4-BE49-F238E27FC236}">
                <a16:creationId xmlns:a16="http://schemas.microsoft.com/office/drawing/2014/main" id="{24A0B3F6-679A-4081-8F5E-E61BD2E84E78}"/>
              </a:ext>
            </a:extLst>
          </p:cNvPr>
          <p:cNvSpPr txBox="1">
            <a:spLocks/>
          </p:cNvSpPr>
          <p:nvPr/>
        </p:nvSpPr>
        <p:spPr>
          <a:xfrm>
            <a:off x="8274705" y="1654715"/>
            <a:ext cx="3816424" cy="64013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E" sz="3200" b="1" i="0" u="none" strike="noStrike" kern="1200" cap="none" spc="0" normalizeH="0" baseline="0" noProof="0">
                <a:ln>
                  <a:noFill/>
                </a:ln>
                <a:solidFill>
                  <a:prstClr val="black"/>
                </a:solidFill>
                <a:effectLst/>
                <a:uLnTx/>
                <a:uFillTx/>
                <a:latin typeface="Calibri"/>
                <a:ea typeface="+mj-ea"/>
                <a:cs typeface="+mj-cs"/>
              </a:rPr>
              <a:t>UFIT Participants</a:t>
            </a:r>
            <a:endParaRPr kumimoji="0" lang="en-US" sz="3200" b="1" i="0" u="none" strike="noStrike" kern="1200" cap="none" spc="0" normalizeH="0" baseline="0" noProof="0">
              <a:ln>
                <a:noFill/>
              </a:ln>
              <a:solidFill>
                <a:prstClr val="black"/>
              </a:solidFill>
              <a:effectLst/>
              <a:uLnTx/>
              <a:uFillTx/>
              <a:latin typeface="Calibri"/>
              <a:ea typeface="+mj-ea"/>
              <a:cs typeface="+mj-cs"/>
            </a:endParaRPr>
          </a:p>
        </p:txBody>
      </p:sp>
      <p:sp>
        <p:nvSpPr>
          <p:cNvPr id="6" name="Rectangle 5" descr="Fitness Professionals">
            <a:extLst>
              <a:ext uri="{FF2B5EF4-FFF2-40B4-BE49-F238E27FC236}">
                <a16:creationId xmlns:a16="http://schemas.microsoft.com/office/drawing/2014/main" id="{B084755F-7903-4AD1-9847-DC4D586AF37D}"/>
              </a:ext>
            </a:extLst>
          </p:cNvPr>
          <p:cNvSpPr/>
          <p:nvPr/>
        </p:nvSpPr>
        <p:spPr>
          <a:xfrm>
            <a:off x="153747" y="2348880"/>
            <a:ext cx="3816424" cy="4320480"/>
          </a:xfrm>
          <a:prstGeom prst="rect">
            <a:avLst/>
          </a:prstGeom>
          <a:solidFill>
            <a:srgbClr val="E91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descr="UFIT Clubs">
            <a:extLst>
              <a:ext uri="{FF2B5EF4-FFF2-40B4-BE49-F238E27FC236}">
                <a16:creationId xmlns:a16="http://schemas.microsoft.com/office/drawing/2014/main" id="{99A8177C-6BCE-42FF-9A7C-48E4B2030A67}"/>
              </a:ext>
            </a:extLst>
          </p:cNvPr>
          <p:cNvSpPr/>
          <p:nvPr/>
        </p:nvSpPr>
        <p:spPr>
          <a:xfrm>
            <a:off x="4185858" y="2362639"/>
            <a:ext cx="3816424" cy="432355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descr="UFIT Participants">
            <a:extLst>
              <a:ext uri="{FF2B5EF4-FFF2-40B4-BE49-F238E27FC236}">
                <a16:creationId xmlns:a16="http://schemas.microsoft.com/office/drawing/2014/main" id="{B4F79583-5D8A-46B0-8909-8B62BC682A4F}"/>
              </a:ext>
            </a:extLst>
          </p:cNvPr>
          <p:cNvSpPr/>
          <p:nvPr/>
        </p:nvSpPr>
        <p:spPr>
          <a:xfrm>
            <a:off x="8274705" y="2345808"/>
            <a:ext cx="3816424" cy="43235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57854346-9F96-4959-BA4B-02CB929443F6}"/>
              </a:ext>
            </a:extLst>
          </p:cNvPr>
          <p:cNvSpPr/>
          <p:nvPr/>
        </p:nvSpPr>
        <p:spPr>
          <a:xfrm>
            <a:off x="4723647" y="280317"/>
            <a:ext cx="6557269"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“I am impacted on the way I view UFIT on a level of continuing to enrich the population I truly enjoy working with. I am impacted on the value of this program more now than when I took the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UFIT Fitness professional</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16E883EF-26EA-4E64-8690-F49258AF7D49}"/>
              </a:ext>
            </a:extLst>
          </p:cNvPr>
          <p:cNvSpPr/>
          <p:nvPr/>
        </p:nvSpPr>
        <p:spPr>
          <a:xfrm>
            <a:off x="332892" y="2922534"/>
            <a:ext cx="3580543" cy="317009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600" b="0" i="0" u="none" strike="noStrike" kern="1200" cap="none" spc="0" normalizeH="0" baseline="0" noProof="0">
                <a:ln>
                  <a:noFill/>
                </a:ln>
                <a:solidFill>
                  <a:prstClr val="white"/>
                </a:solidFill>
                <a:effectLst/>
                <a:uLnTx/>
                <a:uFillTx/>
                <a:latin typeface="Open Sans" panose="020B0606030504020204" pitchFamily="34" charset="0"/>
                <a:ea typeface="+mn-ea"/>
                <a:cs typeface="+mn-cs"/>
              </a:rPr>
              <a:t>Increase of self-efficacy</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600" b="0" i="0" u="none" strike="noStrike" kern="1200" cap="none" spc="0" normalizeH="0" baseline="0" noProof="0">
                <a:ln>
                  <a:noFill/>
                </a:ln>
                <a:solidFill>
                  <a:prstClr val="white"/>
                </a:solidFill>
                <a:effectLst/>
                <a:uLnTx/>
                <a:uFillTx/>
                <a:latin typeface="Open Sans" panose="020B0606030504020204" pitchFamily="34" charset="0"/>
                <a:ea typeface="+mn-ea"/>
                <a:cs typeface="+mn-cs"/>
              </a:rPr>
              <a:t>They highly valued their knowledge acquired around ways to adapt exercises for people with disabilities &amp; exercise planning and programming for people with disabilities.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Significant positive impact on staff morale, development and retention was cited. </a:t>
            </a:r>
            <a:endParaRPr kumimoji="0" lang="en-US" sz="16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4C94A0D9-BCA2-43B8-B35C-6E24C7A99A03}"/>
              </a:ext>
            </a:extLst>
          </p:cNvPr>
          <p:cNvSpPr/>
          <p:nvPr/>
        </p:nvSpPr>
        <p:spPr>
          <a:xfrm>
            <a:off x="4306210" y="2780928"/>
            <a:ext cx="3696072"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white"/>
                </a:solidFill>
                <a:effectLst/>
                <a:uLnTx/>
                <a:uFillTx/>
                <a:latin typeface="Calibri"/>
                <a:ea typeface="+mn-ea"/>
                <a:cs typeface="+mn-cs"/>
              </a:rPr>
              <a:t>Clubs benefited from: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800" b="0" i="0" u="none" strike="noStrike" kern="1200" cap="none" spc="0" normalizeH="0" baseline="0" noProof="0">
                <a:ln>
                  <a:noFill/>
                </a:ln>
                <a:solidFill>
                  <a:prstClr val="white"/>
                </a:solidFill>
                <a:effectLst/>
                <a:uLnTx/>
                <a:uFillTx/>
                <a:latin typeface="Calibri"/>
                <a:ea typeface="+mn-ea"/>
                <a:cs typeface="+mn-cs"/>
              </a:rPr>
              <a:t>Professional education and lifelong training;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800" b="0" i="0" u="none" strike="noStrike" kern="1200" cap="none" spc="0" normalizeH="0" baseline="0" noProof="0">
                <a:ln>
                  <a:noFill/>
                </a:ln>
                <a:solidFill>
                  <a:prstClr val="white"/>
                </a:solidFill>
                <a:effectLst/>
                <a:uLnTx/>
                <a:uFillTx/>
                <a:latin typeface="Calibri"/>
                <a:ea typeface="+mn-ea"/>
                <a:cs typeface="+mn-cs"/>
              </a:rPr>
              <a:t>The development of inclusive policies;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E" sz="1800" b="0" i="0" u="none" strike="noStrike" kern="1200" cap="none" spc="0" normalizeH="0" baseline="0" noProof="0">
                <a:ln>
                  <a:noFill/>
                </a:ln>
                <a:solidFill>
                  <a:prstClr val="white"/>
                </a:solidFill>
                <a:effectLst/>
                <a:uLnTx/>
                <a:uFillTx/>
                <a:latin typeface="Calibri"/>
                <a:ea typeface="+mn-ea"/>
                <a:cs typeface="+mn-cs"/>
              </a:rPr>
              <a:t>Creation of inclusive fitness environments to democratise access to health and wellbeing to all citizens, including those with disabilities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clubs find great value in the UFIT brand</a:t>
            </a:r>
            <a:endParaRPr kumimoji="0" lang="en-US"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a:extLst>
              <a:ext uri="{FF2B5EF4-FFF2-40B4-BE49-F238E27FC236}">
                <a16:creationId xmlns:a16="http://schemas.microsoft.com/office/drawing/2014/main" id="{31F8D721-AE2B-45B8-B5E7-B64A16F95D19}"/>
              </a:ext>
            </a:extLst>
          </p:cNvPr>
          <p:cNvSpPr/>
          <p:nvPr/>
        </p:nvSpPr>
        <p:spPr>
          <a:xfrm>
            <a:off x="8395057" y="2706358"/>
            <a:ext cx="3696072" cy="424731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rPr>
              <a:t>Participants improved not only their physical wellbeing but also their social and emotional skills. The impact of this intervention went beyond the health clubs and fitness centres.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rPr>
              <a:t>All participants named their trainers as a key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Participants reported positively on their intention to continue working out at their fitness centre.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itle 3">
            <a:extLst>
              <a:ext uri="{FF2B5EF4-FFF2-40B4-BE49-F238E27FC236}">
                <a16:creationId xmlns:a16="http://schemas.microsoft.com/office/drawing/2014/main" id="{BAD44CD7-1CCF-45D9-A7BB-79232C90D2AA}"/>
              </a:ext>
            </a:extLst>
          </p:cNvPr>
          <p:cNvSpPr txBox="1">
            <a:spLocks/>
          </p:cNvSpPr>
          <p:nvPr/>
        </p:nvSpPr>
        <p:spPr>
          <a:xfrm>
            <a:off x="513787" y="449760"/>
            <a:ext cx="3456384" cy="632146"/>
          </a:xfrm>
          <a:prstGeom prst="rect">
            <a:avLst/>
          </a:prstGeom>
          <a:solidFill>
            <a:schemeClr val="tx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IE" sz="4000" b="1" i="0" u="none" strike="noStrike" kern="1200" cap="none" spc="0" normalizeH="0" baseline="0" noProof="0" dirty="0">
                <a:ln>
                  <a:noFill/>
                </a:ln>
                <a:solidFill>
                  <a:prstClr val="white"/>
                </a:solidFill>
                <a:effectLst/>
                <a:uLnTx/>
                <a:uFillTx/>
                <a:latin typeface="Calibri"/>
                <a:ea typeface="+mj-ea"/>
                <a:cs typeface="+mj-cs"/>
              </a:rPr>
              <a:t>UFIT Impact</a:t>
            </a:r>
            <a:endParaRPr kumimoji="0" lang="en-US" sz="4000" b="1" i="0" u="none" strike="noStrike" kern="1200" cap="none" spc="0" normalizeH="0" baseline="0" noProof="0" dirty="0">
              <a:ln>
                <a:noFill/>
              </a:ln>
              <a:solidFill>
                <a:prstClr val="white"/>
              </a:solidFill>
              <a:effectLst/>
              <a:uLnTx/>
              <a:uFillTx/>
              <a:latin typeface="Calibri"/>
              <a:ea typeface="+mj-ea"/>
              <a:cs typeface="+mj-cs"/>
            </a:endParaRPr>
          </a:p>
        </p:txBody>
      </p:sp>
      <p:sp>
        <p:nvSpPr>
          <p:cNvPr id="2" name="Title 1">
            <a:extLst>
              <a:ext uri="{FF2B5EF4-FFF2-40B4-BE49-F238E27FC236}">
                <a16:creationId xmlns:a16="http://schemas.microsoft.com/office/drawing/2014/main" id="{63F8167C-A55E-4FC2-B70F-4412A781A772}"/>
              </a:ext>
            </a:extLst>
          </p:cNvPr>
          <p:cNvSpPr>
            <a:spLocks noGrp="1"/>
          </p:cNvSpPr>
          <p:nvPr>
            <p:ph type="title" idx="4294967295"/>
          </p:nvPr>
        </p:nvSpPr>
        <p:spPr>
          <a:xfrm>
            <a:off x="609600" y="-1143000"/>
            <a:ext cx="10972800" cy="1143000"/>
          </a:xfrm>
        </p:spPr>
        <p:txBody>
          <a:bodyPr vert="horz" lIns="91440" tIns="45720" rIns="91440" bIns="45720" rtlCol="0" anchor="b">
            <a:normAutofit/>
          </a:bodyPr>
          <a:lstStyle/>
          <a:p>
            <a:r>
              <a:rPr lang="en-US" dirty="0"/>
              <a:t>UFIT IMPACT (cont.)</a:t>
            </a:r>
          </a:p>
        </p:txBody>
      </p:sp>
    </p:spTree>
    <p:extLst>
      <p:ext uri="{BB962C8B-B14F-4D97-AF65-F5344CB8AC3E}">
        <p14:creationId xmlns:p14="http://schemas.microsoft.com/office/powerpoint/2010/main" val="30372210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E9166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F6736D-6D7C-4C37-8AF5-67A1AB398E25}"/>
              </a:ext>
              <a:ext uri="{C183D7F6-B498-43B3-948B-1728B52AA6E4}">
                <adec:decorative xmlns:adec="http://schemas.microsoft.com/office/drawing/2017/decorative" val="1"/>
              </a:ext>
            </a:extLst>
          </p:cNvPr>
          <p:cNvSpPr/>
          <p:nvPr/>
        </p:nvSpPr>
        <p:spPr>
          <a:xfrm rot="19818617">
            <a:off x="-2907029" y="-2905611"/>
            <a:ext cx="14581119" cy="6845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descr="Catherine Carty">
            <a:extLst>
              <a:ext uri="{FF2B5EF4-FFF2-40B4-BE49-F238E27FC236}">
                <a16:creationId xmlns:a16="http://schemas.microsoft.com/office/drawing/2014/main" id="{C8DA3356-C19F-4044-BD6F-C41FA2DDC6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67608" y="5085184"/>
            <a:ext cx="5017443" cy="2487384"/>
          </a:xfrm>
          <a:prstGeom prst="rect">
            <a:avLst/>
          </a:prstGeom>
        </p:spPr>
      </p:pic>
      <p:pic>
        <p:nvPicPr>
          <p:cNvPr id="5" name="Picture 4" descr="Photo of Catherine Carty">
            <a:extLst>
              <a:ext uri="{FF2B5EF4-FFF2-40B4-BE49-F238E27FC236}">
                <a16:creationId xmlns:a16="http://schemas.microsoft.com/office/drawing/2014/main" id="{ACD29BD5-4042-4A70-8802-172CF5D0F3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232" y="86349"/>
            <a:ext cx="2130450" cy="2079624"/>
          </a:xfrm>
          <a:prstGeom prst="rect">
            <a:avLst/>
          </a:prstGeom>
        </p:spPr>
      </p:pic>
      <p:pic>
        <p:nvPicPr>
          <p:cNvPr id="9" name="Picture 8" descr="UNESCO Chair Logo&#10;&#10;Description automatically generated with low confidence">
            <a:extLst>
              <a:ext uri="{FF2B5EF4-FFF2-40B4-BE49-F238E27FC236}">
                <a16:creationId xmlns:a16="http://schemas.microsoft.com/office/drawing/2014/main" id="{48C42FE3-28AC-4399-8B6D-BFE3777EC0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04241" y="122316"/>
            <a:ext cx="5242996" cy="2079624"/>
          </a:xfrm>
          <a:prstGeom prst="rect">
            <a:avLst/>
          </a:prstGeom>
        </p:spPr>
      </p:pic>
      <p:sp>
        <p:nvSpPr>
          <p:cNvPr id="4" name="TextBox 3">
            <a:extLst>
              <a:ext uri="{FF2B5EF4-FFF2-40B4-BE49-F238E27FC236}">
                <a16:creationId xmlns:a16="http://schemas.microsoft.com/office/drawing/2014/main" id="{8E2D3ED7-E77E-425C-9241-E8A0220A40A4}"/>
              </a:ext>
            </a:extLst>
          </p:cNvPr>
          <p:cNvSpPr txBox="1"/>
          <p:nvPr/>
        </p:nvSpPr>
        <p:spPr>
          <a:xfrm>
            <a:off x="102072" y="2748672"/>
            <a:ext cx="813690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rPr>
              <a:t>Visit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hlinkClick r:id="rId5"/>
              </a:rPr>
              <a:t>www.justdoufit.com</a:t>
            </a: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hlinkClick r:id="rId6"/>
              </a:rPr>
              <a:t>http://www.sportandhumanrights.unescoittralee.com/</a:t>
            </a: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rPr>
              <a:t>Contact: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a:ln>
                  <a:noFill/>
                </a:ln>
                <a:solidFill>
                  <a:prstClr val="black"/>
                </a:solidFill>
                <a:effectLst/>
                <a:uLnTx/>
                <a:uFillTx/>
                <a:latin typeface="Calibri"/>
                <a:ea typeface="+mn-ea"/>
                <a:cs typeface="+mn-cs"/>
                <a:hlinkClick r:id="rId7"/>
              </a:rPr>
              <a:t>catherine.carty@mtu.ie</a:t>
            </a:r>
            <a:endParaRPr kumimoji="0" lang="en-IE"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itle 5">
            <a:extLst>
              <a:ext uri="{FF2B5EF4-FFF2-40B4-BE49-F238E27FC236}">
                <a16:creationId xmlns:a16="http://schemas.microsoft.com/office/drawing/2014/main" id="{A705ACBE-2D34-40AD-8841-CE37F24C539F}"/>
              </a:ext>
            </a:extLst>
          </p:cNvPr>
          <p:cNvSpPr>
            <a:spLocks noGrp="1"/>
          </p:cNvSpPr>
          <p:nvPr>
            <p:ph type="title" idx="4294967295"/>
          </p:nvPr>
        </p:nvSpPr>
        <p:spPr>
          <a:xfrm>
            <a:off x="609600" y="-1143000"/>
            <a:ext cx="10972800" cy="1143000"/>
          </a:xfrm>
        </p:spPr>
        <p:txBody>
          <a:bodyPr vert="horz" lIns="91440" tIns="45720" rIns="91440" bIns="45720" rtlCol="0" anchor="b">
            <a:normAutofit/>
          </a:bodyPr>
          <a:lstStyle/>
          <a:p>
            <a:r>
              <a:rPr lang="en-US" dirty="0"/>
              <a:t>Contact Information</a:t>
            </a:r>
          </a:p>
        </p:txBody>
      </p:sp>
    </p:spTree>
    <p:extLst>
      <p:ext uri="{BB962C8B-B14F-4D97-AF65-F5344CB8AC3E}">
        <p14:creationId xmlns:p14="http://schemas.microsoft.com/office/powerpoint/2010/main" val="4175941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16406702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descr="Lloyd Reese&#10;VP Technical Product Management&#10;544 Chestnut Street&#10;Chattanooga, TN 37402&#10;lloyd.reese@playcore.com&#10;"/>
          <p:cNvSpPr>
            <a:spLocks noChangeArrowheads="1"/>
          </p:cNvSpPr>
          <p:nvPr/>
        </p:nvSpPr>
        <p:spPr bwMode="auto">
          <a:xfrm>
            <a:off x="7254243" y="4217895"/>
            <a:ext cx="2337626"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br>
              <a:rPr kumimoji="0" lang="en-US" altLang="en-US" sz="1200" b="1" i="0" u="none" strike="noStrike" kern="0" cap="none" spc="0" normalizeH="0" baseline="0" noProof="0">
                <a:ln>
                  <a:noFill/>
                </a:ln>
                <a:solidFill>
                  <a:srgbClr val="201F1E"/>
                </a:solidFill>
                <a:effectLst/>
                <a:uLnTx/>
                <a:uFillTx/>
                <a:latin typeface="inherit"/>
                <a:cs typeface="Calibri" panose="020F0502020204030204" pitchFamily="34" charset="0"/>
                <a:sym typeface="Calibri"/>
              </a:rPr>
            </a:br>
            <a:r>
              <a:rPr kumimoji="0" lang="en-US" altLang="en-US" sz="1200" b="1" i="0"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rPr>
              <a:t>Lloyd Reese</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1"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rPr>
              <a:t>VP Technical Product Management</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rPr>
              <a:t>544 Chestnut Street</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rPr>
              <a:t>Chattanooga, TN 37402</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201F1E"/>
                </a:solidFill>
                <a:effectLst/>
                <a:uLnTx/>
                <a:uFillTx/>
                <a:latin typeface="Arial" panose="020B0604020202020204" pitchFamily="34" charset="0"/>
                <a:cs typeface="Arial" panose="020B0604020202020204" pitchFamily="34" charset="0"/>
                <a:sym typeface="Calibri"/>
                <a:hlinkClick r:id="rId3"/>
              </a:rPr>
              <a:t>lloyd.reese@playcore.com</a:t>
            </a:r>
            <a:endParaRPr kumimoji="0" lang="en-US" altLang="en-US" sz="1900" b="0" i="0" u="none" strike="noStrike" kern="0" cap="none" spc="0" normalizeH="0" baseline="0" noProof="0">
              <a:ln>
                <a:noFill/>
              </a:ln>
              <a:solidFill>
                <a:srgbClr val="1F497D"/>
              </a:solidFill>
              <a:effectLst/>
              <a:uLnTx/>
              <a:uFillTx/>
              <a:latin typeface="Arial" panose="020B0604020202020204" pitchFamily="34" charset="0"/>
              <a:cs typeface="Arial" panose="020B0604020202020204" pitchFamily="34" charset="0"/>
              <a:sym typeface="Calibri"/>
            </a:endParaRPr>
          </a:p>
        </p:txBody>
      </p:sp>
      <p:pic>
        <p:nvPicPr>
          <p:cNvPr id="2" name="Picture 1" descr="Jon Walker&#10;Product Manager – Freestanding Play &amp; Fitness&#10;150 PlayCore Drive&#10;Fort Payne, AL 35967&#10;jon.walker@gametime.com&#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48223" y="1407795"/>
            <a:ext cx="2604367" cy="2604367"/>
          </a:xfrm>
          <a:prstGeom prst="rect">
            <a:avLst/>
          </a:prstGeom>
        </p:spPr>
      </p:pic>
      <p:pic>
        <p:nvPicPr>
          <p:cNvPr id="5" name="Picture 4" descr="Lloyd Reese&#10;VP Technical Product Management&#10;544 Chestnut Street&#10;Chattanooga, TN 37402&#10;lloyd.reese@playcore.com&#1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54243" y="1246491"/>
            <a:ext cx="2312200" cy="2765671"/>
          </a:xfrm>
          <a:prstGeom prst="rect">
            <a:avLst/>
          </a:prstGeom>
        </p:spPr>
      </p:pic>
      <p:sp>
        <p:nvSpPr>
          <p:cNvPr id="7" name="AutoShape 2" descr="Email Signature Policy Instructions"/>
          <p:cNvSpPr>
            <a:spLocks noChangeAspect="1" noChangeArrowheads="1"/>
          </p:cNvSpPr>
          <p:nvPr/>
        </p:nvSpPr>
        <p:spPr bwMode="auto">
          <a:xfrm>
            <a:off x="7285994" y="4085656"/>
            <a:ext cx="92746"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0">
              <a:lnSpc>
                <a:spcPct val="100000"/>
              </a:lnSpc>
              <a:spcBef>
                <a:spcPts val="200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latin typeface="Calibri"/>
              <a:cs typeface="Calibri"/>
              <a:sym typeface="Calibri"/>
            </a:endParaRPr>
          </a:p>
        </p:txBody>
      </p:sp>
      <p:sp>
        <p:nvSpPr>
          <p:cNvPr id="8" name="Rectangle 3"/>
          <p:cNvSpPr>
            <a:spLocks noChangeArrowheads="1"/>
          </p:cNvSpPr>
          <p:nvPr/>
        </p:nvSpPr>
        <p:spPr bwMode="auto">
          <a:xfrm>
            <a:off x="2071396" y="4315857"/>
            <a:ext cx="2817555" cy="80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Jon Walker</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1"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Product Manager – Freestanding Play &amp; Fitness</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150 </a:t>
            </a:r>
            <a:r>
              <a:rPr kumimoji="0" lang="en-US" altLang="en-US" sz="10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Calibri"/>
              </a:rPr>
              <a:t>PlayCore</a:t>
            </a: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 Drive</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Fort Payne, AL 35967</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sng" strike="noStrike" kern="0" cap="none" spc="0" normalizeH="0" baseline="0" noProof="0">
                <a:ln>
                  <a:noFill/>
                </a:ln>
                <a:solidFill>
                  <a:srgbClr val="0563C1"/>
                </a:solidFill>
                <a:effectLst/>
                <a:uLnTx/>
                <a:uFillTx/>
                <a:latin typeface="Arial" panose="020B0604020202020204" pitchFamily="34" charset="0"/>
                <a:cs typeface="Arial" panose="020B0604020202020204" pitchFamily="34" charset="0"/>
                <a:sym typeface="Calibri"/>
                <a:hlinkClick r:id="rId6"/>
              </a:rPr>
              <a:t>jon.walker@gametime.com</a:t>
            </a:r>
            <a:endParaRPr kumimoji="0" lang="en-US" altLang="en-US" sz="8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Calibri"/>
            </a:endParaRPr>
          </a:p>
        </p:txBody>
      </p:sp>
      <p:sp>
        <p:nvSpPr>
          <p:cNvPr id="9" name="AutoShape 4" descr="/Users/fwiechmann/Library/Containers/com.microsoft.Outlook/Data/Library/Caches/Signatures/signature_1380344993"/>
          <p:cNvSpPr>
            <a:spLocks noChangeAspect="1" noChangeArrowheads="1"/>
          </p:cNvSpPr>
          <p:nvPr/>
        </p:nvSpPr>
        <p:spPr bwMode="auto">
          <a:xfrm>
            <a:off x="28575" y="30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0">
              <a:lnSpc>
                <a:spcPct val="100000"/>
              </a:lnSpc>
              <a:spcBef>
                <a:spcPts val="200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latin typeface="Calibri"/>
              <a:cs typeface="Calibri"/>
              <a:sym typeface="Calibri"/>
            </a:endParaRPr>
          </a:p>
        </p:txBody>
      </p:sp>
      <p:sp>
        <p:nvSpPr>
          <p:cNvPr id="3" name="Title 2">
            <a:extLst>
              <a:ext uri="{FF2B5EF4-FFF2-40B4-BE49-F238E27FC236}">
                <a16:creationId xmlns:a16="http://schemas.microsoft.com/office/drawing/2014/main" id="{A7A260F8-03C3-47DF-B7A6-B86942E8534A}"/>
              </a:ext>
            </a:extLst>
          </p:cNvPr>
          <p:cNvSpPr>
            <a:spLocks noGrp="1"/>
          </p:cNvSpPr>
          <p:nvPr>
            <p:ph type="title" idx="4294967295"/>
          </p:nvPr>
        </p:nvSpPr>
        <p:spPr>
          <a:xfrm>
            <a:off x="838200" y="-1325563"/>
            <a:ext cx="10515600" cy="1325563"/>
          </a:xfrm>
        </p:spPr>
        <p:txBody>
          <a:bodyPr lIns="45718" tIns="45718" rIns="45718" bIns="45718" anchor="b">
            <a:normAutofit/>
          </a:bodyPr>
          <a:lstStyle/>
          <a:p>
            <a:r>
              <a:rPr lang="en-US" dirty="0" err="1"/>
              <a:t>Playcore</a:t>
            </a:r>
            <a:r>
              <a:rPr lang="en-US" dirty="0"/>
              <a:t> Presenters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photo of an exercise class">
            <a:extLst>
              <a:ext uri="{FF2B5EF4-FFF2-40B4-BE49-F238E27FC236}">
                <a16:creationId xmlns:a16="http://schemas.microsoft.com/office/drawing/2014/main" id="{29AB2DCC-11BC-49D1-9493-C53F4B07AF7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a:stretch/>
        </p:blipFill>
        <p:spPr>
          <a:xfrm>
            <a:off x="3068"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05BB004-F114-488F-84DC-F032B1855ACC}"/>
              </a:ext>
            </a:extLst>
          </p:cNvPr>
          <p:cNvSpPr>
            <a:spLocks noGrp="1"/>
          </p:cNvSpPr>
          <p:nvPr>
            <p:ph type="title"/>
          </p:nvPr>
        </p:nvSpPr>
        <p:spPr>
          <a:xfrm>
            <a:off x="618063" y="4843578"/>
            <a:ext cx="9265771" cy="622836"/>
          </a:xfrm>
        </p:spPr>
        <p:txBody>
          <a:bodyPr vert="horz" lIns="91440" tIns="45720" rIns="91440" bIns="45720" rtlCol="0" anchor="ctr">
            <a:normAutofit/>
          </a:bodyPr>
          <a:lstStyle/>
          <a:p>
            <a:r>
              <a:rPr lang="en-US" sz="3600"/>
              <a:t>Current State of Health</a:t>
            </a:r>
          </a:p>
        </p:txBody>
      </p:sp>
      <p:sp>
        <p:nvSpPr>
          <p:cNvPr id="5" name="Content Placeholder 2">
            <a:extLst>
              <a:ext uri="{FF2B5EF4-FFF2-40B4-BE49-F238E27FC236}">
                <a16:creationId xmlns:a16="http://schemas.microsoft.com/office/drawing/2014/main" id="{DC72B390-FF4F-46A7-8DC9-64E918AC7006}"/>
              </a:ext>
              <a:ext uri="{C183D7F6-B498-43B3-948B-1728B52AA6E4}">
                <adec:decorative xmlns:adec="http://schemas.microsoft.com/office/drawing/2017/decorative" val="1"/>
              </a:ext>
            </a:extLst>
          </p:cNvPr>
          <p:cNvSpPr txBox="1">
            <a:spLocks/>
          </p:cNvSpPr>
          <p:nvPr/>
        </p:nvSpPr>
        <p:spPr>
          <a:xfrm>
            <a:off x="618063" y="4856921"/>
            <a:ext cx="9565028" cy="12492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NCHPAD logo">
            <a:extLst>
              <a:ext uri="{FF2B5EF4-FFF2-40B4-BE49-F238E27FC236}">
                <a16:creationId xmlns:a16="http://schemas.microsoft.com/office/drawing/2014/main" id="{08483A2C-85B8-47F4-8BC7-DF70CFAA13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05213" y="5836940"/>
            <a:ext cx="1137448" cy="898488"/>
          </a:xfrm>
          <a:prstGeom prst="rect">
            <a:avLst/>
          </a:prstGeom>
        </p:spPr>
      </p:pic>
    </p:spTree>
    <p:extLst>
      <p:ext uri="{BB962C8B-B14F-4D97-AF65-F5344CB8AC3E}">
        <p14:creationId xmlns:p14="http://schemas.microsoft.com/office/powerpoint/2010/main" val="354874579"/>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n and a woman wearing glasses exercising outdoors utilizing a chest press machin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34608"/>
            <a:ext cx="12192000" cy="8126016"/>
          </a:xfrm>
          <a:prstGeom prst="rect">
            <a:avLst/>
          </a:prstGeom>
        </p:spPr>
      </p:pic>
      <p:sp>
        <p:nvSpPr>
          <p:cNvPr id="2" name="Title 1">
            <a:extLst>
              <a:ext uri="{FF2B5EF4-FFF2-40B4-BE49-F238E27FC236}">
                <a16:creationId xmlns:a16="http://schemas.microsoft.com/office/drawing/2014/main" id="{F40A13DF-83D1-465B-884A-A64E1DC0AAB3}"/>
              </a:ext>
            </a:extLst>
          </p:cNvPr>
          <p:cNvSpPr>
            <a:spLocks noGrp="1"/>
          </p:cNvSpPr>
          <p:nvPr>
            <p:ph type="title" idx="4294967295"/>
          </p:nvPr>
        </p:nvSpPr>
        <p:spPr>
          <a:xfrm>
            <a:off x="838200" y="-1325563"/>
            <a:ext cx="10515600" cy="1325563"/>
          </a:xfrm>
        </p:spPr>
        <p:txBody>
          <a:bodyPr lIns="45718" tIns="45718" rIns="45718" bIns="45718" anchor="b">
            <a:normAutofit/>
          </a:bodyPr>
          <a:lstStyle/>
          <a:p>
            <a:r>
              <a:rPr lang="en-US"/>
              <a:t>Exercise equipment</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Accessible to and Usable by”"/>
          <p:cNvSpPr txBox="1">
            <a:spLocks noGrp="1"/>
          </p:cNvSpPr>
          <p:nvPr>
            <p:ph type="title" idx="4294967295"/>
          </p:nvPr>
        </p:nvSpPr>
        <p:spPr>
          <a:xfrm>
            <a:off x="401224" y="263477"/>
            <a:ext cx="11389552" cy="683518"/>
          </a:xfrm>
          <a:prstGeom prst="rect">
            <a:avLst/>
          </a:prstGeom>
        </p:spPr>
        <p:txBody>
          <a:bodyPr anchor="t">
            <a:normAutofit fontScale="90000"/>
          </a:bodyPr>
          <a:lstStyle>
            <a:lvl1pPr defTabSz="804672">
              <a:lnSpc>
                <a:spcPct val="100000"/>
              </a:lnSpc>
              <a:defRPr sz="4200" b="1">
                <a:solidFill>
                  <a:srgbClr val="396EA7"/>
                </a:solidFill>
                <a:latin typeface="Arial"/>
                <a:ea typeface="Arial"/>
                <a:cs typeface="Arial"/>
                <a:sym typeface="Arial"/>
              </a:defRPr>
            </a:lvl1pPr>
          </a:lstStyle>
          <a:p>
            <a:r>
              <a:t>“Accessible to and Usable by”</a:t>
            </a:r>
          </a:p>
        </p:txBody>
      </p:sp>
      <p:sp>
        <p:nvSpPr>
          <p:cNvPr id="248" name="Rectangle 4"/>
          <p:cNvSpPr txBox="1"/>
          <p:nvPr/>
        </p:nvSpPr>
        <p:spPr>
          <a:xfrm>
            <a:off x="7541623" y="1305739"/>
            <a:ext cx="4114800" cy="306750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176980" marR="0" lvl="0" indent="-176980"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sz="1600" b="0" i="0" u="none" strike="noStrike" kern="0" cap="none" spc="0" normalizeH="0" baseline="0" noProof="0">
                <a:ln>
                  <a:noFill/>
                </a:ln>
                <a:solidFill>
                  <a:srgbClr val="535353"/>
                </a:solidFill>
                <a:effectLst/>
                <a:uLnTx/>
                <a:uFillTx/>
                <a:latin typeface="Arial"/>
                <a:cs typeface="Arial"/>
                <a:sym typeface="Arial"/>
              </a:rPr>
              <a:t>Achieving “program access” is well beyond that of physical access</a:t>
            </a:r>
          </a:p>
          <a:p>
            <a:pPr marL="176980" marR="0" lvl="0" indent="-176980"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Fitness spaces </a:t>
            </a:r>
            <a:r>
              <a:rPr kumimoji="0" sz="1600" b="0" i="0" u="none" strike="noStrike" kern="0" cap="none" spc="0" normalizeH="0" baseline="0" noProof="0">
                <a:ln>
                  <a:noFill/>
                </a:ln>
                <a:solidFill>
                  <a:srgbClr val="535353"/>
                </a:solidFill>
                <a:effectLst/>
                <a:uLnTx/>
                <a:uFillTx/>
                <a:latin typeface="Arial"/>
                <a:cs typeface="Arial"/>
                <a:sym typeface="Arial"/>
              </a:rPr>
              <a:t>may meet the minimum standards, but </a:t>
            </a:r>
            <a:r>
              <a:rPr kumimoji="0" lang="en-US" sz="1600" b="0" i="0" u="none" strike="noStrike" kern="0" cap="none" spc="0" normalizeH="0" baseline="0" noProof="0">
                <a:ln>
                  <a:noFill/>
                </a:ln>
                <a:solidFill>
                  <a:srgbClr val="535353"/>
                </a:solidFill>
                <a:effectLst/>
                <a:uLnTx/>
                <a:uFillTx/>
                <a:latin typeface="Arial"/>
                <a:cs typeface="Arial"/>
                <a:sym typeface="Arial"/>
              </a:rPr>
              <a:t>users</a:t>
            </a:r>
            <a:r>
              <a:rPr kumimoji="0" sz="1600" b="0" i="0" u="none" strike="noStrike" kern="0" cap="none" spc="0" normalizeH="0" baseline="0" noProof="0">
                <a:ln>
                  <a:noFill/>
                </a:ln>
                <a:solidFill>
                  <a:srgbClr val="535353"/>
                </a:solidFill>
                <a:effectLst/>
                <a:uLnTx/>
                <a:uFillTx/>
                <a:latin typeface="Arial"/>
                <a:cs typeface="Arial"/>
                <a:sym typeface="Arial"/>
              </a:rPr>
              <a:t> with disabilities may still have nothing to do and very little equipment to use</a:t>
            </a:r>
          </a:p>
          <a:p>
            <a:pPr marL="176980" marR="0" lvl="0" indent="-176980"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sz="1600" b="0" i="0" u="none" strike="noStrike" kern="0" cap="none" spc="0" normalizeH="0" baseline="0" noProof="0">
                <a:ln>
                  <a:noFill/>
                </a:ln>
                <a:solidFill>
                  <a:srgbClr val="535353"/>
                </a:solidFill>
                <a:effectLst/>
                <a:uLnTx/>
                <a:uFillTx/>
                <a:latin typeface="Arial"/>
                <a:cs typeface="Arial"/>
                <a:sym typeface="Arial"/>
              </a:rPr>
              <a:t>Designing a </a:t>
            </a:r>
            <a:r>
              <a:rPr kumimoji="0" lang="en-US" sz="1600" b="0" i="0" u="none" strike="noStrike" kern="0" cap="none" spc="0" normalizeH="0" baseline="0" noProof="0">
                <a:ln>
                  <a:noFill/>
                </a:ln>
                <a:solidFill>
                  <a:srgbClr val="535353"/>
                </a:solidFill>
                <a:effectLst/>
                <a:uLnTx/>
                <a:uFillTx/>
                <a:latin typeface="Arial"/>
                <a:cs typeface="Arial"/>
                <a:sym typeface="Arial"/>
              </a:rPr>
              <a:t>fitness </a:t>
            </a:r>
            <a:r>
              <a:rPr kumimoji="0" sz="1600" b="0" i="0" u="none" strike="noStrike" kern="0" cap="none" spc="0" normalizeH="0" baseline="0" noProof="0">
                <a:ln>
                  <a:noFill/>
                </a:ln>
                <a:solidFill>
                  <a:srgbClr val="535353"/>
                </a:solidFill>
                <a:effectLst/>
                <a:uLnTx/>
                <a:uFillTx/>
                <a:latin typeface="Arial"/>
                <a:cs typeface="Arial"/>
                <a:sym typeface="Arial"/>
              </a:rPr>
              <a:t>environment to be “accessible to and usable by” all </a:t>
            </a:r>
            <a:r>
              <a:rPr kumimoji="0" lang="en-US" sz="1600" b="0" i="0" u="none" strike="noStrike" kern="0" cap="none" spc="0" normalizeH="0" baseline="0" noProof="0">
                <a:ln>
                  <a:noFill/>
                </a:ln>
                <a:solidFill>
                  <a:srgbClr val="535353"/>
                </a:solidFill>
                <a:effectLst/>
                <a:uLnTx/>
                <a:uFillTx/>
                <a:latin typeface="Arial"/>
                <a:cs typeface="Arial"/>
                <a:sym typeface="Arial"/>
              </a:rPr>
              <a:t>persons </a:t>
            </a:r>
            <a:r>
              <a:rPr kumimoji="0" sz="1600" b="0" i="0" u="none" strike="noStrike" kern="0" cap="none" spc="0" normalizeH="0" baseline="0" noProof="0">
                <a:ln>
                  <a:noFill/>
                </a:ln>
                <a:solidFill>
                  <a:srgbClr val="535353"/>
                </a:solidFill>
                <a:effectLst/>
                <a:uLnTx/>
                <a:uFillTx/>
                <a:latin typeface="Arial"/>
                <a:cs typeface="Arial"/>
                <a:sym typeface="Arial"/>
              </a:rPr>
              <a:t>with disabilities, may require going beyond the minimum</a:t>
            </a:r>
          </a:p>
        </p:txBody>
      </p:sp>
      <p:pic>
        <p:nvPicPr>
          <p:cNvPr id="4" name="Picture 3" descr="A person in a mobility device exercising outdoors in a chest press machine."/>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7049" y="1089300"/>
            <a:ext cx="6698616" cy="4343400"/>
          </a:xfrm>
          <a:prstGeom prst="rect">
            <a:avLst/>
          </a:prstGeom>
        </p:spPr>
      </p:pic>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Accessible to and Usable by”"/>
          <p:cNvSpPr txBox="1">
            <a:spLocks noGrp="1"/>
          </p:cNvSpPr>
          <p:nvPr>
            <p:ph type="title" idx="4294967295"/>
          </p:nvPr>
        </p:nvSpPr>
        <p:spPr>
          <a:xfrm>
            <a:off x="401224" y="265176"/>
            <a:ext cx="11389552" cy="683518"/>
          </a:xfrm>
          <a:prstGeom prst="rect">
            <a:avLst/>
          </a:prstGeom>
        </p:spPr>
        <p:txBody>
          <a:bodyPr anchor="t">
            <a:normAutofit fontScale="90000"/>
          </a:bodyPr>
          <a:lstStyle>
            <a:lvl1pPr defTabSz="804672">
              <a:lnSpc>
                <a:spcPct val="100000"/>
              </a:lnSpc>
              <a:defRPr sz="4200" b="1">
                <a:solidFill>
                  <a:srgbClr val="396EA7"/>
                </a:solidFill>
                <a:latin typeface="Arial"/>
                <a:ea typeface="Arial"/>
                <a:cs typeface="Arial"/>
                <a:sym typeface="Arial"/>
              </a:defRPr>
            </a:lvl1pPr>
          </a:lstStyle>
          <a:p>
            <a:r>
              <a:rPr lang="en-US"/>
              <a:t>Development Partnership and Use Studies</a:t>
            </a:r>
            <a:endParaRPr/>
          </a:p>
        </p:txBody>
      </p:sp>
      <p:pic>
        <p:nvPicPr>
          <p:cNvPr id="2" name="Picture 1" descr="A man and another man in a mobility device working out side by side. They are utilizing a chest press machine in the outdoors."/>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4632" y="1088136"/>
            <a:ext cx="6730013" cy="4343400"/>
          </a:xfrm>
          <a:prstGeom prst="rect">
            <a:avLst/>
          </a:prstGeom>
        </p:spPr>
      </p:pic>
      <p:sp>
        <p:nvSpPr>
          <p:cNvPr id="5" name="Rectangle 4"/>
          <p:cNvSpPr txBox="1"/>
          <p:nvPr/>
        </p:nvSpPr>
        <p:spPr>
          <a:xfrm>
            <a:off x="7543800" y="1307592"/>
            <a:ext cx="4114800" cy="2349357"/>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Worked with Development Partners: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0" marR="0" lvl="0" indent="0" algn="l" defTabSz="914400" rtl="0" eaLnBrk="1" fontAlgn="auto" latinLnBrk="0" hangingPunct="0">
              <a:lnSpc>
                <a:spcPct val="100000"/>
              </a:lnSpc>
              <a:spcBef>
                <a:spcPts val="2000"/>
              </a:spcBef>
              <a:spcAft>
                <a:spcPts val="0"/>
              </a:spcAft>
              <a:buClrTx/>
              <a:buSzPct val="100000"/>
              <a:buFontTx/>
              <a:buNone/>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0" marR="0" lvl="0" indent="0" algn="l" defTabSz="914400" rtl="0" eaLnBrk="1" fontAlgn="auto" latinLnBrk="0" hangingPunct="0">
              <a:lnSpc>
                <a:spcPct val="100000"/>
              </a:lnSpc>
              <a:spcBef>
                <a:spcPts val="2000"/>
              </a:spcBef>
              <a:spcAft>
                <a:spcPts val="0"/>
              </a:spcAft>
              <a:buClrTx/>
              <a:buSzPct val="100000"/>
              <a:buFontTx/>
              <a:buNone/>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sz="1600" b="0" i="0" u="none" strike="noStrike" kern="0" cap="none" spc="0" normalizeH="0" baseline="0" noProof="0">
                <a:ln>
                  <a:noFill/>
                </a:ln>
                <a:solidFill>
                  <a:srgbClr val="535353"/>
                </a:solidFill>
                <a:effectLst/>
                <a:uLnTx/>
                <a:uFillTx/>
                <a:latin typeface="Arial"/>
                <a:cs typeface="Arial"/>
                <a:sym typeface="Arial"/>
              </a:rPr>
              <a:t>This </a:t>
            </a:r>
            <a:r>
              <a:rPr kumimoji="0" lang="en-US" sz="1600" b="0" i="0" u="none" strike="noStrike" kern="0" cap="none" spc="0" normalizeH="0" baseline="0" noProof="0">
                <a:ln>
                  <a:noFill/>
                </a:ln>
                <a:solidFill>
                  <a:srgbClr val="535353"/>
                </a:solidFill>
                <a:effectLst/>
                <a:uLnTx/>
                <a:uFillTx/>
                <a:latin typeface="Arial"/>
                <a:cs typeface="Arial"/>
                <a:sym typeface="Arial"/>
              </a:rPr>
              <a:t>led </a:t>
            </a:r>
            <a:r>
              <a:rPr kumimoji="0" sz="1600" b="0" i="0" u="none" strike="noStrike" kern="0" cap="none" spc="0" normalizeH="0" baseline="0" noProof="0">
                <a:ln>
                  <a:noFill/>
                </a:ln>
                <a:solidFill>
                  <a:srgbClr val="535353"/>
                </a:solidFill>
                <a:effectLst/>
                <a:uLnTx/>
                <a:uFillTx/>
                <a:latin typeface="Arial"/>
                <a:cs typeface="Arial"/>
                <a:sym typeface="Arial"/>
              </a:rPr>
              <a:t>to:</a:t>
            </a:r>
          </a:p>
        </p:txBody>
      </p:sp>
      <p:sp>
        <p:nvSpPr>
          <p:cNvPr id="6" name="Decreased opportunities for individual with disabilities to enjoy the developmental  benefits playgrounds offer…"/>
          <p:cNvSpPr txBox="1"/>
          <p:nvPr/>
        </p:nvSpPr>
        <p:spPr>
          <a:xfrm>
            <a:off x="7937147" y="3636254"/>
            <a:ext cx="3721453" cy="202106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139700" marR="0" lvl="2" indent="-139700" algn="l" defTabSz="914400" rtl="0" eaLnBrk="1" fontAlgn="auto" latinLnBrk="0" hangingPunct="0">
              <a:lnSpc>
                <a:spcPct val="100000"/>
              </a:lnSpc>
              <a:spcBef>
                <a:spcPts val="800"/>
              </a:spcBef>
              <a:spcAft>
                <a:spcPts val="0"/>
              </a:spcAft>
              <a:buClrTx/>
              <a:buSzPct val="100000"/>
              <a:buFontTx/>
              <a:buChar char="•"/>
              <a:tabLst/>
              <a:defRPr sz="1400">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An increased understanding of how to apply the data and metrics to function of the activity.</a:t>
            </a:r>
            <a:endParaRPr kumimoji="0" sz="1400" b="0" i="0" u="none" strike="noStrike" kern="0" cap="none" spc="0" normalizeH="0" baseline="0" noProof="0">
              <a:ln>
                <a:noFill/>
              </a:ln>
              <a:solidFill>
                <a:srgbClr val="535353"/>
              </a:solidFill>
              <a:effectLst/>
              <a:uLnTx/>
              <a:uFillTx/>
              <a:latin typeface="Arial"/>
              <a:cs typeface="Arial"/>
              <a:sym typeface="Arial"/>
            </a:endParaRPr>
          </a:p>
          <a:p>
            <a:pPr marL="139700" marR="0" lvl="2" indent="-139700" algn="l" defTabSz="914400" rtl="0" eaLnBrk="1" fontAlgn="auto" latinLnBrk="0" hangingPunct="0">
              <a:lnSpc>
                <a:spcPct val="100000"/>
              </a:lnSpc>
              <a:spcBef>
                <a:spcPts val="800"/>
              </a:spcBef>
              <a:spcAft>
                <a:spcPts val="0"/>
              </a:spcAft>
              <a:buClrTx/>
              <a:buSzPct val="100000"/>
              <a:buFontTx/>
              <a:buChar char="•"/>
              <a:tabLst/>
              <a:defRPr sz="1400">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Discovery of the need for Universal Designs that allow people with or without disabilities to exercise together</a:t>
            </a:r>
          </a:p>
          <a:p>
            <a:pPr marL="139700" marR="0" lvl="2" indent="-139700" algn="l" defTabSz="914400" rtl="0" eaLnBrk="1" fontAlgn="auto" latinLnBrk="0" hangingPunct="0">
              <a:lnSpc>
                <a:spcPct val="100000"/>
              </a:lnSpc>
              <a:spcBef>
                <a:spcPts val="800"/>
              </a:spcBef>
              <a:spcAft>
                <a:spcPts val="0"/>
              </a:spcAft>
              <a:buClrTx/>
              <a:buSzPct val="100000"/>
              <a:buFontTx/>
              <a:buChar char="•"/>
              <a:tabLst/>
              <a:defRPr sz="1400">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Need for improved paths of travel and access for persons in a mobility device</a:t>
            </a:r>
            <a:endParaRPr kumimoji="0" sz="1400" b="0" i="0" u="none" strike="noStrike" kern="0" cap="none" spc="0" normalizeH="0" baseline="0" noProof="0">
              <a:ln>
                <a:noFill/>
              </a:ln>
              <a:solidFill>
                <a:srgbClr val="535353"/>
              </a:solidFill>
              <a:effectLst/>
              <a:uLnTx/>
              <a:uFillTx/>
              <a:latin typeface="Arial"/>
              <a:cs typeface="Arial"/>
              <a:sym typeface="Arial"/>
            </a:endParaRPr>
          </a:p>
        </p:txBody>
      </p:sp>
      <p:sp>
        <p:nvSpPr>
          <p:cNvPr id="7" name="Rectangle 4"/>
          <p:cNvSpPr txBox="1"/>
          <p:nvPr/>
        </p:nvSpPr>
        <p:spPr>
          <a:xfrm>
            <a:off x="7937147" y="1687182"/>
            <a:ext cx="4114800" cy="121058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Rick </a:t>
            </a:r>
            <a:r>
              <a:rPr kumimoji="0" lang="en-US" sz="1400" b="0" i="0" u="none" strike="noStrike" kern="0" cap="none" spc="0" normalizeH="0" baseline="0" noProof="0" err="1">
                <a:ln>
                  <a:noFill/>
                </a:ln>
                <a:solidFill>
                  <a:srgbClr val="535353"/>
                </a:solidFill>
                <a:effectLst/>
                <a:uLnTx/>
                <a:uFillTx/>
                <a:latin typeface="Arial"/>
                <a:cs typeface="Arial"/>
                <a:sym typeface="Arial"/>
              </a:rPr>
              <a:t>O’Rear</a:t>
            </a:r>
            <a:r>
              <a:rPr kumimoji="0" lang="en-US" sz="1400" b="0" i="0" u="none" strike="noStrike" kern="0" cap="none" spc="0" normalizeH="0" baseline="0" noProof="0">
                <a:ln>
                  <a:noFill/>
                </a:ln>
                <a:solidFill>
                  <a:srgbClr val="535353"/>
                </a:solidFill>
                <a:effectLst/>
                <a:uLnTx/>
                <a:uFillTx/>
                <a:latin typeface="Arial"/>
                <a:cs typeface="Arial"/>
                <a:sym typeface="Arial"/>
              </a:rPr>
              <a:t> - Recreation Division Manager at City of Chattanooga</a:t>
            </a:r>
            <a:endParaRPr kumimoji="0" sz="1400" b="0" i="0" u="none" strike="noStrike" kern="0" cap="none" spc="0" normalizeH="0" baseline="0" noProof="0">
              <a:ln>
                <a:noFill/>
              </a:ln>
              <a:solidFill>
                <a:srgbClr val="535353"/>
              </a:solidFill>
              <a:effectLst/>
              <a:uLnTx/>
              <a:uFillTx/>
              <a:latin typeface="Arial"/>
              <a:cs typeface="Arial"/>
              <a:sym typeface="Arial"/>
            </a:endParaRP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Christopher Noel - Accessibility Coordinator at New York City Parks</a:t>
            </a:r>
            <a:endParaRPr kumimoji="0" sz="1400" b="0" i="0" u="none" strike="noStrike" kern="0" cap="none" spc="0" normalizeH="0" baseline="0" noProof="0">
              <a:ln>
                <a:noFill/>
              </a:ln>
              <a:solidFill>
                <a:srgbClr val="535353"/>
              </a:solidFill>
              <a:effectLst/>
              <a:uLnTx/>
              <a:uFillTx/>
              <a:latin typeface="Arial"/>
              <a:cs typeface="Arial"/>
              <a:sym typeface="Arial"/>
            </a:endParaRPr>
          </a:p>
        </p:txBody>
      </p:sp>
    </p:spTree>
    <p:extLst>
      <p:ext uri="{BB962C8B-B14F-4D97-AF65-F5344CB8AC3E}">
        <p14:creationId xmlns:p14="http://schemas.microsoft.com/office/powerpoint/2010/main" val="2695703281"/>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4"/>
          <p:cNvSpPr txBox="1"/>
          <p:nvPr/>
        </p:nvSpPr>
        <p:spPr>
          <a:xfrm>
            <a:off x="7543800" y="1307592"/>
            <a:ext cx="4114800" cy="357020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Implemented back support on Universally Designed products for the user’s chair to rest against</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Added additional handhold variations to allow for additional muscle group engagement</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Raised Accessible Chin-Up Bar height to go beyond average reach range and allow for user’s ability to achieve full arm extension</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Function and Requirements</a:t>
            </a:r>
            <a:endParaRPr/>
          </a:p>
        </p:txBody>
      </p:sp>
      <p:pic>
        <p:nvPicPr>
          <p:cNvPr id="5" name="Picture 4" descr="A person in a mobility devices demonstrating the use of a lat pull down machine in the outdoor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632" y="1088136"/>
            <a:ext cx="5791200" cy="4343400"/>
          </a:xfrm>
          <a:prstGeom prst="rect">
            <a:avLst/>
          </a:prstGeom>
        </p:spPr>
      </p:pic>
    </p:spTree>
    <p:extLst>
      <p:ext uri="{BB962C8B-B14F-4D97-AF65-F5344CB8AC3E}">
        <p14:creationId xmlns:p14="http://schemas.microsoft.com/office/powerpoint/2010/main" val="3087817397"/>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4"/>
          <p:cNvSpPr txBox="1"/>
          <p:nvPr/>
        </p:nvSpPr>
        <p:spPr>
          <a:xfrm>
            <a:off x="7543800" y="1307592"/>
            <a:ext cx="4114800" cy="15799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Raised Accessible Chin-Up Bar height to go beyond average reach range and allow for user’s ability to achieve full arm extension</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Adjustments to Existing </a:t>
            </a:r>
            <a:endParaRPr/>
          </a:p>
        </p:txBody>
      </p:sp>
      <p:pic>
        <p:nvPicPr>
          <p:cNvPr id="2" name="Picture 1" descr="A young adult in a mobility device demonstrating how to use an accessible chin-up ba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4632" y="1088136"/>
            <a:ext cx="6542203" cy="4343400"/>
          </a:xfrm>
          <a:prstGeom prst="rect">
            <a:avLst/>
          </a:prstGeom>
        </p:spPr>
      </p:pic>
    </p:spTree>
    <p:extLst>
      <p:ext uri="{BB962C8B-B14F-4D97-AF65-F5344CB8AC3E}">
        <p14:creationId xmlns:p14="http://schemas.microsoft.com/office/powerpoint/2010/main" val="100118682"/>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txBox="1"/>
          <p:nvPr/>
        </p:nvSpPr>
        <p:spPr>
          <a:xfrm>
            <a:off x="7937147" y="1687182"/>
            <a:ext cx="4114800" cy="146706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400" b="0" i="0" u="none" strike="noStrike" kern="0" cap="none" spc="0" normalizeH="0" baseline="0" noProof="0">
                <a:ln>
                  <a:noFill/>
                </a:ln>
                <a:solidFill>
                  <a:srgbClr val="535353"/>
                </a:solidFill>
                <a:effectLst/>
                <a:uLnTx/>
                <a:uFillTx/>
                <a:latin typeface="Arial"/>
                <a:cs typeface="Arial"/>
                <a:sym typeface="Arial"/>
              </a:rPr>
              <a:t>Christopher Noel - Accessibility Coordinator at New York City Parks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de-DE" sz="1400" b="0" i="0" u="none" strike="noStrike" kern="0" cap="none" spc="0" normalizeH="0" baseline="0" noProof="0">
                <a:ln>
                  <a:noFill/>
                </a:ln>
                <a:solidFill>
                  <a:srgbClr val="535353"/>
                </a:solidFill>
                <a:effectLst/>
                <a:uLnTx/>
                <a:uFillTx/>
                <a:latin typeface="Arial"/>
                <a:cs typeface="Arial"/>
                <a:sym typeface="Arial"/>
              </a:rPr>
              <a:t>Mt. Sinai Hospital in NYC</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lang="en-US" sz="1400" b="0" i="0" u="none" strike="noStrike" kern="0" cap="none" spc="0" normalizeH="0" baseline="0" noProof="0">
              <a:ln>
                <a:noFill/>
              </a:ln>
              <a:solidFill>
                <a:srgbClr val="535353"/>
              </a:solidFill>
              <a:effectLst/>
              <a:uLnTx/>
              <a:uFillTx/>
              <a:latin typeface="Arial"/>
              <a:cs typeface="Arial"/>
              <a:sym typeface="Arial"/>
            </a:endParaRPr>
          </a:p>
        </p:txBody>
      </p:sp>
      <p:sp>
        <p:nvSpPr>
          <p:cNvPr id="189" name="Relevance Across Settings"/>
          <p:cNvSpPr txBox="1">
            <a:spLocks noGrp="1"/>
          </p:cNvSpPr>
          <p:nvPr>
            <p:ph type="title" idx="4294967295"/>
          </p:nvPr>
        </p:nvSpPr>
        <p:spPr>
          <a:xfrm>
            <a:off x="401224" y="265176"/>
            <a:ext cx="8772923" cy="956777"/>
          </a:xfrm>
          <a:prstGeom prst="rect">
            <a:avLst/>
          </a:prstGeom>
        </p:spPr>
        <p:txBody>
          <a:bodyPr anchor="t">
            <a:normAutofit fontScale="90000"/>
          </a:bodyPr>
          <a:lstStyle>
            <a:lvl1pPr>
              <a:lnSpc>
                <a:spcPct val="100000"/>
              </a:lnSpc>
              <a:defRPr sz="4800" b="1">
                <a:solidFill>
                  <a:srgbClr val="396EA7"/>
                </a:solidFill>
                <a:latin typeface="Arial"/>
                <a:ea typeface="Arial"/>
                <a:cs typeface="Arial"/>
                <a:sym typeface="Arial"/>
              </a:defRPr>
            </a:lvl1pPr>
          </a:lstStyle>
          <a:p>
            <a:r>
              <a:rPr lang="en-US"/>
              <a:t>Accessible Industry Standards</a:t>
            </a:r>
            <a:endParaRPr/>
          </a:p>
        </p:txBody>
      </p:sp>
      <p:pic>
        <p:nvPicPr>
          <p:cNvPr id="2" name="Picture 1" descr="A person on a mobility device demonstrating how to utilize accessible parallel bars in the outdoors."/>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9232" y="1276913"/>
            <a:ext cx="4271556" cy="4114800"/>
          </a:xfrm>
          <a:prstGeom prst="rect">
            <a:avLst/>
          </a:prstGeom>
        </p:spPr>
      </p:pic>
      <p:pic>
        <p:nvPicPr>
          <p:cNvPr id="3" name="Picture 2" descr="graphic of parallel bars "/>
          <p:cNvPicPr>
            <a:picLocks noChangeAspect="1"/>
          </p:cNvPicPr>
          <p:nvPr/>
        </p:nvPicPr>
        <p:blipFill rotWithShape="1">
          <a:blip r:embed="rId4" cstate="email">
            <a:extLst>
              <a:ext uri="{28A0092B-C50C-407E-A947-70E740481C1C}">
                <a14:useLocalDpi xmlns:a14="http://schemas.microsoft.com/office/drawing/2010/main"/>
              </a:ext>
            </a:extLst>
          </a:blip>
          <a:srcRect l="-1474"/>
          <a:stretch/>
        </p:blipFill>
        <p:spPr>
          <a:xfrm>
            <a:off x="4898438" y="1419713"/>
            <a:ext cx="2507712" cy="2237467"/>
          </a:xfrm>
          <a:prstGeom prst="rect">
            <a:avLst/>
          </a:prstGeom>
        </p:spPr>
      </p:pic>
      <p:sp>
        <p:nvSpPr>
          <p:cNvPr id="8" name="Rectangle 4"/>
          <p:cNvSpPr txBox="1"/>
          <p:nvPr/>
        </p:nvSpPr>
        <p:spPr>
          <a:xfrm>
            <a:off x="7543800" y="1307592"/>
            <a:ext cx="4114800" cy="4103683"/>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Worked with Development Partners: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a:cs typeface="Arial"/>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rPr>
              <a:t>Available and Accessible to everyone</a:t>
            </a: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rPr>
              <a:t>Increase social engagement / promote friendships</a:t>
            </a: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Tree>
    <p:extLst>
      <p:ext uri="{BB962C8B-B14F-4D97-AF65-F5344CB8AC3E}">
        <p14:creationId xmlns:p14="http://schemas.microsoft.com/office/powerpoint/2010/main" val="4067647803"/>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4 older adults exercising in ergonomically designed outdoor fitness equipment at a senior cente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632" y="1088136"/>
            <a:ext cx="8716412" cy="4343400"/>
          </a:xfrm>
          <a:prstGeom prst="rect">
            <a:avLst/>
          </a:prstGeom>
        </p:spPr>
      </p:pic>
      <p:sp>
        <p:nvSpPr>
          <p:cNvPr id="188" name="Rectangle 4"/>
          <p:cNvSpPr txBox="1"/>
          <p:nvPr/>
        </p:nvSpPr>
        <p:spPr>
          <a:xfrm>
            <a:off x="9284452" y="1154124"/>
            <a:ext cx="3017853" cy="357020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Developed a grouping of products to focus on low impact and reach range activities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Implemented soft and textured surfaces to assist with grip</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Designed an ergonomic comfort seat with additional support</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Therapeutic Options</a:t>
            </a:r>
            <a:endParaRPr/>
          </a:p>
        </p:txBody>
      </p:sp>
    </p:spTree>
    <p:extLst>
      <p:ext uri="{BB962C8B-B14F-4D97-AF65-F5344CB8AC3E}">
        <p14:creationId xmlns:p14="http://schemas.microsoft.com/office/powerpoint/2010/main" val="3300525051"/>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Validation and Research</a:t>
            </a:r>
            <a:endParaRPr/>
          </a:p>
        </p:txBody>
      </p:sp>
      <p:pic>
        <p:nvPicPr>
          <p:cNvPr id="2" name="Picture 1" descr="Headshots of Dr. Michael Suk, Dr. Gary Liguori, and Dr. Thom McKenzi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632" y="1088136"/>
            <a:ext cx="2536156" cy="4535817"/>
          </a:xfrm>
          <a:prstGeom prst="rect">
            <a:avLst/>
          </a:prstGeom>
        </p:spPr>
      </p:pic>
      <p:sp>
        <p:nvSpPr>
          <p:cNvPr id="10" name="Text Placeholder 15">
            <a:extLst>
              <a:ext uri="{FF2B5EF4-FFF2-40B4-BE49-F238E27FC236}">
                <a16:creationId xmlns:a16="http://schemas.microsoft.com/office/drawing/2014/main" id="{98793EA4-A764-46E5-902D-E608B4010477}"/>
              </a:ext>
            </a:extLst>
          </p:cNvPr>
          <p:cNvSpPr txBox="1">
            <a:spLocks/>
          </p:cNvSpPr>
          <p:nvPr/>
        </p:nvSpPr>
        <p:spPr>
          <a:xfrm>
            <a:off x="3143804" y="1077937"/>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Dr. Michael Suk, M.D., J.D., MPH</a:t>
            </a:r>
          </a:p>
        </p:txBody>
      </p:sp>
      <p:sp>
        <p:nvSpPr>
          <p:cNvPr id="11" name="Text Placeholder 15">
            <a:extLst>
              <a:ext uri="{FF2B5EF4-FFF2-40B4-BE49-F238E27FC236}">
                <a16:creationId xmlns:a16="http://schemas.microsoft.com/office/drawing/2014/main" id="{549D0D55-170F-4A6A-B81C-A60AF8B25AAA}"/>
              </a:ext>
            </a:extLst>
          </p:cNvPr>
          <p:cNvSpPr txBox="1">
            <a:spLocks/>
          </p:cNvSpPr>
          <p:nvPr/>
        </p:nvSpPr>
        <p:spPr>
          <a:xfrm>
            <a:off x="3143804" y="2621333"/>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Dr. Gary Liguori, Ph.D.</a:t>
            </a:r>
          </a:p>
        </p:txBody>
      </p:sp>
      <p:sp>
        <p:nvSpPr>
          <p:cNvPr id="12" name="Text Placeholder 15">
            <a:extLst>
              <a:ext uri="{FF2B5EF4-FFF2-40B4-BE49-F238E27FC236}">
                <a16:creationId xmlns:a16="http://schemas.microsoft.com/office/drawing/2014/main" id="{4CC8FFC1-F641-49B1-948F-ED207961F305}"/>
              </a:ext>
            </a:extLst>
          </p:cNvPr>
          <p:cNvSpPr txBox="1">
            <a:spLocks/>
          </p:cNvSpPr>
          <p:nvPr/>
        </p:nvSpPr>
        <p:spPr>
          <a:xfrm>
            <a:off x="3143804" y="4213471"/>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400" b="1"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Dr. Thom McKenzie, Ph.D.</a:t>
            </a:r>
          </a:p>
        </p:txBody>
      </p:sp>
      <p:sp>
        <p:nvSpPr>
          <p:cNvPr id="13" name="TextBox 12">
            <a:extLst>
              <a:ext uri="{FF2B5EF4-FFF2-40B4-BE49-F238E27FC236}">
                <a16:creationId xmlns:a16="http://schemas.microsoft.com/office/drawing/2014/main" id="{8A3982F8-35F1-406C-BCE8-1751087AB0C6}"/>
              </a:ext>
            </a:extLst>
          </p:cNvPr>
          <p:cNvSpPr txBox="1"/>
          <p:nvPr/>
        </p:nvSpPr>
        <p:spPr>
          <a:xfrm>
            <a:off x="3309054" y="1336050"/>
            <a:ext cx="5742077" cy="718145"/>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Chairman of Orthopedic Surgery, Geisinger Health System, Danville, PA</a:t>
            </a:r>
          </a:p>
          <a:p>
            <a:pPr marL="0" marR="0" lvl="0" indent="0" algn="l" defTabSz="914400" rtl="0" eaLnBrk="1" fontAlgn="auto" latinLnBrk="0" hangingPunct="0">
              <a:lnSpc>
                <a:spcPct val="100000"/>
              </a:lnSpc>
              <a:spcBef>
                <a:spcPts val="2000"/>
              </a:spcBef>
              <a:spcAft>
                <a:spcPts val="0"/>
              </a:spcAft>
              <a:buClrTx/>
              <a:buSzTx/>
              <a:buFontTx/>
              <a:buNone/>
              <a:tabLst/>
              <a:defRPr/>
            </a:pPr>
            <a:endPar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endParaRPr>
          </a:p>
        </p:txBody>
      </p:sp>
      <p:sp>
        <p:nvSpPr>
          <p:cNvPr id="14" name="TextBox 13">
            <a:extLst>
              <a:ext uri="{FF2B5EF4-FFF2-40B4-BE49-F238E27FC236}">
                <a16:creationId xmlns:a16="http://schemas.microsoft.com/office/drawing/2014/main" id="{96FE18F4-EF0A-4710-87A1-91BC9BF701D3}"/>
              </a:ext>
            </a:extLst>
          </p:cNvPr>
          <p:cNvSpPr txBox="1"/>
          <p:nvPr/>
        </p:nvSpPr>
        <p:spPr>
          <a:xfrm>
            <a:off x="3309054" y="1558437"/>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Former White House Fellow-US Department of the Interior, Healthier US Initiative</a:t>
            </a:r>
          </a:p>
        </p:txBody>
      </p:sp>
      <p:sp>
        <p:nvSpPr>
          <p:cNvPr id="15" name="TextBox 14">
            <a:extLst>
              <a:ext uri="{FF2B5EF4-FFF2-40B4-BE49-F238E27FC236}">
                <a16:creationId xmlns:a16="http://schemas.microsoft.com/office/drawing/2014/main" id="{682A89ED-C573-4B0B-BBDE-3A29287FBE0B}"/>
              </a:ext>
            </a:extLst>
          </p:cNvPr>
          <p:cNvSpPr txBox="1"/>
          <p:nvPr/>
        </p:nvSpPr>
        <p:spPr>
          <a:xfrm>
            <a:off x="3309054" y="1772859"/>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Author of numerous scientific articles</a:t>
            </a:r>
          </a:p>
        </p:txBody>
      </p:sp>
      <p:sp>
        <p:nvSpPr>
          <p:cNvPr id="16" name="TextBox 15">
            <a:extLst>
              <a:ext uri="{FF2B5EF4-FFF2-40B4-BE49-F238E27FC236}">
                <a16:creationId xmlns:a16="http://schemas.microsoft.com/office/drawing/2014/main" id="{7EF69759-D296-4CAE-B224-5BA388796D6F}"/>
              </a:ext>
            </a:extLst>
          </p:cNvPr>
          <p:cNvSpPr txBox="1"/>
          <p:nvPr/>
        </p:nvSpPr>
        <p:spPr>
          <a:xfrm>
            <a:off x="3309054" y="2009131"/>
            <a:ext cx="5742077"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Former Senior advisor to National Park Service</a:t>
            </a:r>
          </a:p>
        </p:txBody>
      </p:sp>
      <p:sp>
        <p:nvSpPr>
          <p:cNvPr id="17" name="TextBox 16">
            <a:extLst>
              <a:ext uri="{FF2B5EF4-FFF2-40B4-BE49-F238E27FC236}">
                <a16:creationId xmlns:a16="http://schemas.microsoft.com/office/drawing/2014/main" id="{9559C161-2D56-41F0-AE6B-C955AF137C02}"/>
              </a:ext>
            </a:extLst>
          </p:cNvPr>
          <p:cNvSpPr txBox="1"/>
          <p:nvPr/>
        </p:nvSpPr>
        <p:spPr>
          <a:xfrm>
            <a:off x="3309054" y="2916933"/>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Dean of the College of Health Sciences, University of Rhode Island</a:t>
            </a:r>
          </a:p>
        </p:txBody>
      </p:sp>
      <p:sp>
        <p:nvSpPr>
          <p:cNvPr id="18" name="TextBox 17">
            <a:extLst>
              <a:ext uri="{FF2B5EF4-FFF2-40B4-BE49-F238E27FC236}">
                <a16:creationId xmlns:a16="http://schemas.microsoft.com/office/drawing/2014/main" id="{C38807E8-2E3C-4B0B-A9F5-15E12C6F35A0}"/>
              </a:ext>
            </a:extLst>
          </p:cNvPr>
          <p:cNvSpPr txBox="1"/>
          <p:nvPr/>
        </p:nvSpPr>
        <p:spPr>
          <a:xfrm>
            <a:off x="3309054" y="3157270"/>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American Association of of Health and Disability Board Member</a:t>
            </a:r>
          </a:p>
        </p:txBody>
      </p:sp>
      <p:sp>
        <p:nvSpPr>
          <p:cNvPr id="19" name="TextBox 18">
            <a:extLst>
              <a:ext uri="{FF2B5EF4-FFF2-40B4-BE49-F238E27FC236}">
                <a16:creationId xmlns:a16="http://schemas.microsoft.com/office/drawing/2014/main" id="{9CA5A8C7-986F-446D-BDAF-AD4AED75BCEB}"/>
              </a:ext>
            </a:extLst>
          </p:cNvPr>
          <p:cNvSpPr txBox="1"/>
          <p:nvPr/>
        </p:nvSpPr>
        <p:spPr>
          <a:xfrm>
            <a:off x="3309053" y="3420233"/>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Scientific Advisory Board Chair-GOfit</a:t>
            </a:r>
          </a:p>
        </p:txBody>
      </p:sp>
      <p:sp>
        <p:nvSpPr>
          <p:cNvPr id="20" name="TextBox 19">
            <a:extLst>
              <a:ext uri="{FF2B5EF4-FFF2-40B4-BE49-F238E27FC236}">
                <a16:creationId xmlns:a16="http://schemas.microsoft.com/office/drawing/2014/main" id="{0A728CAC-1409-451A-87C3-8E7946FECF05}"/>
              </a:ext>
            </a:extLst>
          </p:cNvPr>
          <p:cNvSpPr txBox="1"/>
          <p:nvPr/>
        </p:nvSpPr>
        <p:spPr>
          <a:xfrm>
            <a:off x="3309052" y="3683196"/>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Senior Editor first edition ACSM Guidelines for Exercise Testing and Prescription</a:t>
            </a:r>
          </a:p>
        </p:txBody>
      </p:sp>
      <p:sp>
        <p:nvSpPr>
          <p:cNvPr id="21" name="TextBox 20">
            <a:extLst>
              <a:ext uri="{FF2B5EF4-FFF2-40B4-BE49-F238E27FC236}">
                <a16:creationId xmlns:a16="http://schemas.microsoft.com/office/drawing/2014/main" id="{A26FC33E-7873-4B88-B3F0-AF00A2B465BA}"/>
              </a:ext>
            </a:extLst>
          </p:cNvPr>
          <p:cNvSpPr txBox="1"/>
          <p:nvPr/>
        </p:nvSpPr>
        <p:spPr>
          <a:xfrm>
            <a:off x="3309051" y="4477780"/>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Emeritus Professor of Exercise and Nutritional Sciences, San Diego State Univ.</a:t>
            </a:r>
          </a:p>
        </p:txBody>
      </p:sp>
      <p:sp>
        <p:nvSpPr>
          <p:cNvPr id="22" name="TextBox 21">
            <a:extLst>
              <a:ext uri="{FF2B5EF4-FFF2-40B4-BE49-F238E27FC236}">
                <a16:creationId xmlns:a16="http://schemas.microsoft.com/office/drawing/2014/main" id="{616A6E9B-A1C5-4C5A-8204-2C48BBF7CE36}"/>
              </a:ext>
            </a:extLst>
          </p:cNvPr>
          <p:cNvSpPr txBox="1"/>
          <p:nvPr/>
        </p:nvSpPr>
        <p:spPr>
          <a:xfrm>
            <a:off x="3309051" y="4742089"/>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Former Adjunct professor, Dept of Pediatrics, University of California, San Diego</a:t>
            </a:r>
          </a:p>
        </p:txBody>
      </p:sp>
      <p:sp>
        <p:nvSpPr>
          <p:cNvPr id="23" name="TextBox 22">
            <a:extLst>
              <a:ext uri="{FF2B5EF4-FFF2-40B4-BE49-F238E27FC236}">
                <a16:creationId xmlns:a16="http://schemas.microsoft.com/office/drawing/2014/main" id="{32FB8BD7-AB3B-4A18-B437-1512D249F18C}"/>
              </a:ext>
            </a:extLst>
          </p:cNvPr>
          <p:cNvSpPr txBox="1"/>
          <p:nvPr/>
        </p:nvSpPr>
        <p:spPr>
          <a:xfrm>
            <a:off x="3309050" y="5019088"/>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Author of over over 200 published papers</a:t>
            </a:r>
          </a:p>
        </p:txBody>
      </p:sp>
      <p:sp>
        <p:nvSpPr>
          <p:cNvPr id="24" name="TextBox 23">
            <a:extLst>
              <a:ext uri="{FF2B5EF4-FFF2-40B4-BE49-F238E27FC236}">
                <a16:creationId xmlns:a16="http://schemas.microsoft.com/office/drawing/2014/main" id="{6F48987F-16D1-49C3-AAF6-CBB6D8B8129E}"/>
              </a:ext>
            </a:extLst>
          </p:cNvPr>
          <p:cNvSpPr txBox="1"/>
          <p:nvPr/>
        </p:nvSpPr>
        <p:spPr>
          <a:xfrm>
            <a:off x="3309049" y="5283397"/>
            <a:ext cx="5739379" cy="276999"/>
          </a:xfrm>
          <a:prstGeom prst="rect">
            <a:avLst/>
          </a:prstGeom>
          <a:noFill/>
        </p:spPr>
        <p:txBody>
          <a:bodyPr wrap="square" rtlCol="0">
            <a:spAutoFit/>
          </a:bodyPr>
          <a:lstStyle/>
          <a:p>
            <a:pPr marL="0" marR="0" lvl="0" indent="0" algn="l" defTabSz="914400" rtl="0" eaLnBrk="1" fontAlgn="auto" latinLnBrk="0" hangingPunct="0">
              <a:lnSpc>
                <a:spcPct val="100000"/>
              </a:lnSpc>
              <a:spcBef>
                <a:spcPts val="2000"/>
              </a:spcBef>
              <a:spcAft>
                <a:spcPts val="0"/>
              </a:spcAft>
              <a:buClrTx/>
              <a:buSzTx/>
              <a:buFontTx/>
              <a:buNone/>
              <a:tabLst/>
              <a:defRPr/>
            </a:pPr>
            <a:r>
              <a:rPr kumimoji="0" lang="en-US" altLang="ko-KR"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Investigator on 14 multidisciplinary research projects-National Institute for Health</a:t>
            </a:r>
          </a:p>
        </p:txBody>
      </p:sp>
      <p:pic>
        <p:nvPicPr>
          <p:cNvPr id="9" name="Picture 8" descr="GameTime's GTFit Chest Press fitness equipment label with instructions on how to use the machine and QR code for more information."/>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13675" y="3420233"/>
            <a:ext cx="2337156" cy="1987628"/>
          </a:xfrm>
          <a:prstGeom prst="rect">
            <a:avLst/>
          </a:prstGeom>
        </p:spPr>
      </p:pic>
      <p:pic>
        <p:nvPicPr>
          <p:cNvPr id="3" name="Picture 2" descr="Outdoor Adult Fitness Parks publication cove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97163" y="642670"/>
            <a:ext cx="1943101" cy="2514600"/>
          </a:xfrm>
          <a:prstGeom prst="rect">
            <a:avLst/>
          </a:prstGeom>
        </p:spPr>
      </p:pic>
    </p:spTree>
    <p:extLst>
      <p:ext uri="{BB962C8B-B14F-4D97-AF65-F5344CB8AC3E}">
        <p14:creationId xmlns:p14="http://schemas.microsoft.com/office/powerpoint/2010/main" val="52952479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Universal Design</a:t>
            </a:r>
            <a:endParaRPr/>
          </a:p>
        </p:txBody>
      </p:sp>
      <p:pic>
        <p:nvPicPr>
          <p:cNvPr id="2" name="Picture 1" descr="A woman using parallel bars."/>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4632" y="1088136"/>
            <a:ext cx="6651459" cy="4114800"/>
          </a:xfrm>
          <a:prstGeom prst="rect">
            <a:avLst/>
          </a:prstGeom>
        </p:spPr>
      </p:pic>
      <p:sp>
        <p:nvSpPr>
          <p:cNvPr id="5" name="Rectangle 4"/>
          <p:cNvSpPr txBox="1"/>
          <p:nvPr/>
        </p:nvSpPr>
        <p:spPr>
          <a:xfrm>
            <a:off x="7543800" y="1307592"/>
            <a:ext cx="4114800" cy="233909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Accessible equipment designs are usable and functional for persons with or without disabilities</a:t>
            </a: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lang="en-US" sz="1600" b="0" i="0" u="none" strike="noStrike" kern="0" cap="none" spc="0" normalizeH="0" baseline="0" noProof="0">
              <a:ln>
                <a:noFill/>
              </a:ln>
              <a:solidFill>
                <a:srgbClr val="535353"/>
              </a:solidFill>
              <a:effectLst/>
              <a:uLnTx/>
              <a:uFillTx/>
              <a:latin typeface="Arial" panose="020B0604020202020204" pitchFamily="34" charset="0"/>
              <a:cs typeface="Arial" panose="020B0604020202020204" pitchFamily="34" charset="0"/>
              <a:sym typeface="Arial"/>
            </a:endParaRPr>
          </a:p>
          <a:p>
            <a:pPr marL="285750" marR="0" lvl="0" indent="-285750" algn="l" defTabSz="914400" rtl="0" eaLnBrk="1" fontAlgn="auto" latinLnBrk="0" hangingPunct="0">
              <a:lnSpc>
                <a:spcPct val="100000"/>
              </a:lnSpc>
              <a:spcBef>
                <a:spcPts val="2000"/>
              </a:spcBef>
              <a:spcAft>
                <a:spcPts val="0"/>
              </a:spcAft>
              <a:buClrTx/>
              <a:buSzPct val="100000"/>
              <a:buFont typeface="Arial" panose="020B0604020202020204" pitchFamily="34" charset="0"/>
              <a:buChar char="•"/>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Tree>
    <p:extLst>
      <p:ext uri="{BB962C8B-B14F-4D97-AF65-F5344CB8AC3E}">
        <p14:creationId xmlns:p14="http://schemas.microsoft.com/office/powerpoint/2010/main" val="3737844224"/>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normAutofit fontScale="90000"/>
          </a:bodyPr>
          <a:lstStyle>
            <a:lvl1pPr>
              <a:lnSpc>
                <a:spcPct val="100000"/>
              </a:lnSpc>
              <a:defRPr sz="4800" b="1">
                <a:solidFill>
                  <a:srgbClr val="396EA7"/>
                </a:solidFill>
                <a:latin typeface="Arial"/>
                <a:ea typeface="Arial"/>
                <a:cs typeface="Arial"/>
                <a:sym typeface="Arial"/>
              </a:defRPr>
            </a:lvl1pPr>
          </a:lstStyle>
          <a:p>
            <a:r>
              <a:rPr lang="en-US"/>
              <a:t>Well Rounded Exercise Program</a:t>
            </a:r>
            <a:endParaRPr/>
          </a:p>
        </p:txBody>
      </p:sp>
      <p:grpSp>
        <p:nvGrpSpPr>
          <p:cNvPr id="25" name="Group 23" descr="Utilizes large muscle groups and increases heartrate. Engages heart, lungs, blood vessels, improving efficiency. &#10;">
            <a:extLst>
              <a:ext uri="{FF2B5EF4-FFF2-40B4-BE49-F238E27FC236}">
                <a16:creationId xmlns:a16="http://schemas.microsoft.com/office/drawing/2014/main" id="{763E6A05-D6F1-478A-BB1C-BB7D29FB4240}"/>
              </a:ext>
            </a:extLst>
          </p:cNvPr>
          <p:cNvGrpSpPr/>
          <p:nvPr/>
        </p:nvGrpSpPr>
        <p:grpSpPr>
          <a:xfrm>
            <a:off x="190148" y="4035311"/>
            <a:ext cx="3200400" cy="1332208"/>
            <a:chOff x="2569654" y="4242564"/>
            <a:chExt cx="4046406" cy="1332208"/>
          </a:xfrm>
        </p:grpSpPr>
        <p:sp>
          <p:nvSpPr>
            <p:cNvPr id="26" name="TextBox 25">
              <a:extLst>
                <a:ext uri="{FF2B5EF4-FFF2-40B4-BE49-F238E27FC236}">
                  <a16:creationId xmlns:a16="http://schemas.microsoft.com/office/drawing/2014/main" id="{107A3EA2-2812-4D68-886E-4A43017446A3}"/>
                </a:ext>
              </a:extLst>
            </p:cNvPr>
            <p:cNvSpPr txBox="1"/>
            <p:nvPr/>
          </p:nvSpPr>
          <p:spPr>
            <a:xfrm>
              <a:off x="2569654" y="4620665"/>
              <a:ext cx="4046406" cy="95410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Utilizes large muscle groups and increases heartrate. Engages heart, lungs, blood vessels, improving efficiency. </a:t>
              </a:r>
            </a:p>
          </p:txBody>
        </p:sp>
        <p:sp>
          <p:nvSpPr>
            <p:cNvPr id="27" name="TextBox 26">
              <a:extLst>
                <a:ext uri="{FF2B5EF4-FFF2-40B4-BE49-F238E27FC236}">
                  <a16:creationId xmlns:a16="http://schemas.microsoft.com/office/drawing/2014/main" id="{584E42B4-F8E8-4C43-B858-CF6EA4502778}"/>
                </a:ext>
              </a:extLst>
            </p:cNvPr>
            <p:cNvSpPr txBox="1"/>
            <p:nvPr/>
          </p:nvSpPr>
          <p:spPr>
            <a:xfrm>
              <a:off x="3158233" y="4242564"/>
              <a:ext cx="2872047"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CD3294"/>
                  </a:solidFill>
                  <a:effectLst/>
                  <a:uLnTx/>
                  <a:uFillTx/>
                  <a:latin typeface="Arial"/>
                  <a:ea typeface="Arial Unicode MS"/>
                  <a:cs typeface="Arial" pitchFamily="34" charset="0"/>
                  <a:sym typeface="Arial"/>
                </a:rPr>
                <a:t>Aerobic</a:t>
              </a:r>
              <a:endParaRPr kumimoji="0" lang="ko-KR" altLang="en-US" sz="1600" b="1" i="0" u="none" strike="noStrike" kern="1200" cap="none" spc="0" normalizeH="0" baseline="0" noProof="0">
                <a:ln>
                  <a:noFill/>
                </a:ln>
                <a:solidFill>
                  <a:srgbClr val="CD3294"/>
                </a:solidFill>
                <a:effectLst/>
                <a:uLnTx/>
                <a:uFillTx/>
                <a:latin typeface="Arial"/>
                <a:ea typeface="Arial Unicode MS"/>
                <a:cs typeface="Arial" pitchFamily="34" charset="0"/>
                <a:sym typeface="Arial"/>
              </a:endParaRPr>
            </a:p>
          </p:txBody>
        </p:sp>
      </p:grpSp>
      <p:grpSp>
        <p:nvGrpSpPr>
          <p:cNvPr id="28" name="Group 26" descr="Increases bone strength, boosts metabolic rate, slows or reverses age-related muscle loss. Has a beneficial effect on cognitive ability, insulin sensitivity, and depression.&#10;">
            <a:extLst>
              <a:ext uri="{FF2B5EF4-FFF2-40B4-BE49-F238E27FC236}">
                <a16:creationId xmlns:a16="http://schemas.microsoft.com/office/drawing/2014/main" id="{42828DE5-56E6-4006-B66E-5996B5CEABE9}"/>
              </a:ext>
            </a:extLst>
          </p:cNvPr>
          <p:cNvGrpSpPr/>
          <p:nvPr/>
        </p:nvGrpSpPr>
        <p:grpSpPr>
          <a:xfrm>
            <a:off x="4644633" y="4036007"/>
            <a:ext cx="3200400" cy="1543662"/>
            <a:chOff x="2734524" y="4241205"/>
            <a:chExt cx="3672413" cy="1543662"/>
          </a:xfrm>
        </p:grpSpPr>
        <p:sp>
          <p:nvSpPr>
            <p:cNvPr id="29" name="TextBox 28">
              <a:extLst>
                <a:ext uri="{FF2B5EF4-FFF2-40B4-BE49-F238E27FC236}">
                  <a16:creationId xmlns:a16="http://schemas.microsoft.com/office/drawing/2014/main" id="{8B41C062-7BA6-42B2-89E7-D276FEF0C413}"/>
                </a:ext>
              </a:extLst>
            </p:cNvPr>
            <p:cNvSpPr txBox="1"/>
            <p:nvPr/>
          </p:nvSpPr>
          <p:spPr>
            <a:xfrm>
              <a:off x="2734524" y="4615316"/>
              <a:ext cx="3672413" cy="116955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Increases bone strength, boosts metabolic rate, slows or reverses age-related muscle loss. Has a beneficial effect on cognitive ability, insulin sensitivity, and depression.</a:t>
              </a:r>
            </a:p>
          </p:txBody>
        </p:sp>
        <p:sp>
          <p:nvSpPr>
            <p:cNvPr id="30" name="TextBox 29">
              <a:extLst>
                <a:ext uri="{FF2B5EF4-FFF2-40B4-BE49-F238E27FC236}">
                  <a16:creationId xmlns:a16="http://schemas.microsoft.com/office/drawing/2014/main" id="{9CAF7294-537E-4C1F-BF6D-9A82A137CCD3}"/>
                </a:ext>
              </a:extLst>
            </p:cNvPr>
            <p:cNvSpPr txBox="1"/>
            <p:nvPr/>
          </p:nvSpPr>
          <p:spPr>
            <a:xfrm>
              <a:off x="3134706" y="4241205"/>
              <a:ext cx="2872048"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25BFC0"/>
                  </a:solidFill>
                  <a:effectLst/>
                  <a:uLnTx/>
                  <a:uFillTx/>
                  <a:latin typeface="Arial"/>
                  <a:ea typeface="Arial Unicode MS"/>
                  <a:cs typeface="Arial" pitchFamily="34" charset="0"/>
                  <a:sym typeface="Arial"/>
                </a:rPr>
                <a:t>Muscle</a:t>
              </a:r>
              <a:endParaRPr kumimoji="0" lang="ko-KR" altLang="en-US" sz="1600" b="1" i="0" u="none" strike="noStrike" kern="1200" cap="none" spc="0" normalizeH="0" baseline="0" noProof="0">
                <a:ln>
                  <a:noFill/>
                </a:ln>
                <a:solidFill>
                  <a:srgbClr val="25BFC0"/>
                </a:solidFill>
                <a:effectLst/>
                <a:uLnTx/>
                <a:uFillTx/>
                <a:latin typeface="Arial"/>
                <a:ea typeface="Arial Unicode MS"/>
                <a:cs typeface="Arial" pitchFamily="34" charset="0"/>
                <a:sym typeface="Arial"/>
              </a:endParaRPr>
            </a:p>
          </p:txBody>
        </p:sp>
      </p:grpSp>
      <p:grpSp>
        <p:nvGrpSpPr>
          <p:cNvPr id="31" name="Group 29" descr="Increases bone strength, boosts metabolic rate, slows or reverses age-related muscle loss. Has a beneficial effect on cognitive ability, insulin sensitivity, and depression.&#10;">
            <a:extLst>
              <a:ext uri="{FF2B5EF4-FFF2-40B4-BE49-F238E27FC236}">
                <a16:creationId xmlns:a16="http://schemas.microsoft.com/office/drawing/2014/main" id="{307E77FB-7587-4688-A518-4161D5A1EAFE}"/>
              </a:ext>
            </a:extLst>
          </p:cNvPr>
          <p:cNvGrpSpPr/>
          <p:nvPr/>
        </p:nvGrpSpPr>
        <p:grpSpPr>
          <a:xfrm>
            <a:off x="8698196" y="4037739"/>
            <a:ext cx="3200400" cy="1502364"/>
            <a:chOff x="2338201" y="3886815"/>
            <a:chExt cx="4046405" cy="1502364"/>
          </a:xfrm>
        </p:grpSpPr>
        <p:sp>
          <p:nvSpPr>
            <p:cNvPr id="32" name="TextBox 31">
              <a:extLst>
                <a:ext uri="{FF2B5EF4-FFF2-40B4-BE49-F238E27FC236}">
                  <a16:creationId xmlns:a16="http://schemas.microsoft.com/office/drawing/2014/main" id="{D1895DB9-5AE7-49E2-A79A-193BA1808CD1}"/>
                </a:ext>
              </a:extLst>
            </p:cNvPr>
            <p:cNvSpPr txBox="1"/>
            <p:nvPr/>
          </p:nvSpPr>
          <p:spPr>
            <a:xfrm>
              <a:off x="2338201" y="4219628"/>
              <a:ext cx="4046405" cy="116955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Improves range of movement, joint motion, and posture. Relieves stress, improves feelings of well-being. Reduces post exercise soreness while improving physical performance.  </a:t>
              </a:r>
            </a:p>
          </p:txBody>
        </p:sp>
        <p:sp>
          <p:nvSpPr>
            <p:cNvPr id="33" name="TextBox 32">
              <a:extLst>
                <a:ext uri="{FF2B5EF4-FFF2-40B4-BE49-F238E27FC236}">
                  <a16:creationId xmlns:a16="http://schemas.microsoft.com/office/drawing/2014/main" id="{83C47B4C-0F69-4424-80D1-EE3766B5DFE3}"/>
                </a:ext>
              </a:extLst>
            </p:cNvPr>
            <p:cNvSpPr txBox="1"/>
            <p:nvPr/>
          </p:nvSpPr>
          <p:spPr>
            <a:xfrm>
              <a:off x="2997820" y="3886815"/>
              <a:ext cx="2872047"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F36621"/>
                  </a:solidFill>
                  <a:effectLst/>
                  <a:uLnTx/>
                  <a:uFillTx/>
                  <a:latin typeface="Arial"/>
                  <a:ea typeface="Arial Unicode MS"/>
                  <a:cs typeface="Arial" pitchFamily="34" charset="0"/>
                  <a:sym typeface="Arial"/>
                </a:rPr>
                <a:t>Flexibility</a:t>
              </a:r>
              <a:endParaRPr kumimoji="0" lang="ko-KR" altLang="en-US" sz="1600" b="1" i="0" u="none" strike="noStrike" kern="1200" cap="none" spc="0" normalizeH="0" baseline="0" noProof="0">
                <a:ln>
                  <a:noFill/>
                </a:ln>
                <a:solidFill>
                  <a:srgbClr val="F36621"/>
                </a:solidFill>
                <a:effectLst/>
                <a:uLnTx/>
                <a:uFillTx/>
                <a:latin typeface="Arial"/>
                <a:ea typeface="Arial Unicode MS"/>
                <a:cs typeface="Arial" pitchFamily="34" charset="0"/>
                <a:sym typeface="Arial"/>
              </a:endParaRPr>
            </a:p>
          </p:txBody>
        </p:sp>
      </p:grpSp>
      <p:grpSp>
        <p:nvGrpSpPr>
          <p:cNvPr id="34" name="Group 32" descr="Reduce risk of falls, improves coordination, overall athletic skill, and posture. Promotes kinesthetic awareness.  Increases all-over tone and control when moving body mass over a changing base of support.&#10;">
            <a:extLst>
              <a:ext uri="{FF2B5EF4-FFF2-40B4-BE49-F238E27FC236}">
                <a16:creationId xmlns:a16="http://schemas.microsoft.com/office/drawing/2014/main" id="{21197CD8-6085-4C55-A756-B3A10A8402D3}"/>
              </a:ext>
            </a:extLst>
          </p:cNvPr>
          <p:cNvGrpSpPr/>
          <p:nvPr/>
        </p:nvGrpSpPr>
        <p:grpSpPr>
          <a:xfrm>
            <a:off x="6381967" y="1017288"/>
            <a:ext cx="3961354" cy="1496894"/>
            <a:chOff x="3013687" y="4021085"/>
            <a:chExt cx="2872047" cy="1496894"/>
          </a:xfrm>
        </p:grpSpPr>
        <p:sp>
          <p:nvSpPr>
            <p:cNvPr id="35" name="TextBox 34">
              <a:extLst>
                <a:ext uri="{FF2B5EF4-FFF2-40B4-BE49-F238E27FC236}">
                  <a16:creationId xmlns:a16="http://schemas.microsoft.com/office/drawing/2014/main" id="{E5B51A30-A49B-4647-AB9E-7DF629C8861E}"/>
                </a:ext>
              </a:extLst>
            </p:cNvPr>
            <p:cNvSpPr txBox="1"/>
            <p:nvPr/>
          </p:nvSpPr>
          <p:spPr>
            <a:xfrm>
              <a:off x="3156948" y="4348428"/>
              <a:ext cx="2585525" cy="116955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Reduce risk of falls, improves coordination, overall athletic skill, and posture. Promotes kinesthetic awareness.  Increases all-over tone and control when moving body mass over a changing base of support.</a:t>
              </a:r>
            </a:p>
          </p:txBody>
        </p:sp>
        <p:sp>
          <p:nvSpPr>
            <p:cNvPr id="36" name="TextBox 35">
              <a:extLst>
                <a:ext uri="{FF2B5EF4-FFF2-40B4-BE49-F238E27FC236}">
                  <a16:creationId xmlns:a16="http://schemas.microsoft.com/office/drawing/2014/main" id="{D1B43853-E63F-40DB-B225-9B7C489454A1}"/>
                </a:ext>
              </a:extLst>
            </p:cNvPr>
            <p:cNvSpPr txBox="1"/>
            <p:nvPr/>
          </p:nvSpPr>
          <p:spPr>
            <a:xfrm>
              <a:off x="3013687" y="4021085"/>
              <a:ext cx="2872047" cy="338554"/>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DCDD40"/>
                  </a:solidFill>
                  <a:effectLst/>
                  <a:uLnTx/>
                  <a:uFillTx/>
                  <a:latin typeface="Arial"/>
                  <a:ea typeface="Arial Unicode MS"/>
                  <a:cs typeface="Arial" pitchFamily="34" charset="0"/>
                  <a:sym typeface="Arial"/>
                </a:rPr>
                <a:t>Balance</a:t>
              </a:r>
              <a:endParaRPr kumimoji="0" lang="ko-KR" altLang="en-US" sz="1600" b="1" i="0" u="none" strike="noStrike" kern="1200" cap="none" spc="0" normalizeH="0" baseline="0" noProof="0">
                <a:ln>
                  <a:noFill/>
                </a:ln>
                <a:solidFill>
                  <a:srgbClr val="DCDD40"/>
                </a:solidFill>
                <a:effectLst/>
                <a:uLnTx/>
                <a:uFillTx/>
                <a:latin typeface="Arial"/>
                <a:ea typeface="Arial Unicode MS"/>
                <a:cs typeface="Arial" pitchFamily="34" charset="0"/>
                <a:sym typeface="Arial"/>
              </a:endParaRPr>
            </a:p>
          </p:txBody>
        </p:sp>
      </p:grpSp>
      <p:grpSp>
        <p:nvGrpSpPr>
          <p:cNvPr id="37" name="Group 36" descr="Braces spine and improves efficiency of upper &amp; lower body movement. Promotes balance and stability. Improves functional fitness and and movement in everyday tasks&#10;">
            <a:extLst>
              <a:ext uri="{FF2B5EF4-FFF2-40B4-BE49-F238E27FC236}">
                <a16:creationId xmlns:a16="http://schemas.microsoft.com/office/drawing/2014/main" id="{F56A4DE4-EB61-4962-B8B4-5EA89E7F7217}"/>
              </a:ext>
            </a:extLst>
          </p:cNvPr>
          <p:cNvGrpSpPr/>
          <p:nvPr/>
        </p:nvGrpSpPr>
        <p:grpSpPr>
          <a:xfrm>
            <a:off x="2167586" y="1019267"/>
            <a:ext cx="3516777" cy="1450678"/>
            <a:chOff x="1992437" y="935178"/>
            <a:chExt cx="3516777" cy="1450678"/>
          </a:xfrm>
        </p:grpSpPr>
        <p:sp>
          <p:nvSpPr>
            <p:cNvPr id="38" name="TextBox 37">
              <a:extLst>
                <a:ext uri="{FF2B5EF4-FFF2-40B4-BE49-F238E27FC236}">
                  <a16:creationId xmlns:a16="http://schemas.microsoft.com/office/drawing/2014/main" id="{53C93EE4-945E-426F-A8D6-3AC93DF21012}"/>
                </a:ext>
              </a:extLst>
            </p:cNvPr>
            <p:cNvSpPr txBox="1"/>
            <p:nvPr/>
          </p:nvSpPr>
          <p:spPr>
            <a:xfrm>
              <a:off x="2150626" y="1216305"/>
              <a:ext cx="3200400" cy="116955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black">
                      <a:lumMod val="75000"/>
                      <a:lumOff val="25000"/>
                    </a:prstClr>
                  </a:solidFill>
                  <a:effectLst/>
                  <a:uLnTx/>
                  <a:uFillTx/>
                  <a:latin typeface="Arial"/>
                  <a:ea typeface="Arial Unicode MS"/>
                  <a:cs typeface="Arial" pitchFamily="34" charset="0"/>
                  <a:sym typeface="Arial"/>
                </a:rPr>
                <a:t>Braces spine and improves efficiency of upper &amp; lower body movement. Promotes balance and stability. Improves functional fitness and and movement in everyday tasks</a:t>
              </a:r>
            </a:p>
          </p:txBody>
        </p:sp>
        <p:sp>
          <p:nvSpPr>
            <p:cNvPr id="39" name="TextBox 38">
              <a:extLst>
                <a:ext uri="{FF2B5EF4-FFF2-40B4-BE49-F238E27FC236}">
                  <a16:creationId xmlns:a16="http://schemas.microsoft.com/office/drawing/2014/main" id="{BA8B9F59-7CA2-40BD-A4FE-192594A0B0F3}"/>
                </a:ext>
              </a:extLst>
            </p:cNvPr>
            <p:cNvSpPr txBox="1"/>
            <p:nvPr/>
          </p:nvSpPr>
          <p:spPr>
            <a:xfrm>
              <a:off x="1992437" y="935178"/>
              <a:ext cx="3516777" cy="338554"/>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600" b="1" i="0" u="none" strike="noStrike" kern="1200" cap="none" spc="0" normalizeH="0" baseline="0" noProof="0">
                  <a:ln>
                    <a:noFill/>
                  </a:ln>
                  <a:solidFill>
                    <a:srgbClr val="CF223B"/>
                  </a:solidFill>
                  <a:effectLst/>
                  <a:uLnTx/>
                  <a:uFillTx/>
                  <a:latin typeface="Arial"/>
                  <a:ea typeface="Arial Unicode MS"/>
                  <a:cs typeface="Arial" pitchFamily="34" charset="0"/>
                  <a:sym typeface="Arial"/>
                </a:rPr>
                <a:t>Core</a:t>
              </a:r>
              <a:endParaRPr kumimoji="0" lang="ko-KR" altLang="en-US" sz="1600" b="1" i="0" u="none" strike="noStrike" kern="1200" cap="none" spc="0" normalizeH="0" baseline="0" noProof="0">
                <a:ln>
                  <a:noFill/>
                </a:ln>
                <a:solidFill>
                  <a:srgbClr val="CF223B"/>
                </a:solidFill>
                <a:effectLst/>
                <a:uLnTx/>
                <a:uFillTx/>
                <a:latin typeface="Arial"/>
                <a:ea typeface="Arial Unicode MS"/>
                <a:cs typeface="Arial" pitchFamily="34" charset="0"/>
                <a:sym typeface="Arial"/>
              </a:endParaRPr>
            </a:p>
          </p:txBody>
        </p:sp>
      </p:grpSp>
      <p:pic>
        <p:nvPicPr>
          <p:cNvPr id="40" name="Picture 39" descr="Logo corresponding to balance exercise.">
            <a:extLst>
              <a:ext uri="{FF2B5EF4-FFF2-40B4-BE49-F238E27FC236}">
                <a16:creationId xmlns:a16="http://schemas.microsoft.com/office/drawing/2014/main" id="{E983B45A-078F-5F44-8369-7C18E619BB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67558" y="2476378"/>
            <a:ext cx="1625450" cy="1625450"/>
          </a:xfrm>
          <a:prstGeom prst="rect">
            <a:avLst/>
          </a:prstGeom>
        </p:spPr>
      </p:pic>
      <p:pic>
        <p:nvPicPr>
          <p:cNvPr id="41" name="Picture 40" descr="Logo corresponding to flexibility exercise.">
            <a:extLst>
              <a:ext uri="{FF2B5EF4-FFF2-40B4-BE49-F238E27FC236}">
                <a16:creationId xmlns:a16="http://schemas.microsoft.com/office/drawing/2014/main" id="{BE4793D4-BC7C-0447-9296-4146497B101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65787" y="2483044"/>
            <a:ext cx="1625450" cy="1625450"/>
          </a:xfrm>
          <a:prstGeom prst="rect">
            <a:avLst/>
          </a:prstGeom>
        </p:spPr>
      </p:pic>
      <p:pic>
        <p:nvPicPr>
          <p:cNvPr id="42" name="Picture 41" descr="Logo corresponding to aerobic exercise.">
            <a:extLst>
              <a:ext uri="{FF2B5EF4-FFF2-40B4-BE49-F238E27FC236}">
                <a16:creationId xmlns:a16="http://schemas.microsoft.com/office/drawing/2014/main" id="{EEB343D2-AE7C-7D4D-9F16-611A666CBEC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462" y="2441117"/>
            <a:ext cx="1623022" cy="1623022"/>
          </a:xfrm>
          <a:prstGeom prst="rect">
            <a:avLst/>
          </a:prstGeom>
        </p:spPr>
      </p:pic>
      <p:pic>
        <p:nvPicPr>
          <p:cNvPr id="43" name="Picture 42" descr="Logo corresponding to muscle exercise.">
            <a:extLst>
              <a:ext uri="{FF2B5EF4-FFF2-40B4-BE49-F238E27FC236}">
                <a16:creationId xmlns:a16="http://schemas.microsoft.com/office/drawing/2014/main" id="{ED572065-6E67-BB4A-BB1D-F57372E7F6F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13076" y="2488769"/>
            <a:ext cx="1623022" cy="1623022"/>
          </a:xfrm>
          <a:prstGeom prst="rect">
            <a:avLst/>
          </a:prstGeom>
        </p:spPr>
      </p:pic>
      <p:pic>
        <p:nvPicPr>
          <p:cNvPr id="44" name="Picture 43" descr="Logo corresponding to core exercise.">
            <a:extLst>
              <a:ext uri="{FF2B5EF4-FFF2-40B4-BE49-F238E27FC236}">
                <a16:creationId xmlns:a16="http://schemas.microsoft.com/office/drawing/2014/main" id="{AFE0F43F-2969-2B4C-91DD-6EA23FB5DAF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17263" y="2462342"/>
            <a:ext cx="1623022" cy="1623022"/>
          </a:xfrm>
          <a:prstGeom prst="rect">
            <a:avLst/>
          </a:prstGeom>
        </p:spPr>
      </p:pic>
    </p:spTree>
    <p:extLst>
      <p:ext uri="{BB962C8B-B14F-4D97-AF65-F5344CB8AC3E}">
        <p14:creationId xmlns:p14="http://schemas.microsoft.com/office/powerpoint/2010/main" val="60869781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1136397" y="502020"/>
            <a:ext cx="5915716" cy="986851"/>
          </a:xfrm>
        </p:spPr>
        <p:txBody>
          <a:bodyPr vert="horz" lIns="91440" tIns="45720" rIns="91440" bIns="45720" rtlCol="0" anchor="b">
            <a:normAutofit/>
          </a:bodyPr>
          <a:lstStyle/>
          <a:p>
            <a:r>
              <a:rPr lang="en-US" sz="4000" b="1" kern="1200">
                <a:solidFill>
                  <a:schemeClr val="tx1"/>
                </a:solidFill>
                <a:latin typeface="+mj-lt"/>
                <a:ea typeface="+mj-ea"/>
                <a:cs typeface="+mj-cs"/>
              </a:rPr>
              <a:t>Disability Impact </a:t>
            </a:r>
          </a:p>
        </p:txBody>
      </p:sp>
      <p:sp>
        <p:nvSpPr>
          <p:cNvPr id="6" name="Content Placeholder 5"/>
          <p:cNvSpPr>
            <a:spLocks noGrp="1"/>
          </p:cNvSpPr>
          <p:nvPr>
            <p:ph sz="half" idx="1"/>
          </p:nvPr>
        </p:nvSpPr>
        <p:spPr>
          <a:xfrm>
            <a:off x="945503" y="1625553"/>
            <a:ext cx="5315189" cy="4418609"/>
          </a:xfrm>
        </p:spPr>
        <p:txBody>
          <a:bodyPr vert="horz" lIns="91440" tIns="45720" rIns="91440" bIns="45720" rtlCol="0" anchor="t">
            <a:normAutofit/>
          </a:bodyPr>
          <a:lstStyle/>
          <a:p>
            <a:pPr defTabSz="1097280">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Disability is especially common in older adults, women and minorities.</a:t>
            </a:r>
          </a:p>
          <a:p>
            <a:pPr defTabSz="1097280">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2 in 5 adults age 65 years and older have a disability </a:t>
            </a:r>
          </a:p>
          <a:p>
            <a:pPr defTabSz="1097280">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1 in 4 women have a disability. </a:t>
            </a:r>
          </a:p>
          <a:p>
            <a:pPr defTabSz="1097280">
              <a:buFont typeface="Arial" panose="020B0604020202020204" pitchFamily="34" charset="0"/>
              <a:buChar char="•"/>
            </a:pPr>
            <a:r>
              <a:rPr lang="en-US">
                <a:solidFill>
                  <a:prstClr val="black"/>
                </a:solidFill>
                <a:latin typeface="Arial" panose="020B0604020202020204" pitchFamily="34" charset="0"/>
                <a:cs typeface="Arial" panose="020B0604020202020204" pitchFamily="34" charset="0"/>
              </a:rPr>
              <a:t>2 in 5 non-Hispanic American Indians/ Alaska Natives have a disability.</a:t>
            </a:r>
          </a:p>
          <a:p>
            <a:endParaRPr lang="en-US" sz="2000"/>
          </a:p>
        </p:txBody>
      </p:sp>
      <p:sp>
        <p:nvSpPr>
          <p:cNvPr id="18"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11704320" y="6459378"/>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NCHPAD logo">
            <a:extLst>
              <a:ext uri="{FF2B5EF4-FFF2-40B4-BE49-F238E27FC236}">
                <a16:creationId xmlns:a16="http://schemas.microsoft.com/office/drawing/2014/main" id="{35B92FF2-1345-40C5-A2B8-F4F6CB4DE9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55602" y="239703"/>
            <a:ext cx="887985" cy="701433"/>
          </a:xfrm>
          <a:prstGeom prst="rect">
            <a:avLst/>
          </a:prstGeom>
        </p:spPr>
      </p:pic>
      <p:pic>
        <p:nvPicPr>
          <p:cNvPr id="4" name="Picture 3" descr="1 out of 4 live with a disability 61 million adults">
            <a:extLst>
              <a:ext uri="{FF2B5EF4-FFF2-40B4-BE49-F238E27FC236}">
                <a16:creationId xmlns:a16="http://schemas.microsoft.com/office/drawing/2014/main" id="{01FFCAAB-57FC-4F81-AEA0-C42226A19F5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60954" y="2133926"/>
            <a:ext cx="5127180" cy="1700931"/>
          </a:xfrm>
          <a:prstGeom prst="rect">
            <a:avLst/>
          </a:prstGeom>
        </p:spPr>
      </p:pic>
    </p:spTree>
    <p:extLst>
      <p:ext uri="{BB962C8B-B14F-4D97-AF65-F5344CB8AC3E}">
        <p14:creationId xmlns:p14="http://schemas.microsoft.com/office/powerpoint/2010/main" val="1903139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normAutofit/>
          </a:bodyPr>
          <a:lstStyle>
            <a:lvl1pPr>
              <a:lnSpc>
                <a:spcPct val="100000"/>
              </a:lnSpc>
              <a:defRPr sz="4800" b="1">
                <a:solidFill>
                  <a:srgbClr val="396EA7"/>
                </a:solidFill>
                <a:latin typeface="Arial"/>
                <a:ea typeface="Arial"/>
                <a:cs typeface="Arial"/>
                <a:sym typeface="Arial"/>
              </a:defRPr>
            </a:lvl1pPr>
          </a:lstStyle>
          <a:p>
            <a:r>
              <a:rPr lang="en-US"/>
              <a:t>Equipment Benefits</a:t>
            </a:r>
            <a:endParaRPr/>
          </a:p>
        </p:txBody>
      </p:sp>
      <p:grpSp>
        <p:nvGrpSpPr>
          <p:cNvPr id="24" name="Group 23" descr="Image chart showing how fitness equipment is used and its benefits.">
            <a:extLst>
              <a:ext uri="{FF2B5EF4-FFF2-40B4-BE49-F238E27FC236}">
                <a16:creationId xmlns:a16="http://schemas.microsoft.com/office/drawing/2014/main" id="{437290CD-2C47-4FDA-BCC8-5D5E348850FD}"/>
              </a:ext>
            </a:extLst>
          </p:cNvPr>
          <p:cNvGrpSpPr/>
          <p:nvPr/>
        </p:nvGrpSpPr>
        <p:grpSpPr>
          <a:xfrm>
            <a:off x="401224" y="1221953"/>
            <a:ext cx="5486400" cy="3886200"/>
            <a:chOff x="1123122" y="1"/>
            <a:chExt cx="10575011" cy="6827305"/>
          </a:xfrm>
        </p:grpSpPr>
        <p:pic>
          <p:nvPicPr>
            <p:cNvPr id="45" name="Picture 44" descr="A screenshot of a cell phone&#10;&#10;Description automatically generated">
              <a:extLst>
                <a:ext uri="{FF2B5EF4-FFF2-40B4-BE49-F238E27FC236}">
                  <a16:creationId xmlns:a16="http://schemas.microsoft.com/office/drawing/2014/main" id="{5A657724-8083-430D-830C-A6BE36E921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122" y="1"/>
              <a:ext cx="5275646" cy="6827305"/>
            </a:xfrm>
            <a:prstGeom prst="rect">
              <a:avLst/>
            </a:prstGeom>
          </p:spPr>
        </p:pic>
        <p:pic>
          <p:nvPicPr>
            <p:cNvPr id="46" name="Picture 45" descr="A screenshot of a cell phone&#10;&#10;Description automatically generated">
              <a:extLst>
                <a:ext uri="{FF2B5EF4-FFF2-40B4-BE49-F238E27FC236}">
                  <a16:creationId xmlns:a16="http://schemas.microsoft.com/office/drawing/2014/main" id="{25256248-EDEA-4A0E-9393-B905D350E8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22487" y="1"/>
              <a:ext cx="5275646" cy="6827305"/>
            </a:xfrm>
            <a:prstGeom prst="rect">
              <a:avLst/>
            </a:prstGeom>
          </p:spPr>
        </p:pic>
      </p:grpSp>
      <p:pic>
        <p:nvPicPr>
          <p:cNvPr id="3" name="Picture 2" descr="graphic of a fitness matrix"/>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99930" y="1221953"/>
            <a:ext cx="5970712" cy="3886200"/>
          </a:xfrm>
          <a:prstGeom prst="rect">
            <a:avLst/>
          </a:prstGeom>
        </p:spPr>
      </p:pic>
    </p:spTree>
    <p:extLst>
      <p:ext uri="{BB962C8B-B14F-4D97-AF65-F5344CB8AC3E}">
        <p14:creationId xmlns:p14="http://schemas.microsoft.com/office/powerpoint/2010/main" val="2576171630"/>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levance Across Settings"/>
          <p:cNvSpPr txBox="1">
            <a:spLocks noGrp="1"/>
          </p:cNvSpPr>
          <p:nvPr>
            <p:ph type="title" idx="4294967295"/>
          </p:nvPr>
        </p:nvSpPr>
        <p:spPr>
          <a:xfrm>
            <a:off x="401224" y="265176"/>
            <a:ext cx="8772923" cy="956777"/>
          </a:xfrm>
          <a:prstGeom prst="rect">
            <a:avLst/>
          </a:prstGeom>
        </p:spPr>
        <p:txBody>
          <a:bodyPr anchor="t">
            <a:normAutofit/>
          </a:bodyPr>
          <a:lstStyle>
            <a:lvl1pPr>
              <a:lnSpc>
                <a:spcPct val="100000"/>
              </a:lnSpc>
              <a:defRPr sz="4800" b="1">
                <a:solidFill>
                  <a:srgbClr val="396EA7"/>
                </a:solidFill>
                <a:latin typeface="Arial"/>
                <a:ea typeface="Arial"/>
                <a:cs typeface="Arial"/>
                <a:sym typeface="Arial"/>
              </a:defRPr>
            </a:lvl1pPr>
          </a:lstStyle>
          <a:p>
            <a:r>
              <a:rPr lang="en-US"/>
              <a:t>Space Typologies</a:t>
            </a:r>
            <a:endParaRPr/>
          </a:p>
        </p:txBody>
      </p:sp>
      <p:pic>
        <p:nvPicPr>
          <p:cNvPr id="2" name="Picture 1" descr="Drawing showing different space typologies to create a fitness area."/>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52108" y="1221953"/>
            <a:ext cx="9521072" cy="4143620"/>
          </a:xfrm>
          <a:prstGeom prst="rect">
            <a:avLst/>
          </a:prstGeom>
        </p:spPr>
      </p:pic>
    </p:spTree>
    <p:extLst>
      <p:ext uri="{BB962C8B-B14F-4D97-AF65-F5344CB8AC3E}">
        <p14:creationId xmlns:p14="http://schemas.microsoft.com/office/powerpoint/2010/main" val="114240784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ndering of accessible vertical press fitness equipmen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782" y="719905"/>
            <a:ext cx="2743200" cy="2743200"/>
          </a:xfrm>
          <a:prstGeom prst="rect">
            <a:avLst/>
          </a:prstGeom>
        </p:spPr>
      </p:pic>
      <p:pic>
        <p:nvPicPr>
          <p:cNvPr id="4" name="Picture 3" descr="A rendering of accessible lat pull down fitness equipment."/>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4609" y="764753"/>
            <a:ext cx="2743200" cy="2743200"/>
          </a:xfrm>
          <a:prstGeom prst="rect">
            <a:avLst/>
          </a:prstGeom>
        </p:spPr>
      </p:pic>
      <p:sp>
        <p:nvSpPr>
          <p:cNvPr id="188" name="Rectangle 4"/>
          <p:cNvSpPr txBox="1"/>
          <p:nvPr/>
        </p:nvSpPr>
        <p:spPr>
          <a:xfrm>
            <a:off x="7543800" y="1307592"/>
            <a:ext cx="4114800" cy="15799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Worked with New York City Parks to select a grouping of approved Accessible Outdoor Fitness Products to be included in future projects</a:t>
            </a:r>
          </a:p>
          <a:p>
            <a:pPr marL="0" marR="0" lvl="0" indent="0" algn="l" defTabSz="914400" rtl="0" eaLnBrk="1" fontAlgn="auto" latinLnBrk="0" hangingPunct="0">
              <a:lnSpc>
                <a:spcPct val="100000"/>
              </a:lnSpc>
              <a:spcBef>
                <a:spcPts val="2000"/>
              </a:spcBef>
              <a:spcAft>
                <a:spcPts val="0"/>
              </a:spcAft>
              <a:buClrTx/>
              <a:buSzPct val="100000"/>
              <a:buFontTx/>
              <a:buNone/>
              <a:tabLst/>
              <a:defRPr>
                <a:latin typeface="Arial"/>
                <a:ea typeface="Arial"/>
                <a:cs typeface="Arial"/>
                <a:sym typeface="Arial"/>
              </a:defRPr>
            </a:pPr>
            <a:endParaRPr kumimoji="0" sz="1600" b="0" i="0" u="none" strike="noStrike" kern="0" cap="none" spc="0" normalizeH="0" baseline="0" noProof="0">
              <a:ln>
                <a:noFill/>
              </a:ln>
              <a:solidFill>
                <a:srgbClr val="535353"/>
              </a:solidFill>
              <a:effectLst/>
              <a:uLnTx/>
              <a:uFillTx/>
              <a:latin typeface="Arial"/>
              <a:cs typeface="Arial"/>
              <a:sym typeface="Arial"/>
            </a:endParaRPr>
          </a:p>
        </p:txBody>
      </p:sp>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Product Selection</a:t>
            </a:r>
            <a:endParaRPr/>
          </a:p>
        </p:txBody>
      </p:sp>
      <p:pic>
        <p:nvPicPr>
          <p:cNvPr id="2" name="Picture 1" descr="A rendering of parallel bars and accessible parallel bars side by sid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66975" y="3761157"/>
            <a:ext cx="2501642" cy="1617973"/>
          </a:xfrm>
          <a:prstGeom prst="rect">
            <a:avLst/>
          </a:prstGeom>
        </p:spPr>
      </p:pic>
      <p:pic>
        <p:nvPicPr>
          <p:cNvPr id="5" name="Picture 4" descr="A rendering of accessible shoulder rotator fitness equipmen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58864" y="1062805"/>
            <a:ext cx="2057400" cy="2057400"/>
          </a:xfrm>
          <a:prstGeom prst="rect">
            <a:avLst/>
          </a:prstGeom>
        </p:spPr>
      </p:pic>
      <p:pic>
        <p:nvPicPr>
          <p:cNvPr id="6" name="Picture 5" descr="A rendering of accessible hand cycle fitness equipment."/>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9782" y="3345476"/>
            <a:ext cx="2286000" cy="2286000"/>
          </a:xfrm>
          <a:prstGeom prst="rect">
            <a:avLst/>
          </a:prstGeom>
        </p:spPr>
      </p:pic>
    </p:spTree>
    <p:extLst>
      <p:ext uri="{BB962C8B-B14F-4D97-AF65-F5344CB8AC3E}">
        <p14:creationId xmlns:p14="http://schemas.microsoft.com/office/powerpoint/2010/main" val="328486948"/>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4"/>
          <p:cNvSpPr txBox="1"/>
          <p:nvPr/>
        </p:nvSpPr>
        <p:spPr>
          <a:xfrm>
            <a:off x="7543800" y="1307592"/>
            <a:ext cx="4114800" cy="3806166"/>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ASTM F3101-15 states “Outdoor fitness equipment placement shall meet DOJ 2010 Standard for Accessible Design requirements for accessible routes, passage, turning areas and surfacing of applicable standards.”</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Worked with Bill </a:t>
            </a:r>
            <a:r>
              <a:rPr kumimoji="0" lang="en-US" sz="1600" b="0" i="0" u="none" strike="noStrike" kern="0" cap="none" spc="0" normalizeH="0" baseline="0" noProof="0" err="1">
                <a:ln>
                  <a:noFill/>
                </a:ln>
                <a:solidFill>
                  <a:srgbClr val="535353"/>
                </a:solidFill>
                <a:effectLst/>
                <a:uLnTx/>
                <a:uFillTx/>
                <a:latin typeface="Arial"/>
                <a:cs typeface="Arial"/>
                <a:sym typeface="Arial"/>
              </a:rPr>
              <a:t>Botten</a:t>
            </a:r>
            <a:r>
              <a:rPr kumimoji="0" lang="en-US" sz="1600" b="0" i="0" u="none" strike="noStrike" kern="0" cap="none" spc="0" normalizeH="0" baseline="0" noProof="0">
                <a:ln>
                  <a:noFill/>
                </a:ln>
                <a:solidFill>
                  <a:srgbClr val="535353"/>
                </a:solidFill>
                <a:effectLst/>
                <a:uLnTx/>
                <a:uFillTx/>
                <a:latin typeface="Arial"/>
                <a:cs typeface="Arial"/>
                <a:sym typeface="Arial"/>
              </a:rPr>
              <a:t> to ensure adequate routes of travel to the equipment and mobility device clear spaces are identified for layout.</a:t>
            </a:r>
          </a:p>
          <a:p>
            <a:pPr marL="219456" marR="0" lvl="0" indent="-219456" algn="l" defTabSz="914400" rtl="0" eaLnBrk="1" fontAlgn="auto" latinLnBrk="0" hangingPunct="0">
              <a:lnSpc>
                <a:spcPct val="100000"/>
              </a:lnSpc>
              <a:spcBef>
                <a:spcPts val="2000"/>
              </a:spcBef>
              <a:spcAft>
                <a:spcPts val="0"/>
              </a:spcAft>
              <a:buClrTx/>
              <a:buSzPct val="100000"/>
              <a:buFont typeface="Arial"/>
              <a:buChar char="•"/>
              <a:tabLst/>
              <a:defRPr>
                <a:latin typeface="Arial"/>
                <a:ea typeface="Arial"/>
                <a:cs typeface="Arial"/>
                <a:sym typeface="Arial"/>
              </a:defRPr>
            </a:pPr>
            <a:r>
              <a:rPr kumimoji="0" lang="en-US" sz="1600" b="0" i="0" u="none" strike="noStrike" kern="0" cap="none" spc="0" normalizeH="0" baseline="0" noProof="0">
                <a:ln>
                  <a:noFill/>
                </a:ln>
                <a:solidFill>
                  <a:srgbClr val="535353"/>
                </a:solidFill>
                <a:effectLst/>
                <a:uLnTx/>
                <a:uFillTx/>
                <a:latin typeface="Arial"/>
                <a:cs typeface="Arial"/>
                <a:sym typeface="Arial"/>
              </a:rPr>
              <a:t>Implemented CAD blocks and resources for project managers and designers to use when developing spaces.</a:t>
            </a:r>
          </a:p>
        </p:txBody>
      </p:sp>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Accessible Routes</a:t>
            </a:r>
            <a:endParaRPr/>
          </a:p>
        </p:txBody>
      </p:sp>
      <p:pic>
        <p:nvPicPr>
          <p:cNvPr id="3" name="Picture 2" descr="Top view of outdoor fitness equipment and clearance between pieces of equipment to easily maneuver in a mobility device."/>
          <p:cNvPicPr preferRelativeResize="0">
            <a:picLocks noChangeAspect="1"/>
          </p:cNvPicPr>
          <p:nvPr/>
        </p:nvPicPr>
        <p:blipFill rotWithShape="1">
          <a:blip r:embed="rId3" cstate="email">
            <a:extLst>
              <a:ext uri="{28A0092B-C50C-407E-A947-70E740481C1C}">
                <a14:useLocalDpi xmlns:a14="http://schemas.microsoft.com/office/drawing/2010/main"/>
              </a:ext>
            </a:extLst>
          </a:blip>
          <a:stretch/>
        </p:blipFill>
        <p:spPr>
          <a:xfrm>
            <a:off x="1399742" y="1266028"/>
            <a:ext cx="4696258" cy="4393687"/>
          </a:xfrm>
          <a:prstGeom prst="rect">
            <a:avLst/>
          </a:prstGeom>
        </p:spPr>
      </p:pic>
    </p:spTree>
    <p:extLst>
      <p:ext uri="{BB962C8B-B14F-4D97-AF65-F5344CB8AC3E}">
        <p14:creationId xmlns:p14="http://schemas.microsoft.com/office/powerpoint/2010/main" val="652149492"/>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p view of Ken Malloy Harbor Regional Park Outdoor Fitness Park including ropes course area, fitness, therapeutic area, and overhead climbi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131216"/>
            <a:ext cx="12192000" cy="4468306"/>
          </a:xfrm>
          <a:prstGeom prst="rect">
            <a:avLst/>
          </a:prstGeom>
        </p:spPr>
      </p:pic>
      <p:sp>
        <p:nvSpPr>
          <p:cNvPr id="189" name="Relevance Across Settings"/>
          <p:cNvSpPr txBox="1">
            <a:spLocks noGrp="1"/>
          </p:cNvSpPr>
          <p:nvPr>
            <p:ph type="title" idx="4294967295"/>
          </p:nvPr>
        </p:nvSpPr>
        <p:spPr>
          <a:xfrm>
            <a:off x="401224" y="265176"/>
            <a:ext cx="8772923" cy="956777"/>
          </a:xfrm>
          <a:prstGeom prst="rect">
            <a:avLst/>
          </a:prstGeom>
        </p:spPr>
        <p:txBody>
          <a:bodyPr anchor="t"/>
          <a:lstStyle>
            <a:lvl1pPr>
              <a:lnSpc>
                <a:spcPct val="100000"/>
              </a:lnSpc>
              <a:defRPr sz="4800" b="1">
                <a:solidFill>
                  <a:srgbClr val="396EA7"/>
                </a:solidFill>
                <a:latin typeface="Arial"/>
                <a:ea typeface="Arial"/>
                <a:cs typeface="Arial"/>
                <a:sym typeface="Arial"/>
              </a:defRPr>
            </a:lvl1pPr>
          </a:lstStyle>
          <a:p>
            <a:r>
              <a:rPr lang="en-US"/>
              <a:t>Final Application</a:t>
            </a:r>
            <a:endParaRPr/>
          </a:p>
        </p:txBody>
      </p:sp>
    </p:spTree>
    <p:extLst>
      <p:ext uri="{BB962C8B-B14F-4D97-AF65-F5344CB8AC3E}">
        <p14:creationId xmlns:p14="http://schemas.microsoft.com/office/powerpoint/2010/main" val="1193699145"/>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Accessible to and Usable by”"/>
          <p:cNvSpPr txBox="1">
            <a:spLocks noGrp="1"/>
          </p:cNvSpPr>
          <p:nvPr>
            <p:ph type="title" idx="4294967295"/>
          </p:nvPr>
        </p:nvSpPr>
        <p:spPr>
          <a:xfrm>
            <a:off x="401224" y="263477"/>
            <a:ext cx="11389552" cy="683518"/>
          </a:xfrm>
          <a:prstGeom prst="rect">
            <a:avLst/>
          </a:prstGeom>
        </p:spPr>
        <p:txBody>
          <a:bodyPr anchor="t">
            <a:normAutofit fontScale="90000"/>
          </a:bodyPr>
          <a:lstStyle>
            <a:lvl1pPr defTabSz="804672">
              <a:lnSpc>
                <a:spcPct val="100000"/>
              </a:lnSpc>
              <a:defRPr sz="4200" b="1">
                <a:solidFill>
                  <a:srgbClr val="396EA7"/>
                </a:solidFill>
                <a:latin typeface="Arial"/>
                <a:ea typeface="Arial"/>
                <a:cs typeface="Arial"/>
                <a:sym typeface="Arial"/>
              </a:defRPr>
            </a:lvl1pPr>
          </a:lstStyle>
          <a:p>
            <a:r>
              <a:rPr lang="en-US"/>
              <a:t>Contact Information and Resources</a:t>
            </a:r>
            <a:endParaRPr/>
          </a:p>
        </p:txBody>
      </p:sp>
      <p:sp>
        <p:nvSpPr>
          <p:cNvPr id="9" name="AutoShape 4" descr="/Users/fwiechmann/Library/Containers/com.microsoft.Outlook/Data/Library/Caches/Signatures/signature_1380344993"/>
          <p:cNvSpPr>
            <a:spLocks noChangeAspect="1" noChangeArrowheads="1"/>
          </p:cNvSpPr>
          <p:nvPr/>
        </p:nvSpPr>
        <p:spPr bwMode="auto">
          <a:xfrm>
            <a:off x="28575" y="301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0">
              <a:lnSpc>
                <a:spcPct val="100000"/>
              </a:lnSpc>
              <a:spcBef>
                <a:spcPts val="200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latin typeface="Calibri"/>
              <a:cs typeface="Calibri"/>
              <a:sym typeface="Calibri"/>
            </a:endParaRPr>
          </a:p>
        </p:txBody>
      </p:sp>
      <p:sp>
        <p:nvSpPr>
          <p:cNvPr id="10" name="Content Placeholder 3">
            <a:extLst>
              <a:ext uri="{FF2B5EF4-FFF2-40B4-BE49-F238E27FC236}">
                <a16:creationId xmlns:a16="http://schemas.microsoft.com/office/drawing/2014/main" id="{7EC1CBCD-885F-40ED-8B9E-DAB0559655BD}"/>
              </a:ext>
            </a:extLst>
          </p:cNvPr>
          <p:cNvSpPr txBox="1">
            <a:spLocks/>
          </p:cNvSpPr>
          <p:nvPr/>
        </p:nvSpPr>
        <p:spPr>
          <a:xfrm>
            <a:off x="7543800" y="1053064"/>
            <a:ext cx="4114800" cy="484632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lnSpcReduction="1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kumimoji="0" lang="en-US" sz="1600" b="0"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Calibri"/>
              </a:rPr>
              <a:t>PlayCore</a:t>
            </a: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 Resources</a:t>
            </a: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Questions</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hlinkClick r:id="rId3"/>
              </a:rPr>
              <a:t>core@playcore.com</a:t>
            </a:r>
            <a:endPar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Request Outdoor Adult Fitness Guidebook</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hlinkClick r:id="rId4"/>
              </a:rPr>
              <a:t>www.playcore.com/programs/outdoor-adult-fitness</a:t>
            </a:r>
            <a:endPar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Newsletter</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hlinkClick r:id="rId5"/>
              </a:rPr>
              <a:t>www.playcore.com/newsletter</a:t>
            </a:r>
            <a:endPar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Funding Tool </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hlinkClick r:id="rId6"/>
              </a:rPr>
              <a:t>www.playcore.com/funding</a:t>
            </a:r>
            <a:endPar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Resources</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hlinkClick r:id="rId7"/>
              </a:rPr>
              <a:t>www.playcore.com/resources</a:t>
            </a:r>
            <a:endParaRPr kumimoji="0" lang="en-US" sz="1400" b="1" i="0" u="none" strike="noStrike" kern="0" cap="none" spc="0" normalizeH="0" baseline="0" noProof="0">
              <a:ln>
                <a:noFill/>
              </a:ln>
              <a:solidFill>
                <a:srgbClr val="535353">
                  <a:lumMod val="75000"/>
                </a:srgbClr>
              </a:solidFill>
              <a:effectLst/>
              <a:uLnTx/>
              <a:uFillTx/>
              <a:latin typeface="Arial" panose="020B0604020202020204" pitchFamily="34" charset="0"/>
              <a:cs typeface="Arial" panose="020B0604020202020204" pitchFamily="34" charset="0"/>
              <a:sym typeface="Calibri"/>
            </a:endParaRPr>
          </a:p>
          <a:p>
            <a:pPr marL="228600" marR="0" lvl="0" indent="-2286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Calibri"/>
              </a:rPr>
              <a:t>COVID19 Resources</a:t>
            </a: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r>
              <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hlinkClick r:id="rId8"/>
              </a:rPr>
              <a:t>www.playcore.com/COVID-19-play-recreation-resources</a:t>
            </a:r>
            <a:endPar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endParaRPr>
          </a:p>
          <a:p>
            <a:pPr marL="723900" marR="0" lvl="1" indent="-266700" algn="l" defTabSz="914400" rtl="0" eaLnBrk="1" fontAlgn="auto" latinLnBrk="0" hangingPunct="1">
              <a:lnSpc>
                <a:spcPct val="90000"/>
              </a:lnSpc>
              <a:spcBef>
                <a:spcPts val="1000"/>
              </a:spcBef>
              <a:spcAft>
                <a:spcPts val="0"/>
              </a:spcAft>
              <a:buClrTx/>
              <a:buSzPct val="100000"/>
              <a:buFont typeface="Arial"/>
              <a:buChar char="•"/>
              <a:tabLst/>
              <a:defRPr/>
            </a:pPr>
            <a:endParaRPr kumimoji="0" lang="en-US" sz="14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sym typeface="Calibri"/>
            </a:endParaRPr>
          </a:p>
        </p:txBody>
      </p:sp>
      <p:pic>
        <p:nvPicPr>
          <p:cNvPr id="4" name="Picture 3" descr="woman seated on an outdoor fitness equipment arm press"/>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4632" y="1024128"/>
            <a:ext cx="6511921" cy="4343400"/>
          </a:xfrm>
          <a:prstGeom prst="rect">
            <a:avLst/>
          </a:prstGeom>
        </p:spPr>
      </p:pic>
    </p:spTree>
    <p:extLst>
      <p:ext uri="{BB962C8B-B14F-4D97-AF65-F5344CB8AC3E}">
        <p14:creationId xmlns:p14="http://schemas.microsoft.com/office/powerpoint/2010/main" val="1743511915"/>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12400082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FEA10EFE-AE23-7A41-B78A-96840C5EFAD4}"/>
              </a:ext>
            </a:extLst>
          </p:cNvPr>
          <p:cNvPicPr/>
          <p:nvPr/>
        </p:nvPicPr>
        <p:blipFill>
          <a:blip r:embed="rId2" cstate="email">
            <a:extLst>
              <a:ext uri="{28A0092B-C50C-407E-A947-70E740481C1C}">
                <a14:useLocalDpi xmlns:a14="http://schemas.microsoft.com/office/drawing/2010/main"/>
              </a:ext>
            </a:extLst>
          </a:blip>
          <a:stretch>
            <a:fillRect/>
          </a:stretch>
        </p:blipFill>
        <p:spPr>
          <a:xfrm>
            <a:off x="7977653" y="5884876"/>
            <a:ext cx="1828800" cy="725805"/>
          </a:xfrm>
          <a:prstGeom prst="rect">
            <a:avLst/>
          </a:prstGeom>
        </p:spPr>
      </p:pic>
      <p:pic>
        <p:nvPicPr>
          <p:cNvPr id="6" name="Picture 5" descr="A person smiling for the camera&#10;&#10;Description automatically generated with medium confidence">
            <a:extLst>
              <a:ext uri="{FF2B5EF4-FFF2-40B4-BE49-F238E27FC236}">
                <a16:creationId xmlns:a16="http://schemas.microsoft.com/office/drawing/2014/main" id="{09525228-F0AA-294F-973E-63B349192FF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3" y="0"/>
            <a:ext cx="6260023" cy="6858000"/>
          </a:xfrm>
          <a:prstGeom prst="rect">
            <a:avLst/>
          </a:prstGeom>
        </p:spPr>
      </p:pic>
      <p:sp>
        <p:nvSpPr>
          <p:cNvPr id="9" name="TextBox 8">
            <a:extLst>
              <a:ext uri="{FF2B5EF4-FFF2-40B4-BE49-F238E27FC236}">
                <a16:creationId xmlns:a16="http://schemas.microsoft.com/office/drawing/2014/main" id="{348B42DD-FBCA-354E-BC8C-D1BB582EAF6B}"/>
              </a:ext>
            </a:extLst>
          </p:cNvPr>
          <p:cNvSpPr txBox="1"/>
          <p:nvPr/>
        </p:nvSpPr>
        <p:spPr>
          <a:xfrm>
            <a:off x="8162076" y="895583"/>
            <a:ext cx="18248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Ileana Rodriguez </a:t>
            </a:r>
          </a:p>
        </p:txBody>
      </p:sp>
      <p:sp>
        <p:nvSpPr>
          <p:cNvPr id="10" name="TextBox 9">
            <a:extLst>
              <a:ext uri="{FF2B5EF4-FFF2-40B4-BE49-F238E27FC236}">
                <a16:creationId xmlns:a16="http://schemas.microsoft.com/office/drawing/2014/main" id="{C7FD1B69-F713-A94B-B359-DAD56D5F019E}"/>
              </a:ext>
            </a:extLst>
          </p:cNvPr>
          <p:cNvSpPr txBox="1"/>
          <p:nvPr/>
        </p:nvSpPr>
        <p:spPr>
          <a:xfrm>
            <a:off x="7295653" y="1445968"/>
            <a:ext cx="17328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Cuba- American </a:t>
            </a:r>
          </a:p>
        </p:txBody>
      </p:sp>
      <p:sp>
        <p:nvSpPr>
          <p:cNvPr id="11" name="TextBox 10">
            <a:extLst>
              <a:ext uri="{FF2B5EF4-FFF2-40B4-BE49-F238E27FC236}">
                <a16:creationId xmlns:a16="http://schemas.microsoft.com/office/drawing/2014/main" id="{4C914018-7082-A443-8255-FB75F0056220}"/>
              </a:ext>
            </a:extLst>
          </p:cNvPr>
          <p:cNvSpPr txBox="1"/>
          <p:nvPr/>
        </p:nvSpPr>
        <p:spPr>
          <a:xfrm>
            <a:off x="6675248" y="2114338"/>
            <a:ext cx="25647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Master in Architecture </a:t>
            </a:r>
          </a:p>
        </p:txBody>
      </p:sp>
      <p:sp>
        <p:nvSpPr>
          <p:cNvPr id="12" name="TextBox 11">
            <a:extLst>
              <a:ext uri="{FF2B5EF4-FFF2-40B4-BE49-F238E27FC236}">
                <a16:creationId xmlns:a16="http://schemas.microsoft.com/office/drawing/2014/main" id="{5D1C35BB-5B4A-5249-9A91-9D26388685A0}"/>
              </a:ext>
            </a:extLst>
          </p:cNvPr>
          <p:cNvSpPr txBox="1"/>
          <p:nvPr/>
        </p:nvSpPr>
        <p:spPr>
          <a:xfrm>
            <a:off x="9028502" y="2114338"/>
            <a:ext cx="25647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Paralympic Swimmer – LONDON 2012 </a:t>
            </a:r>
          </a:p>
        </p:txBody>
      </p:sp>
      <p:sp>
        <p:nvSpPr>
          <p:cNvPr id="13" name="TextBox 12">
            <a:extLst>
              <a:ext uri="{FF2B5EF4-FFF2-40B4-BE49-F238E27FC236}">
                <a16:creationId xmlns:a16="http://schemas.microsoft.com/office/drawing/2014/main" id="{EC53FAB5-D118-D04B-9D20-93FD8CD76DFE}"/>
              </a:ext>
            </a:extLst>
          </p:cNvPr>
          <p:cNvSpPr txBox="1"/>
          <p:nvPr/>
        </p:nvSpPr>
        <p:spPr>
          <a:xfrm>
            <a:off x="7205420" y="2845777"/>
            <a:ext cx="25647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Business Owner </a:t>
            </a:r>
          </a:p>
        </p:txBody>
      </p:sp>
      <p:sp>
        <p:nvSpPr>
          <p:cNvPr id="14" name="TextBox 13">
            <a:extLst>
              <a:ext uri="{FF2B5EF4-FFF2-40B4-BE49-F238E27FC236}">
                <a16:creationId xmlns:a16="http://schemas.microsoft.com/office/drawing/2014/main" id="{832672D9-990D-5544-83D4-CBADDB9F5F7B}"/>
              </a:ext>
            </a:extLst>
          </p:cNvPr>
          <p:cNvSpPr txBox="1"/>
          <p:nvPr/>
        </p:nvSpPr>
        <p:spPr>
          <a:xfrm>
            <a:off x="9028501" y="4645993"/>
            <a:ext cx="313175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Athlete Representative for the Americas Paralympic Committee </a:t>
            </a:r>
          </a:p>
        </p:txBody>
      </p:sp>
      <p:sp>
        <p:nvSpPr>
          <p:cNvPr id="16" name="TextBox 15">
            <a:extLst>
              <a:ext uri="{FF2B5EF4-FFF2-40B4-BE49-F238E27FC236}">
                <a16:creationId xmlns:a16="http://schemas.microsoft.com/office/drawing/2014/main" id="{CC7CCFA6-9472-C443-84B9-44CAC7EC77A9}"/>
              </a:ext>
            </a:extLst>
          </p:cNvPr>
          <p:cNvSpPr txBox="1"/>
          <p:nvPr/>
        </p:nvSpPr>
        <p:spPr>
          <a:xfrm>
            <a:off x="9028502" y="2845777"/>
            <a:ext cx="31317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Houston Planning Commission </a:t>
            </a:r>
          </a:p>
        </p:txBody>
      </p:sp>
      <p:sp>
        <p:nvSpPr>
          <p:cNvPr id="17" name="TextBox 16">
            <a:extLst>
              <a:ext uri="{FF2B5EF4-FFF2-40B4-BE49-F238E27FC236}">
                <a16:creationId xmlns:a16="http://schemas.microsoft.com/office/drawing/2014/main" id="{3241EC4E-1D68-1043-91E3-1C42492BB362}"/>
              </a:ext>
            </a:extLst>
          </p:cNvPr>
          <p:cNvSpPr txBox="1"/>
          <p:nvPr/>
        </p:nvSpPr>
        <p:spPr>
          <a:xfrm>
            <a:off x="9028500" y="3591388"/>
            <a:ext cx="31317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Chef de Mission Refugee Paralympic Team  - Tokyo 2020</a:t>
            </a:r>
          </a:p>
        </p:txBody>
      </p:sp>
      <p:cxnSp>
        <p:nvCxnSpPr>
          <p:cNvPr id="20" name="Straight Connector 19">
            <a:extLst>
              <a:ext uri="{FF2B5EF4-FFF2-40B4-BE49-F238E27FC236}">
                <a16:creationId xmlns:a16="http://schemas.microsoft.com/office/drawing/2014/main" id="{FD5E316E-9E00-8B41-9AA2-8D573646D9F5}"/>
              </a:ext>
              <a:ext uri="{C183D7F6-B498-43B3-948B-1728B52AA6E4}">
                <adec:decorative xmlns:adec="http://schemas.microsoft.com/office/drawing/2017/decorative" val="1"/>
              </a:ext>
            </a:extLst>
          </p:cNvPr>
          <p:cNvCxnSpPr>
            <a:cxnSpLocks/>
          </p:cNvCxnSpPr>
          <p:nvPr/>
        </p:nvCxnSpPr>
        <p:spPr>
          <a:xfrm>
            <a:off x="9028500" y="1445968"/>
            <a:ext cx="0" cy="435209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AA31F4A-EBD2-424F-A445-7313F905C33F}"/>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a:t>Ileana Rodriguez</a:t>
            </a:r>
          </a:p>
        </p:txBody>
      </p:sp>
    </p:spTree>
    <p:extLst>
      <p:ext uri="{BB962C8B-B14F-4D97-AF65-F5344CB8AC3E}">
        <p14:creationId xmlns:p14="http://schemas.microsoft.com/office/powerpoint/2010/main" val="27135923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sability Impacts.pdf"/>
          <p:cNvPicPr>
            <a:picLocks noChangeAspect="1"/>
          </p:cNvPicPr>
          <p:nvPr/>
        </p:nvPicPr>
        <p:blipFill rotWithShape="1">
          <a:blip r:embed="rId2" cstate="email">
            <a:extLst>
              <a:ext uri="{28A0092B-C50C-407E-A947-70E740481C1C}">
                <a14:useLocalDpi xmlns:a14="http://schemas.microsoft.com/office/drawing/2010/main"/>
              </a:ext>
            </a:extLst>
          </a:blip>
          <a:srcRect t="49238"/>
          <a:stretch/>
        </p:blipFill>
        <p:spPr>
          <a:xfrm>
            <a:off x="1600200" y="-52278"/>
            <a:ext cx="8808421" cy="6910277"/>
          </a:xfrm>
          <a:prstGeom prst="rect">
            <a:avLst/>
          </a:prstGeom>
        </p:spPr>
      </p:pic>
      <p:pic>
        <p:nvPicPr>
          <p:cNvPr id="4" name="Picture 3" descr="A picture containing table&#10;&#10;Description automatically generated">
            <a:extLst>
              <a:ext uri="{FF2B5EF4-FFF2-40B4-BE49-F238E27FC236}">
                <a16:creationId xmlns:a16="http://schemas.microsoft.com/office/drawing/2014/main" id="{FEA10EFE-AE23-7A41-B78A-96840C5EFAD4}"/>
              </a:ext>
            </a:extLst>
          </p:cNvPr>
          <p:cNvPicPr/>
          <p:nvPr/>
        </p:nvPicPr>
        <p:blipFill>
          <a:blip r:embed="rId3" cstate="email">
            <a:extLst>
              <a:ext uri="{28A0092B-C50C-407E-A947-70E740481C1C}">
                <a14:useLocalDpi xmlns:a14="http://schemas.microsoft.com/office/drawing/2010/main"/>
              </a:ext>
            </a:extLst>
          </a:blip>
          <a:stretch>
            <a:fillRect/>
          </a:stretch>
        </p:blipFill>
        <p:spPr>
          <a:xfrm>
            <a:off x="9525000" y="5767070"/>
            <a:ext cx="1828800" cy="725805"/>
          </a:xfrm>
          <a:prstGeom prst="rect">
            <a:avLst/>
          </a:prstGeom>
        </p:spPr>
      </p:pic>
      <p:sp>
        <p:nvSpPr>
          <p:cNvPr id="5" name="TextBox 4">
            <a:extLst>
              <a:ext uri="{FF2B5EF4-FFF2-40B4-BE49-F238E27FC236}">
                <a16:creationId xmlns:a16="http://schemas.microsoft.com/office/drawing/2014/main" id="{EC53FAB5-D118-D04B-9D20-93FD8CD76DFE}"/>
              </a:ext>
            </a:extLst>
          </p:cNvPr>
          <p:cNvSpPr txBox="1"/>
          <p:nvPr/>
        </p:nvSpPr>
        <p:spPr>
          <a:xfrm>
            <a:off x="0" y="6470667"/>
            <a:ext cx="256477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25000" noProof="0">
                <a:ln>
                  <a:noFill/>
                </a:ln>
                <a:solidFill>
                  <a:srgbClr val="E7E6E6">
                    <a:lumMod val="50000"/>
                  </a:srgbClr>
                </a:solidFill>
                <a:effectLst/>
                <a:uLnTx/>
                <a:uFillTx/>
                <a:latin typeface="Calibri"/>
                <a:ea typeface="+mn-ea"/>
                <a:cs typeface="+mn-cs"/>
              </a:rPr>
              <a:t>*Image by </a:t>
            </a:r>
            <a:r>
              <a:rPr kumimoji="0" lang="en-US" sz="1800" b="0" i="1" u="none" strike="noStrike" kern="1200" cap="none" spc="0" normalizeH="0" baseline="-25000" noProof="0" err="1">
                <a:ln>
                  <a:noFill/>
                </a:ln>
                <a:solidFill>
                  <a:srgbClr val="E7E6E6">
                    <a:lumMod val="50000"/>
                  </a:srgbClr>
                </a:solidFill>
                <a:effectLst/>
                <a:uLnTx/>
                <a:uFillTx/>
                <a:latin typeface="Calibri"/>
                <a:ea typeface="+mn-ea"/>
                <a:cs typeface="+mn-cs"/>
              </a:rPr>
              <a:t>IDesign</a:t>
            </a:r>
            <a:r>
              <a:rPr kumimoji="0" lang="en-US" sz="1800" b="0" i="1" u="none" strike="noStrike" kern="1200" cap="none" spc="0" normalizeH="0" baseline="-25000" noProof="0">
                <a:ln>
                  <a:noFill/>
                </a:ln>
                <a:solidFill>
                  <a:srgbClr val="E7E6E6">
                    <a:lumMod val="50000"/>
                  </a:srgbClr>
                </a:solidFill>
                <a:effectLst/>
                <a:uLnTx/>
                <a:uFillTx/>
                <a:latin typeface="Calibri"/>
                <a:ea typeface="+mn-ea"/>
                <a:cs typeface="+mn-cs"/>
              </a:rPr>
              <a:t> Access</a:t>
            </a:r>
          </a:p>
        </p:txBody>
      </p:sp>
      <p:sp>
        <p:nvSpPr>
          <p:cNvPr id="2" name="Title 1">
            <a:extLst>
              <a:ext uri="{FF2B5EF4-FFF2-40B4-BE49-F238E27FC236}">
                <a16:creationId xmlns:a16="http://schemas.microsoft.com/office/drawing/2014/main" id="{40EBD609-9D7D-4C58-BD23-1613D46580EA}"/>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err="1"/>
              <a:t>Idesign</a:t>
            </a:r>
            <a:r>
              <a:rPr lang="en-US"/>
              <a:t> graphic of the USA.</a:t>
            </a:r>
          </a:p>
        </p:txBody>
      </p:sp>
    </p:spTree>
    <p:extLst>
      <p:ext uri="{BB962C8B-B14F-4D97-AF65-F5344CB8AC3E}">
        <p14:creationId xmlns:p14="http://schemas.microsoft.com/office/powerpoint/2010/main" val="18038421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AC08C-0E4E-BE41-881C-D6C2A40C69E2}"/>
              </a:ext>
            </a:extLst>
          </p:cNvPr>
          <p:cNvSpPr txBox="1"/>
          <p:nvPr/>
        </p:nvSpPr>
        <p:spPr>
          <a:xfrm>
            <a:off x="345835" y="5941965"/>
            <a:ext cx="629289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Olympic and Paralympic Training Center </a:t>
            </a:r>
          </a:p>
        </p:txBody>
      </p:sp>
      <p:pic>
        <p:nvPicPr>
          <p:cNvPr id="9" name="Picture 8" descr="Photo of the Olympic training center">
            <a:extLst>
              <a:ext uri="{FF2B5EF4-FFF2-40B4-BE49-F238E27FC236}">
                <a16:creationId xmlns:a16="http://schemas.microsoft.com/office/drawing/2014/main" id="{22A4A388-70A3-1B40-8D83-7759156B41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95708"/>
            <a:ext cx="12189679" cy="4466583"/>
          </a:xfrm>
          <a:prstGeom prst="rect">
            <a:avLst/>
          </a:prstGeom>
        </p:spPr>
      </p:pic>
      <p:sp>
        <p:nvSpPr>
          <p:cNvPr id="22" name="Title 21">
            <a:extLst>
              <a:ext uri="{FF2B5EF4-FFF2-40B4-BE49-F238E27FC236}">
                <a16:creationId xmlns:a16="http://schemas.microsoft.com/office/drawing/2014/main" id="{6D54C2A9-C7FF-CC4A-B2F7-4E4BB2B6A912}"/>
              </a:ext>
            </a:extLst>
          </p:cNvPr>
          <p:cNvSpPr txBox="1">
            <a:spLocks noGrp="1"/>
          </p:cNvSpPr>
          <p:nvPr>
            <p:ph type="title" idx="4294967295"/>
          </p:nvPr>
        </p:nvSpPr>
        <p:spPr>
          <a:xfrm>
            <a:off x="482737" y="392814"/>
            <a:ext cx="6292898"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Accessibility + Design = Inclusion </a:t>
            </a:r>
          </a:p>
        </p:txBody>
      </p:sp>
    </p:spTree>
    <p:extLst>
      <p:ext uri="{BB962C8B-B14F-4D97-AF65-F5344CB8AC3E}">
        <p14:creationId xmlns:p14="http://schemas.microsoft.com/office/powerpoint/2010/main" val="443940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1136397" y="502020"/>
            <a:ext cx="5915716" cy="986851"/>
          </a:xfrm>
        </p:spPr>
        <p:txBody>
          <a:bodyPr vert="horz" lIns="91440" tIns="45720" rIns="91440" bIns="45720" rtlCol="0" anchor="b">
            <a:normAutofit/>
          </a:bodyPr>
          <a:lstStyle/>
          <a:p>
            <a:r>
              <a:rPr lang="en-US" sz="4000" b="1" kern="1200">
                <a:solidFill>
                  <a:schemeClr val="tx1"/>
                </a:solidFill>
                <a:latin typeface="+mj-lt"/>
                <a:ea typeface="+mj-ea"/>
                <a:cs typeface="+mj-cs"/>
              </a:rPr>
              <a:t>Disability Impacts All of Us </a:t>
            </a:r>
          </a:p>
        </p:txBody>
      </p:sp>
      <p:sp>
        <p:nvSpPr>
          <p:cNvPr id="6" name="Content Placeholder 5"/>
          <p:cNvSpPr>
            <a:spLocks noGrp="1"/>
          </p:cNvSpPr>
          <p:nvPr>
            <p:ph sz="half" idx="1"/>
          </p:nvPr>
        </p:nvSpPr>
        <p:spPr>
          <a:xfrm>
            <a:off x="945503" y="1625553"/>
            <a:ext cx="5642161" cy="4774814"/>
          </a:xfrm>
        </p:spPr>
        <p:txBody>
          <a:bodyPr vert="horz" lIns="91440" tIns="45720" rIns="91440" bIns="45720" rtlCol="0" anchor="t">
            <a:normAutofit/>
          </a:bodyPr>
          <a:lstStyle/>
          <a:p>
            <a:r>
              <a:rPr lang="en-US" sz="2400"/>
              <a:t>Adults with disabilities are </a:t>
            </a:r>
            <a:r>
              <a:rPr lang="en-US" sz="2400" b="1"/>
              <a:t>2-3 times more likely </a:t>
            </a:r>
            <a:r>
              <a:rPr lang="en-US" sz="2400"/>
              <a:t>to have heart disease, stroke, diabetes, or cancer than adults without disabilities</a:t>
            </a:r>
          </a:p>
          <a:p>
            <a:r>
              <a:rPr lang="en-US" sz="2400" b="1"/>
              <a:t>60% </a:t>
            </a:r>
            <a:r>
              <a:rPr lang="en-US" sz="2400"/>
              <a:t>of all adults with disabilities get </a:t>
            </a:r>
            <a:r>
              <a:rPr lang="en-US" sz="2400" b="1"/>
              <a:t>no aerobic physical activity</a:t>
            </a:r>
            <a:r>
              <a:rPr lang="en-US" sz="2400"/>
              <a:t>, an important health behavior to help avoid these chronic diseases</a:t>
            </a:r>
          </a:p>
          <a:p>
            <a:r>
              <a:rPr lang="en-US" sz="2400" b="1"/>
              <a:t>38% higher </a:t>
            </a:r>
            <a:r>
              <a:rPr lang="en-US" sz="2400"/>
              <a:t>obesity rates for youth with a disability</a:t>
            </a:r>
          </a:p>
          <a:p>
            <a:r>
              <a:rPr lang="en-US" sz="2400"/>
              <a:t>Disability is a health disparity  NOT a health outcome! </a:t>
            </a:r>
          </a:p>
          <a:p>
            <a:endParaRPr lang="en-US" sz="2000"/>
          </a:p>
        </p:txBody>
      </p:sp>
      <p:sp>
        <p:nvSpPr>
          <p:cNvPr id="18"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Disability and Health adults living with disabilities are more likely to:&#10;be obese, smoke, have heart disease have diabete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5967" y="1625553"/>
            <a:ext cx="4170530" cy="3638787"/>
          </a:xfrm>
          <a:prstGeom prst="rect">
            <a:avLst/>
          </a:prstGeom>
        </p:spPr>
      </p:pic>
      <p:sp>
        <p:nvSpPr>
          <p:cNvPr id="2" name="Slide Number Placeholder 1"/>
          <p:cNvSpPr>
            <a:spLocks noGrp="1"/>
          </p:cNvSpPr>
          <p:nvPr>
            <p:ph type="sldNum" sz="quarter" idx="12"/>
          </p:nvPr>
        </p:nvSpPr>
        <p:spPr>
          <a:xfrm>
            <a:off x="11704320" y="6459378"/>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NCHPAD Logo">
            <a:extLst>
              <a:ext uri="{FF2B5EF4-FFF2-40B4-BE49-F238E27FC236}">
                <a16:creationId xmlns:a16="http://schemas.microsoft.com/office/drawing/2014/main" id="{35B92FF2-1345-40C5-A2B8-F4F6CB4DE9B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55602" y="239703"/>
            <a:ext cx="887985" cy="701433"/>
          </a:xfrm>
          <a:prstGeom prst="rect">
            <a:avLst/>
          </a:prstGeom>
        </p:spPr>
      </p:pic>
    </p:spTree>
    <p:extLst>
      <p:ext uri="{BB962C8B-B14F-4D97-AF65-F5344CB8AC3E}">
        <p14:creationId xmlns:p14="http://schemas.microsoft.com/office/powerpoint/2010/main" val="3257855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6102C7-04D2-6A4B-A70C-0B36872C2003}"/>
              </a:ext>
            </a:extLst>
          </p:cNvPr>
          <p:cNvSpPr txBox="1">
            <a:spLocks noGrp="1"/>
          </p:cNvSpPr>
          <p:nvPr>
            <p:ph type="title" idx="4294967295"/>
          </p:nvPr>
        </p:nvSpPr>
        <p:spPr>
          <a:xfrm>
            <a:off x="3992893" y="5920352"/>
            <a:ext cx="3191934" cy="73866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Ileana Rodriguez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hlinkClick r:id="rId2">
                  <a:extLst>
                    <a:ext uri="{A12FA001-AC4F-418D-AE19-62706E023703}">
                      <ahyp:hlinkClr xmlns:ahyp="http://schemas.microsoft.com/office/drawing/2018/hyperlinkcolor" val="tx"/>
                    </a:ext>
                  </a:extLst>
                </a:hlinkClick>
              </a:rPr>
              <a:t>i.Rodriguez@idesignaccess.com</a:t>
            </a:r>
            <a:endPar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lumMod val="65000"/>
                    <a:lumOff val="35000"/>
                  </a:prstClr>
                </a:solidFill>
                <a:effectLst/>
                <a:uLnTx/>
                <a:uFillTx/>
                <a:latin typeface="Calibri"/>
                <a:ea typeface="+mn-ea"/>
                <a:cs typeface="+mn-cs"/>
              </a:rPr>
              <a:t>(305) 322 0900</a:t>
            </a:r>
          </a:p>
        </p:txBody>
      </p:sp>
      <p:pic>
        <p:nvPicPr>
          <p:cNvPr id="5" name="Picture 4" descr="city skyline graphic">
            <a:extLst>
              <a:ext uri="{FF2B5EF4-FFF2-40B4-BE49-F238E27FC236}">
                <a16:creationId xmlns:a16="http://schemas.microsoft.com/office/drawing/2014/main" id="{8F5A039F-C39F-C044-B788-6524AFE49E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231057" cy="5920353"/>
          </a:xfrm>
          <a:prstGeom prst="rect">
            <a:avLst/>
          </a:prstGeom>
        </p:spPr>
      </p:pic>
    </p:spTree>
    <p:extLst>
      <p:ext uri="{BB962C8B-B14F-4D97-AF65-F5344CB8AC3E}">
        <p14:creationId xmlns:p14="http://schemas.microsoft.com/office/powerpoint/2010/main" val="28139934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lstStyle/>
          <a:p>
            <a:r>
              <a:rPr lang="en-US">
                <a:solidFill>
                  <a:srgbClr val="002060"/>
                </a:solidFill>
              </a:rPr>
              <a:t>QUESTIONS?</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algn="ctr" defTabSz="514350" fontAlgn="base">
              <a:lnSpc>
                <a:spcPct val="115000"/>
              </a:lnSpc>
              <a:spcBef>
                <a:spcPct val="0"/>
              </a:spcBef>
              <a:spcAft>
                <a:spcPct val="0"/>
              </a:spcAft>
              <a:buNone/>
              <a:defRPr/>
            </a:pPr>
            <a:r>
              <a:rPr lang="en-US" altLang="en-US" sz="4000" b="1">
                <a:solidFill>
                  <a:schemeClr val="accent6">
                    <a:lumMod val="25000"/>
                  </a:schemeClr>
                </a:solidFill>
                <a:cs typeface="Times New Roman" panose="02020603050405020304" pitchFamily="18" charset="0"/>
              </a:rPr>
              <a:t>You may type and submit questions in the Q&amp;A Area</a:t>
            </a:r>
          </a:p>
        </p:txBody>
      </p:sp>
    </p:spTree>
    <p:extLst>
      <p:ext uri="{BB962C8B-B14F-4D97-AF65-F5344CB8AC3E}">
        <p14:creationId xmlns:p14="http://schemas.microsoft.com/office/powerpoint/2010/main" val="27786042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26904111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2ABCB-7E38-4C11-9848-7B516EA21630}"/>
              </a:ext>
            </a:extLst>
          </p:cNvPr>
          <p:cNvSpPr txBox="1">
            <a:spLocks noGrp="1"/>
          </p:cNvSpPr>
          <p:nvPr>
            <p:ph type="title" idx="4294967295"/>
          </p:nvPr>
        </p:nvSpPr>
        <p:spPr>
          <a:xfrm>
            <a:off x="1998789" y="918794"/>
            <a:ext cx="6094520" cy="43854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5400" b="1" i="0" u="none" strike="noStrike" kern="1200" cap="none" spc="0" normalizeH="0" baseline="0" noProof="0">
                <a:ln>
                  <a:noFill/>
                </a:ln>
                <a:solidFill>
                  <a:schemeClr val="accent6">
                    <a:lumMod val="25000"/>
                  </a:schemeClr>
                </a:solidFill>
                <a:effectLst/>
                <a:uLnTx/>
                <a:uFillTx/>
                <a:latin typeface="+mn-lt"/>
                <a:ea typeface="+mn-ea"/>
                <a:cs typeface="Times New Roman" panose="02020603050405020304" pitchFamily="18" charset="0"/>
              </a:rPr>
              <a:t>Thank you for Joining us today.</a:t>
            </a:r>
          </a:p>
          <a:p>
            <a:pPr marL="0" marR="0" lvl="0" indent="0" algn="ctr" defTabSz="514350" rtl="0" eaLnBrk="1" fontAlgn="base" latinLnBrk="0" hangingPunct="1">
              <a:lnSpc>
                <a:spcPct val="115000"/>
              </a:lnSpc>
              <a:spcBef>
                <a:spcPct val="0"/>
              </a:spcBef>
              <a:spcAft>
                <a:spcPct val="0"/>
              </a:spcAft>
              <a:buClrTx/>
              <a:buSzTx/>
              <a:buFontTx/>
              <a:buNone/>
              <a:tabLst/>
              <a:defRPr/>
            </a:pPr>
            <a:endParaRPr kumimoji="0" lang="en-US" altLang="en-US" sz="4000" b="1" i="0" u="none" strike="noStrike" kern="1200" cap="none" spc="0" normalizeH="0" baseline="0" noProof="0">
              <a:ln>
                <a:noFill/>
              </a:ln>
              <a:solidFill>
                <a:schemeClr val="accent6">
                  <a:lumMod val="25000"/>
                </a:schemeClr>
              </a:solidFill>
              <a:effectLst/>
              <a:uLnTx/>
              <a:uFillTx/>
              <a:latin typeface="+mn-lt"/>
              <a:ea typeface="+mn-ea"/>
              <a:cs typeface="Times New Roman" panose="02020603050405020304" pitchFamily="18" charset="0"/>
            </a:endParaRPr>
          </a:p>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chemeClr val="accent6">
                    <a:lumMod val="25000"/>
                  </a:schemeClr>
                </a:solidFill>
                <a:effectLst/>
                <a:uLnTx/>
                <a:uFillTx/>
                <a:latin typeface="+mn-lt"/>
                <a:ea typeface="+mn-ea"/>
                <a:cs typeface="Times New Roman" panose="02020603050405020304" pitchFamily="18" charset="0"/>
              </a:rPr>
              <a:t>This concludes our event.  This event has been recorded and the recording will be available on the Access Board’s homepage and its YouTube Channel soon. </a:t>
            </a:r>
          </a:p>
        </p:txBody>
      </p:sp>
    </p:spTree>
    <p:extLst>
      <p:ext uri="{BB962C8B-B14F-4D97-AF65-F5344CB8AC3E}">
        <p14:creationId xmlns:p14="http://schemas.microsoft.com/office/powerpoint/2010/main" val="41445924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C074-357C-4A30-BBE3-11C7E695C83E}"/>
              </a:ext>
            </a:extLst>
          </p:cNvPr>
          <p:cNvSpPr>
            <a:spLocks noGrp="1"/>
          </p:cNvSpPr>
          <p:nvPr>
            <p:ph type="ctrTitle"/>
          </p:nvPr>
        </p:nvSpPr>
        <p:spPr>
          <a:xfrm>
            <a:off x="4753531" y="1012723"/>
            <a:ext cx="7027817" cy="4669186"/>
          </a:xfrm>
        </p:spPr>
        <p:txBody>
          <a:bodyPr>
            <a:noAutofit/>
          </a:bodyPr>
          <a:lstStyle/>
          <a:p>
            <a:r>
              <a:rPr lang="en-US" sz="6400" b="0">
                <a:latin typeface="+mn-lt"/>
              </a:rPr>
              <a:t>Meeting of the </a:t>
            </a:r>
            <a:br>
              <a:rPr lang="en-US" sz="6400" b="0">
                <a:latin typeface="+mn-lt"/>
              </a:rPr>
            </a:br>
            <a:r>
              <a:rPr lang="en-US" sz="6400" b="0">
                <a:latin typeface="+mn-lt"/>
              </a:rPr>
              <a:t>U.S. Access Board will resume with regular business at 3:30 p.m. ET</a:t>
            </a:r>
          </a:p>
        </p:txBody>
      </p:sp>
    </p:spTree>
    <p:extLst>
      <p:ext uri="{BB962C8B-B14F-4D97-AF65-F5344CB8AC3E}">
        <p14:creationId xmlns:p14="http://schemas.microsoft.com/office/powerpoint/2010/main" val="536601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oto of a man walking in a gym with a prothesis">
            <a:extLst>
              <a:ext uri="{FF2B5EF4-FFF2-40B4-BE49-F238E27FC236}">
                <a16:creationId xmlns:a16="http://schemas.microsoft.com/office/drawing/2014/main" id="{C877B1C5-01CB-4AD7-8CD7-1D35B2E56D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84320" y="9832"/>
            <a:ext cx="8107679" cy="6849444"/>
          </a:xfrm>
          <a:prstGeom prst="rect">
            <a:avLst/>
          </a:prstGeom>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2274" y="9832"/>
            <a:ext cx="4082046" cy="4175761"/>
          </a:xfrm>
          <a:solidFill>
            <a:schemeClr val="tx1"/>
          </a:solidFill>
        </p:spPr>
        <p:txBody>
          <a:bodyPr anchor="ctr">
            <a:normAutofit/>
          </a:bodyPr>
          <a:lstStyle/>
          <a:p>
            <a:pPr algn="ctr"/>
            <a:r>
              <a:rPr lang="en-US" sz="4000" b="1" i="1"/>
              <a:t> </a:t>
            </a:r>
            <a:r>
              <a:rPr lang="en-US" sz="4000" i="1">
                <a:latin typeface="+mn-lt"/>
              </a:rPr>
              <a:t>Moving Forward:</a:t>
            </a:r>
            <a:br>
              <a:rPr lang="en-US" sz="4000">
                <a:latin typeface="+mn-lt"/>
              </a:rPr>
            </a:br>
            <a:br>
              <a:rPr lang="en-US" sz="4000">
                <a:latin typeface="+mn-lt"/>
              </a:rPr>
            </a:br>
            <a:r>
              <a:rPr lang="en-US" sz="4000" b="1">
                <a:latin typeface="+mn-lt"/>
              </a:rPr>
              <a:t>Access to Inclusive Fitness Equipment</a:t>
            </a:r>
            <a:br>
              <a:rPr lang="en-US" sz="4000"/>
            </a:br>
            <a:r>
              <a:rPr lang="en-US" sz="4000"/>
              <a:t> </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8290" y="4652960"/>
            <a:ext cx="1906830" cy="1880162"/>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80738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p:cNvSpPr>
            <a:spLocks noGrp="1"/>
          </p:cNvSpPr>
          <p:nvPr>
            <p:ph type="title"/>
          </p:nvPr>
        </p:nvSpPr>
        <p:spPr>
          <a:xfrm>
            <a:off x="457200" y="502020"/>
            <a:ext cx="6594913" cy="986851"/>
          </a:xfrm>
        </p:spPr>
        <p:txBody>
          <a:bodyPr vert="horz" lIns="91440" tIns="45720" rIns="91440" bIns="45720" rtlCol="0" anchor="b">
            <a:normAutofit/>
          </a:bodyPr>
          <a:lstStyle/>
          <a:p>
            <a:r>
              <a:rPr lang="en-US" sz="4000" b="1" kern="1200">
                <a:solidFill>
                  <a:schemeClr val="tx1"/>
                </a:solidFill>
                <a:latin typeface="+mj-lt"/>
                <a:ea typeface="+mj-ea"/>
                <a:cs typeface="+mj-cs"/>
              </a:rPr>
              <a:t>Health of People with Disability</a:t>
            </a:r>
          </a:p>
        </p:txBody>
      </p:sp>
      <p:sp>
        <p:nvSpPr>
          <p:cNvPr id="6" name="Content Placeholder 5"/>
          <p:cNvSpPr>
            <a:spLocks noGrp="1"/>
          </p:cNvSpPr>
          <p:nvPr>
            <p:ph sz="half" idx="1"/>
          </p:nvPr>
        </p:nvSpPr>
        <p:spPr>
          <a:xfrm>
            <a:off x="945503" y="1625553"/>
            <a:ext cx="5315189" cy="4418609"/>
          </a:xfrm>
        </p:spPr>
        <p:txBody>
          <a:bodyPr vert="horz" lIns="91440" tIns="45720" rIns="91440" bIns="45720" rtlCol="0" anchor="t">
            <a:normAutofit/>
          </a:bodyPr>
          <a:lstStyle/>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Poor health epidemic</a:t>
            </a:r>
          </a:p>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Inactivity and sedentary lifestyles</a:t>
            </a:r>
          </a:p>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Misconceptions and oversight</a:t>
            </a:r>
          </a:p>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Lack of health promotion</a:t>
            </a:r>
          </a:p>
          <a:p>
            <a:pPr marL="411480" marR="0" lvl="0" indent="-411480" algn="l" defTabSz="1097280" rtl="0" eaLnBrk="1" fontAlgn="auto" latinLnBrk="0" hangingPunct="1">
              <a:lnSpc>
                <a:spcPct val="80000"/>
              </a:lnSpc>
              <a:spcBef>
                <a:spcPct val="20000"/>
              </a:spcBef>
              <a:spcAft>
                <a:spcPts val="0"/>
              </a:spcAft>
              <a:buClrTx/>
              <a:buSzTx/>
              <a:buFont typeface="Arial" pitchFamily="34" charset="0"/>
              <a:buChar char="•"/>
              <a:tabLst/>
              <a:defRPr/>
            </a:pPr>
            <a:r>
              <a:rPr kumimoji="0" lang="en-US" sz="3600" b="0" i="0" u="none" strike="noStrike" kern="1200" cap="none" spc="0" normalizeH="0" baseline="0" noProof="0">
                <a:ln>
                  <a:noFill/>
                </a:ln>
                <a:solidFill>
                  <a:prstClr val="black"/>
                </a:solidFill>
                <a:effectLst/>
                <a:uLnTx/>
                <a:uFillTx/>
                <a:latin typeface="Calibri"/>
                <a:ea typeface="+mn-ea"/>
                <a:cs typeface="+mn-cs"/>
              </a:rPr>
              <a:t>Lack of information, training, and resources</a:t>
            </a:r>
          </a:p>
          <a:p>
            <a:endParaRPr lang="en-US" sz="2000"/>
          </a:p>
        </p:txBody>
      </p:sp>
      <p:sp>
        <p:nvSpPr>
          <p:cNvPr id="18"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p:cNvSpPr>
            <a:spLocks noGrp="1"/>
          </p:cNvSpPr>
          <p:nvPr>
            <p:ph type="sldNum" sz="quarter" idx="12"/>
          </p:nvPr>
        </p:nvSpPr>
        <p:spPr>
          <a:xfrm>
            <a:off x="11704320" y="6459378"/>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NCHPAD Logo">
            <a:extLst>
              <a:ext uri="{FF2B5EF4-FFF2-40B4-BE49-F238E27FC236}">
                <a16:creationId xmlns:a16="http://schemas.microsoft.com/office/drawing/2014/main" id="{35B92FF2-1345-40C5-A2B8-F4F6CB4DE9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55602" y="239703"/>
            <a:ext cx="887985" cy="701433"/>
          </a:xfrm>
          <a:prstGeom prst="rect">
            <a:avLst/>
          </a:prstGeom>
        </p:spPr>
      </p:pic>
      <p:pic>
        <p:nvPicPr>
          <p:cNvPr id="4" name="Picture 3" descr="An image of the outside of a health clinic. all the individuals pictured are being active by walking or biking except for the person who uses a wheelchair who is being pushed by someone else.">
            <a:extLst>
              <a:ext uri="{FF2B5EF4-FFF2-40B4-BE49-F238E27FC236}">
                <a16:creationId xmlns:a16="http://schemas.microsoft.com/office/drawing/2014/main" id="{7A6BC153-0CC3-48EB-AB15-8E415119BF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72311" y="2128391"/>
            <a:ext cx="5462489" cy="3846909"/>
          </a:xfrm>
          <a:prstGeom prst="rect">
            <a:avLst/>
          </a:prstGeom>
        </p:spPr>
      </p:pic>
    </p:spTree>
    <p:extLst>
      <p:ext uri="{BB962C8B-B14F-4D97-AF65-F5344CB8AC3E}">
        <p14:creationId xmlns:p14="http://schemas.microsoft.com/office/powerpoint/2010/main" val="169624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Barriers to Physical Activity</a:t>
            </a:r>
          </a:p>
        </p:txBody>
      </p:sp>
      <p:pic>
        <p:nvPicPr>
          <p:cNvPr id="7" name="Picture 6" descr="an image of a young blind girl and her guide runne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040" y="494058"/>
            <a:ext cx="3425609" cy="3624982"/>
          </a:xfrm>
          <a:prstGeom prst="rect">
            <a:avLst/>
          </a:prstGeom>
        </p:spPr>
      </p:pic>
      <p:pic>
        <p:nvPicPr>
          <p:cNvPr id="5" name="Content Placeholder 4" descr="an image of a man who uses a wheelchair and a young girl standing outside a playground that is blocked off by a barrier"/>
          <p:cNvPicPr>
            <a:picLocks noGrp="1" noChangeAspect="1"/>
          </p:cNvPicPr>
          <p:nvPr>
            <p:ph idx="4294967295"/>
          </p:nvPr>
        </p:nvPicPr>
        <p:blipFill rotWithShape="1">
          <a:blip r:embed="rId4" cstate="email">
            <a:extLst>
              <a:ext uri="{28A0092B-C50C-407E-A947-70E740481C1C}">
                <a14:useLocalDpi xmlns:a14="http://schemas.microsoft.com/office/drawing/2010/main"/>
              </a:ext>
            </a:extLst>
          </a:blip>
          <a:srcRect/>
          <a:stretch/>
        </p:blipFill>
        <p:spPr>
          <a:xfrm>
            <a:off x="4385729" y="494058"/>
            <a:ext cx="3433324" cy="3657599"/>
          </a:xfrm>
          <a:prstGeom prst="rect">
            <a:avLst/>
          </a:prstGeom>
        </p:spPr>
      </p:pic>
      <p:cxnSp>
        <p:nvCxnSpPr>
          <p:cNvPr id="20" name="Straight Connector 1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descr="An image of two girls who use a wheelchair at the top of a flight of stairs beside a bathroom that has an accessible restroom sign on the fron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67683" y="539739"/>
            <a:ext cx="3387997" cy="3657600"/>
          </a:xfrm>
          <a:prstGeom prst="rect">
            <a:avLst/>
          </a:prstGeom>
        </p:spPr>
      </p:pic>
      <p:cxnSp>
        <p:nvCxnSpPr>
          <p:cNvPr id="22" name="Straight Connector 2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8610600" y="6522430"/>
            <a:ext cx="2743200" cy="347472"/>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2D2B3B-882E-40F3-A32F-6DD516915044}"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p:cNvSpPr txBox="1"/>
          <p:nvPr/>
        </p:nvSpPr>
        <p:spPr>
          <a:xfrm>
            <a:off x="8487748" y="3784333"/>
            <a:ext cx="3329113" cy="399763"/>
          </a:xfrm>
          <a:prstGeom prst="rect">
            <a:avLst/>
          </a:prstGeom>
          <a:solidFill>
            <a:srgbClr val="000000">
              <a:alpha val="50000"/>
            </a:srgbClr>
          </a:solidFill>
          <a:ln>
            <a:noFill/>
          </a:ln>
        </p:spPr>
        <p:txBody>
          <a:bodyPr wrap="square" rtlCol="0" anchor="ctr">
            <a:noAutofit/>
          </a:bodyPr>
          <a:lstStyle/>
          <a:p>
            <a:pPr marL="0" marR="0" lvl="0" indent="0" algn="ctr" defTabSz="109728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rPr>
              <a:t>Architectural</a:t>
            </a:r>
          </a:p>
        </p:txBody>
      </p:sp>
      <p:sp>
        <p:nvSpPr>
          <p:cNvPr id="8" name="TextBox 7"/>
          <p:cNvSpPr txBox="1"/>
          <p:nvPr/>
        </p:nvSpPr>
        <p:spPr>
          <a:xfrm>
            <a:off x="281221" y="3778856"/>
            <a:ext cx="3425609" cy="362498"/>
          </a:xfrm>
          <a:prstGeom prst="rect">
            <a:avLst/>
          </a:prstGeom>
          <a:solidFill>
            <a:srgbClr val="000000">
              <a:alpha val="50000"/>
            </a:srgbClr>
          </a:solidFill>
          <a:ln>
            <a:noFill/>
          </a:ln>
        </p:spPr>
        <p:txBody>
          <a:bodyPr wrap="square" rtlCol="0" anchor="ctr">
            <a:noAutofit/>
          </a:bodyPr>
          <a:lstStyle/>
          <a:p>
            <a:pPr marL="0" marR="0" lvl="0" indent="0" algn="ctr" defTabSz="109728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rPr>
              <a:t>Programmatic</a:t>
            </a:r>
          </a:p>
        </p:txBody>
      </p:sp>
      <p:sp>
        <p:nvSpPr>
          <p:cNvPr id="10" name="TextBox 9"/>
          <p:cNvSpPr txBox="1"/>
          <p:nvPr/>
        </p:nvSpPr>
        <p:spPr>
          <a:xfrm>
            <a:off x="4385729" y="3819215"/>
            <a:ext cx="3433324" cy="318377"/>
          </a:xfrm>
          <a:prstGeom prst="rect">
            <a:avLst/>
          </a:prstGeom>
          <a:solidFill>
            <a:srgbClr val="000000">
              <a:alpha val="50000"/>
            </a:srgbClr>
          </a:solidFill>
          <a:ln>
            <a:noFill/>
          </a:ln>
        </p:spPr>
        <p:txBody>
          <a:bodyPr wrap="square" rtlCol="0" anchor="ctr">
            <a:noAutofit/>
          </a:bodyPr>
          <a:lstStyle/>
          <a:p>
            <a:pPr marL="0" marR="0" lvl="0" indent="0" algn="ctr" defTabSz="109728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panose="020F0502020204030204"/>
                <a:ea typeface="+mn-ea"/>
                <a:cs typeface="+mn-cs"/>
              </a:rPr>
              <a:t>Attitudinal</a:t>
            </a:r>
            <a:r>
              <a:rPr kumimoji="0" lang="en-US" sz="1300" b="0" i="0" u="none" strike="noStrike" kern="1200" cap="none" spc="0" normalizeH="0" baseline="0" noProof="0">
                <a:ln>
                  <a:noFill/>
                </a:ln>
                <a:solidFill>
                  <a:srgbClr val="FFFFFF"/>
                </a:solidFill>
                <a:effectLst/>
                <a:uLnTx/>
                <a:uFillTx/>
                <a:latin typeface="Calibri" panose="020F0502020204030204"/>
                <a:ea typeface="+mn-ea"/>
                <a:cs typeface="+mn-cs"/>
              </a:rPr>
              <a:t> </a:t>
            </a:r>
          </a:p>
        </p:txBody>
      </p:sp>
      <p:pic>
        <p:nvPicPr>
          <p:cNvPr id="11" name="Picture 10" descr="NCHPAD Logo">
            <a:extLst>
              <a:ext uri="{FF2B5EF4-FFF2-40B4-BE49-F238E27FC236}">
                <a16:creationId xmlns:a16="http://schemas.microsoft.com/office/drawing/2014/main" id="{8953D581-0D25-4599-A4EF-92B13CE5D2A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50385" y="5840798"/>
            <a:ext cx="704012" cy="553765"/>
          </a:xfrm>
          <a:prstGeom prst="rect">
            <a:avLst/>
          </a:prstGeom>
        </p:spPr>
      </p:pic>
    </p:spTree>
    <p:extLst>
      <p:ext uri="{BB962C8B-B14F-4D97-AF65-F5344CB8AC3E}">
        <p14:creationId xmlns:p14="http://schemas.microsoft.com/office/powerpoint/2010/main" val="2340698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young male boy pushing his wheelchair in a race"/>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3009" y="4833626"/>
            <a:ext cx="145542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title" idx="4294967295"/>
          </p:nvPr>
        </p:nvSpPr>
        <p:spPr>
          <a:xfrm>
            <a:off x="304800" y="558800"/>
            <a:ext cx="11582400" cy="3348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chemeClr val="tx1"/>
                </a:solidFill>
                <a:effectLst/>
                <a:uLnTx/>
                <a:uFillTx/>
                <a:latin typeface="Calibri" pitchFamily="34" charset="0"/>
                <a:ea typeface="+mn-ea"/>
                <a:cs typeface="+mn-cs"/>
              </a:rPr>
              <a:t>	</a:t>
            </a:r>
            <a:r>
              <a:rPr kumimoji="0" lang="en-US" sz="4000" b="1" i="0" u="none" strike="noStrike" kern="1200" cap="none" spc="0" normalizeH="0" baseline="0" noProof="0">
                <a:ln>
                  <a:noFill/>
                </a:ln>
                <a:solidFill>
                  <a:schemeClr val="bg1"/>
                </a:solidFill>
                <a:effectLst/>
                <a:uLnTx/>
                <a:uFillTx/>
                <a:latin typeface="Calibri" pitchFamily="34" charset="0"/>
                <a:ea typeface="+mn-ea"/>
                <a:cs typeface="+mn-cs"/>
              </a:rPr>
              <a:t>National Center on Health, Physical Activity and Disability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Calibri" pitchFamily="34" charset="0"/>
                <a:ea typeface="+mn-ea"/>
                <a:cs typeface="+mn-cs"/>
              </a:rPr>
              <a:t>Founded in 1999, NCHPAD is a public health practice and resource center for information on physical activity, health promotion, and disability, serving persons with physical, sensory and cognitive disability across the lifespan.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Calibri" pitchFamily="34" charset="0"/>
                <a:ea typeface="+mn-ea"/>
                <a:cs typeface="+mn-cs"/>
              </a:rPr>
              <a:t>Funded National Center on Disability from the Centers for Disease Control and Prevention, National Center on Birth Defects and Developmental Disabilities (NCBDDD)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mn-lt"/>
                <a:ea typeface="+mn-ea"/>
                <a:cs typeface="+mn-cs"/>
              </a:rPr>
              <a:t>Operates within the UAB/Lakeshore Foundation Research Collaborative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480" b="0" i="0" u="none" strike="noStrike" kern="1200" cap="none" spc="0" normalizeH="0" baseline="0" noProof="0">
              <a:ln>
                <a:noFill/>
              </a:ln>
              <a:solidFill>
                <a:schemeClr val="accent1">
                  <a:lumMod val="75000"/>
                </a:schemeClr>
              </a:solidFill>
              <a:effectLst/>
              <a:uLnTx/>
              <a:uFillTx/>
              <a:latin typeface="Calibri"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120" b="0" i="0" u="none" strike="noStrike" kern="1200" cap="none" spc="0" normalizeH="0" baseline="0" noProof="0">
              <a:ln>
                <a:noFill/>
              </a:ln>
              <a:solidFill>
                <a:schemeClr val="accent1">
                  <a:lumMod val="75000"/>
                </a:schemeClr>
              </a:solidFill>
              <a:effectLst/>
              <a:uLnTx/>
              <a:uFillTx/>
              <a:latin typeface="Calibri"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chemeClr val="accent1">
                  <a:lumMod val="75000"/>
                </a:schemeClr>
              </a:solidFill>
              <a:effectLst/>
              <a:uLnTx/>
              <a:uFillTx/>
              <a:latin typeface="+mn-lt"/>
              <a:ea typeface="+mn-ea"/>
              <a:cs typeface="+mn-cs"/>
            </a:endParaRPr>
          </a:p>
        </p:txBody>
      </p:sp>
      <p:pic>
        <p:nvPicPr>
          <p:cNvPr id="1027" name="Picture 3" descr="white male arm and leg amputee working with a trainer on an exercise ball lifting a dumbbell."/>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442168" y="4837587"/>
            <a:ext cx="2019300" cy="205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the back side of a disabled male with his do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381956" y="4837587"/>
            <a:ext cx="1807844" cy="2055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a female with a disability on a chest press machin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2971"/>
          <a:stretch/>
        </p:blipFill>
        <p:spPr bwMode="auto">
          <a:xfrm>
            <a:off x="5196719" y="4778438"/>
            <a:ext cx="1617344"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a male wheelchair user competing in a fitness competition with a barbell above his head."/>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799986" y="4833626"/>
            <a:ext cx="2135504" cy="207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descr="Two young blind females walking together using their canes."/>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8935490" y="4814952"/>
            <a:ext cx="2070736" cy="2109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female in a wheelchair performing an exercise using an exercise band.">
            <a:extLst>
              <a:ext uri="{FF2B5EF4-FFF2-40B4-BE49-F238E27FC236}">
                <a16:creationId xmlns:a16="http://schemas.microsoft.com/office/drawing/2014/main" id="{6CF66F68-4D6E-4D05-BC63-D0DCAF53097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749832" y="4815431"/>
            <a:ext cx="1442168" cy="2082325"/>
          </a:xfrm>
          <a:prstGeom prst="rect">
            <a:avLst/>
          </a:prstGeom>
        </p:spPr>
      </p:pic>
    </p:spTree>
    <p:extLst>
      <p:ext uri="{BB962C8B-B14F-4D97-AF65-F5344CB8AC3E}">
        <p14:creationId xmlns:p14="http://schemas.microsoft.com/office/powerpoint/2010/main" val="185710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3"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FA4621-B418-4B32-9E2F-B64E08C5C72A}"/>
              </a:ext>
            </a:extLst>
          </p:cNvPr>
          <p:cNvSpPr>
            <a:spLocks noGrp="1"/>
          </p:cNvSpPr>
          <p:nvPr>
            <p:ph type="title"/>
          </p:nvPr>
        </p:nvSpPr>
        <p:spPr>
          <a:xfrm>
            <a:off x="8176259" y="2051438"/>
            <a:ext cx="3377183" cy="989936"/>
          </a:xfrm>
          <a:noFill/>
        </p:spPr>
        <p:txBody>
          <a:bodyPr vert="horz" lIns="91440" tIns="45720" rIns="91440" bIns="45720" rtlCol="0" anchor="b">
            <a:normAutofit/>
          </a:bodyPr>
          <a:lstStyle/>
          <a:p>
            <a:r>
              <a:rPr lang="en-US" kern="1200">
                <a:solidFill>
                  <a:schemeClr val="bg1"/>
                </a:solidFill>
                <a:latin typeface="+mj-lt"/>
                <a:ea typeface="+mj-ea"/>
                <a:cs typeface="+mj-cs"/>
              </a:rPr>
              <a:t>Resources</a:t>
            </a:r>
          </a:p>
        </p:txBody>
      </p:sp>
      <p:pic>
        <p:nvPicPr>
          <p:cNvPr id="3" name="Picture 2" descr="An image of a flyer titled Staying Healthy and Active at home. with a list of 6 video resources provided on the nchpad youtube website.">
            <a:extLst>
              <a:ext uri="{FF2B5EF4-FFF2-40B4-BE49-F238E27FC236}">
                <a16:creationId xmlns:a16="http://schemas.microsoft.com/office/drawing/2014/main" id="{5BD9B366-0E23-4D0D-B12E-07FD346543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27837" y="188876"/>
            <a:ext cx="4668163" cy="6565885"/>
          </a:xfrm>
          <a:prstGeom prst="rect">
            <a:avLst/>
          </a:prstGeom>
        </p:spPr>
      </p:pic>
      <p:sp>
        <p:nvSpPr>
          <p:cNvPr id="5" name="Title 1">
            <a:extLst>
              <a:ext uri="{FF2B5EF4-FFF2-40B4-BE49-F238E27FC236}">
                <a16:creationId xmlns:a16="http://schemas.microsoft.com/office/drawing/2014/main" id="{F01D69F1-1FB1-4922-9EFD-F2115383865D}"/>
              </a:ext>
            </a:extLst>
          </p:cNvPr>
          <p:cNvSpPr txBox="1">
            <a:spLocks/>
          </p:cNvSpPr>
          <p:nvPr/>
        </p:nvSpPr>
        <p:spPr>
          <a:xfrm>
            <a:off x="8176259" y="5764825"/>
            <a:ext cx="3529583" cy="989936"/>
          </a:xfrm>
          <a:prstGeom prst="rect">
            <a:avLst/>
          </a:prstGeom>
          <a:noFill/>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www.nchpad.org</a:t>
            </a:r>
          </a:p>
        </p:txBody>
      </p:sp>
      <p:pic>
        <p:nvPicPr>
          <p:cNvPr id="6" name="Picture 5" descr="NCHPAD Logo">
            <a:extLst>
              <a:ext uri="{FF2B5EF4-FFF2-40B4-BE49-F238E27FC236}">
                <a16:creationId xmlns:a16="http://schemas.microsoft.com/office/drawing/2014/main" id="{1845A768-762B-4125-8E0C-6B26ED2C3D7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55602" y="239703"/>
            <a:ext cx="887985" cy="701433"/>
          </a:xfrm>
          <a:prstGeom prst="rect">
            <a:avLst/>
          </a:prstGeom>
        </p:spPr>
      </p:pic>
    </p:spTree>
    <p:extLst>
      <p:ext uri="{BB962C8B-B14F-4D97-AF65-F5344CB8AC3E}">
        <p14:creationId xmlns:p14="http://schemas.microsoft.com/office/powerpoint/2010/main" val="1377673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ic of a resource titled Exercise From Home with Exercise Bands">
            <a:extLst>
              <a:ext uri="{FF2B5EF4-FFF2-40B4-BE49-F238E27FC236}">
                <a16:creationId xmlns:a16="http://schemas.microsoft.com/office/drawing/2014/main" id="{7F2759DE-AE0F-434B-802F-1CE3C2591FB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05377" y="425568"/>
            <a:ext cx="3534042" cy="5020584"/>
          </a:xfrm>
          <a:prstGeom prst="rect">
            <a:avLst/>
          </a:prstGeom>
        </p:spPr>
      </p:pic>
      <p:pic>
        <p:nvPicPr>
          <p:cNvPr id="11" name="Picture 10" descr="A graphic of a resource titled A guide to creating access and inclusion at all events">
            <a:extLst>
              <a:ext uri="{FF2B5EF4-FFF2-40B4-BE49-F238E27FC236}">
                <a16:creationId xmlns:a16="http://schemas.microsoft.com/office/drawing/2014/main" id="{7D5B59B4-50D3-4E96-A49E-101452BBFC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2564" y="425568"/>
            <a:ext cx="3534042" cy="4986737"/>
          </a:xfrm>
          <a:prstGeom prst="rect">
            <a:avLst/>
          </a:prstGeom>
        </p:spPr>
      </p:pic>
      <p:pic>
        <p:nvPicPr>
          <p:cNvPr id="4" name="Picture 3" descr="A graphic of a resource titled: Guidelines for disability inclusion in physical activity, nutrition, and obesity programs and policies.">
            <a:extLst>
              <a:ext uri="{FF2B5EF4-FFF2-40B4-BE49-F238E27FC236}">
                <a16:creationId xmlns:a16="http://schemas.microsoft.com/office/drawing/2014/main" id="{E32E7783-321A-42A6-B836-196E7462151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03597" y="408644"/>
            <a:ext cx="3965839" cy="5020584"/>
          </a:xfrm>
          <a:prstGeom prst="rect">
            <a:avLst/>
          </a:prstGeom>
        </p:spPr>
      </p:pic>
      <p:pic>
        <p:nvPicPr>
          <p:cNvPr id="5" name="Picture 4" descr="NCHPAD Logo">
            <a:extLst>
              <a:ext uri="{FF2B5EF4-FFF2-40B4-BE49-F238E27FC236}">
                <a16:creationId xmlns:a16="http://schemas.microsoft.com/office/drawing/2014/main" id="{43445951-4417-4FB1-BCED-31D214F15CD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28406" y="5730999"/>
            <a:ext cx="887985" cy="701433"/>
          </a:xfrm>
          <a:prstGeom prst="rect">
            <a:avLst/>
          </a:prstGeom>
        </p:spPr>
      </p:pic>
      <p:sp>
        <p:nvSpPr>
          <p:cNvPr id="2" name="Title 1">
            <a:extLst>
              <a:ext uri="{FF2B5EF4-FFF2-40B4-BE49-F238E27FC236}">
                <a16:creationId xmlns:a16="http://schemas.microsoft.com/office/drawing/2014/main" id="{0311B772-0E9B-4F0A-B4E8-692D8D62C21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NCHPAD</a:t>
            </a:r>
          </a:p>
        </p:txBody>
      </p:sp>
    </p:spTree>
    <p:extLst>
      <p:ext uri="{BB962C8B-B14F-4D97-AF65-F5344CB8AC3E}">
        <p14:creationId xmlns:p14="http://schemas.microsoft.com/office/powerpoint/2010/main" val="3200854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ic of resource titled: Fitness Assessments for individuals who use a wheelchair. ">
            <a:extLst>
              <a:ext uri="{FF2B5EF4-FFF2-40B4-BE49-F238E27FC236}">
                <a16:creationId xmlns:a16="http://schemas.microsoft.com/office/drawing/2014/main" id="{B95B901B-5C12-4BC3-9D74-F5ECC1534D4C}"/>
              </a:ext>
            </a:extLst>
          </p:cNvPr>
          <p:cNvPicPr>
            <a:picLocks noGrp="1" noChangeAspect="1"/>
          </p:cNvPicPr>
          <p:nvPr>
            <p:ph idx="4294967295"/>
          </p:nvPr>
        </p:nvPicPr>
        <p:blipFill>
          <a:blip r:embed="rId2"/>
          <a:stretch>
            <a:fillRect/>
          </a:stretch>
        </p:blipFill>
        <p:spPr>
          <a:xfrm>
            <a:off x="92270" y="633361"/>
            <a:ext cx="3702050" cy="4722812"/>
          </a:xfrm>
        </p:spPr>
      </p:pic>
      <p:pic>
        <p:nvPicPr>
          <p:cNvPr id="3" name="Picture 2" descr="a graphic of a resource titled: life on wheels.">
            <a:extLst>
              <a:ext uri="{FF2B5EF4-FFF2-40B4-BE49-F238E27FC236}">
                <a16:creationId xmlns:a16="http://schemas.microsoft.com/office/drawing/2014/main" id="{BCCD340D-532D-433A-9C67-77888E8CF9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31302" y="609542"/>
            <a:ext cx="3697239" cy="4770450"/>
          </a:xfrm>
          <a:prstGeom prst="rect">
            <a:avLst/>
          </a:prstGeom>
        </p:spPr>
      </p:pic>
      <p:pic>
        <p:nvPicPr>
          <p:cNvPr id="4" name="Picture 3" descr="a graphic of a resource titled: Hosting inclusive virtual wellness activities">
            <a:extLst>
              <a:ext uri="{FF2B5EF4-FFF2-40B4-BE49-F238E27FC236}">
                <a16:creationId xmlns:a16="http://schemas.microsoft.com/office/drawing/2014/main" id="{9DA4AE32-23B7-4C39-9956-D15F79079CF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97681" y="563054"/>
            <a:ext cx="3384588" cy="4816938"/>
          </a:xfrm>
          <a:prstGeom prst="rect">
            <a:avLst/>
          </a:prstGeom>
        </p:spPr>
      </p:pic>
      <p:pic>
        <p:nvPicPr>
          <p:cNvPr id="5" name="Picture 4" descr="NCHPAD Logo">
            <a:extLst>
              <a:ext uri="{FF2B5EF4-FFF2-40B4-BE49-F238E27FC236}">
                <a16:creationId xmlns:a16="http://schemas.microsoft.com/office/drawing/2014/main" id="{2EC487D6-B904-42D5-94AE-9DCFC7997EF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2007" y="5857985"/>
            <a:ext cx="887985" cy="701433"/>
          </a:xfrm>
          <a:prstGeom prst="rect">
            <a:avLst/>
          </a:prstGeom>
        </p:spPr>
      </p:pic>
      <p:sp>
        <p:nvSpPr>
          <p:cNvPr id="2" name="Title 1">
            <a:extLst>
              <a:ext uri="{FF2B5EF4-FFF2-40B4-BE49-F238E27FC236}">
                <a16:creationId xmlns:a16="http://schemas.microsoft.com/office/drawing/2014/main" id="{EF649AE3-ECA6-4E69-8924-B49A893C6847}"/>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NCHPAD RESOURCES</a:t>
            </a:r>
          </a:p>
        </p:txBody>
      </p:sp>
    </p:spTree>
    <p:extLst>
      <p:ext uri="{BB962C8B-B14F-4D97-AF65-F5344CB8AC3E}">
        <p14:creationId xmlns:p14="http://schemas.microsoft.com/office/powerpoint/2010/main" val="3703372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BCA68B-1AFE-4625-AB7B-5A5BE4A1DDE3}"/>
              </a:ext>
            </a:extLst>
          </p:cNvPr>
          <p:cNvSpPr>
            <a:spLocks noGrp="1"/>
          </p:cNvSpPr>
          <p:nvPr>
            <p:ph type="ctrTitle"/>
          </p:nvPr>
        </p:nvSpPr>
        <p:spPr>
          <a:xfrm>
            <a:off x="5437098" y="1310640"/>
            <a:ext cx="6027315" cy="3022283"/>
          </a:xfrm>
        </p:spPr>
        <p:txBody>
          <a:bodyPr anchor="b">
            <a:normAutofit/>
          </a:bodyPr>
          <a:lstStyle/>
          <a:p>
            <a:pPr algn="l"/>
            <a:r>
              <a:rPr lang="en-US" sz="5400" b="0" i="1"/>
              <a:t>Moving Forward: </a:t>
            </a:r>
            <a:br>
              <a:rPr lang="en-US" sz="5400"/>
            </a:br>
            <a:r>
              <a:rPr lang="en-US" sz="5400"/>
              <a:t>Access to Inclusive Fitness Equipment</a:t>
            </a:r>
          </a:p>
        </p:txBody>
      </p:sp>
      <p:sp>
        <p:nvSpPr>
          <p:cNvPr id="6" name="Subtitle 5">
            <a:extLst>
              <a:ext uri="{FF2B5EF4-FFF2-40B4-BE49-F238E27FC236}">
                <a16:creationId xmlns:a16="http://schemas.microsoft.com/office/drawing/2014/main" id="{692C24E8-00C2-4EE3-B83E-1500107EE014}"/>
              </a:ext>
            </a:extLst>
          </p:cNvPr>
          <p:cNvSpPr>
            <a:spLocks noGrp="1"/>
          </p:cNvSpPr>
          <p:nvPr>
            <p:ph type="subTitle" idx="1"/>
          </p:nvPr>
        </p:nvSpPr>
        <p:spPr>
          <a:xfrm>
            <a:off x="4611188" y="4465638"/>
            <a:ext cx="7027817" cy="1655762"/>
          </a:xfrm>
        </p:spPr>
        <p:txBody>
          <a:bodyPr>
            <a:normAutofit/>
          </a:bodyPr>
          <a:lstStyle/>
          <a:p>
            <a:endParaRPr lang="en-US"/>
          </a:p>
          <a:p>
            <a:r>
              <a:rPr lang="en-US"/>
              <a:t>July 14, 2021</a:t>
            </a:r>
          </a:p>
        </p:txBody>
      </p:sp>
    </p:spTree>
    <p:extLst>
      <p:ext uri="{BB962C8B-B14F-4D97-AF65-F5344CB8AC3E}">
        <p14:creationId xmlns:p14="http://schemas.microsoft.com/office/powerpoint/2010/main" val="9464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09CEF-933C-453B-B508-C543C1196794}"/>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b="1"/>
              <a:t>YouTube</a:t>
            </a:r>
          </a:p>
        </p:txBody>
      </p:sp>
      <p:sp>
        <p:nvSpPr>
          <p:cNvPr id="5" name="Content Placeholder 4">
            <a:extLst>
              <a:ext uri="{FF2B5EF4-FFF2-40B4-BE49-F238E27FC236}">
                <a16:creationId xmlns:a16="http://schemas.microsoft.com/office/drawing/2014/main" id="{653E2EC8-86B5-40D3-9042-451CAE33BA22}"/>
              </a:ext>
            </a:extLst>
          </p:cNvPr>
          <p:cNvSpPr>
            <a:spLocks noGrp="1"/>
          </p:cNvSpPr>
          <p:nvPr>
            <p:ph sz="half" idx="1"/>
          </p:nvPr>
        </p:nvSpPr>
        <p:spPr>
          <a:xfrm>
            <a:off x="838200" y="2548467"/>
            <a:ext cx="4595071" cy="3628495"/>
          </a:xfrm>
        </p:spPr>
        <p:txBody>
          <a:bodyPr vert="horz" lIns="91440" tIns="45720" rIns="91440" bIns="45720" rtlCol="0">
            <a:normAutofit/>
          </a:bodyPr>
          <a:lstStyle/>
          <a:p>
            <a:r>
              <a:rPr lang="en-US" sz="3200"/>
              <a:t>Inclusive meditations</a:t>
            </a:r>
          </a:p>
          <a:p>
            <a:r>
              <a:rPr lang="en-US" sz="3200"/>
              <a:t>Inclusive fitness </a:t>
            </a:r>
          </a:p>
          <a:p>
            <a:r>
              <a:rPr lang="en-US" sz="3200"/>
              <a:t>How to video series</a:t>
            </a:r>
          </a:p>
          <a:p>
            <a:r>
              <a:rPr lang="en-US" sz="3200"/>
              <a:t>Nutrition </a:t>
            </a:r>
          </a:p>
          <a:p>
            <a:r>
              <a:rPr lang="en-US" sz="3200"/>
              <a:t>Intro to Exercise</a:t>
            </a:r>
          </a:p>
          <a:p>
            <a:r>
              <a:rPr lang="en-US" sz="3200"/>
              <a:t>Much more</a:t>
            </a:r>
          </a:p>
        </p:txBody>
      </p:sp>
      <p:sp>
        <p:nvSpPr>
          <p:cNvPr id="12" name="Rectangle 1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a graphic pulled from Youtube of a playlist titled How to: Choose a Wheelchair.">
            <a:extLst>
              <a:ext uri="{FF2B5EF4-FFF2-40B4-BE49-F238E27FC236}">
                <a16:creationId xmlns:a16="http://schemas.microsoft.com/office/drawing/2014/main" id="{1EFEA2A6-F93C-433A-8D8F-52520F98A337}"/>
              </a:ext>
            </a:extLst>
          </p:cNvPr>
          <p:cNvPicPr>
            <a:picLocks noGrp="1" noChangeAspect="1"/>
          </p:cNvPicPr>
          <p:nvPr>
            <p:ph sz="half" idx="2"/>
          </p:nvPr>
        </p:nvPicPr>
        <p:blipFill>
          <a:blip r:embed="rId3"/>
          <a:stretch>
            <a:fillRect/>
          </a:stretch>
        </p:blipFill>
        <p:spPr>
          <a:xfrm>
            <a:off x="6420908" y="345451"/>
            <a:ext cx="2364317" cy="2692380"/>
          </a:xfrm>
          <a:prstGeom prst="rect">
            <a:avLst/>
          </a:prstGeom>
        </p:spPr>
      </p:pic>
      <p:sp>
        <p:nvSpPr>
          <p:cNvPr id="18" name="Rectangle 1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n Image pulled from a video. The video has warm up in large print at the top followed by Roll Shoulders Back. On screen are two people performing the exercise one seated and one standing and a timer on the right side of the screen.">
            <a:extLst>
              <a:ext uri="{FF2B5EF4-FFF2-40B4-BE49-F238E27FC236}">
                <a16:creationId xmlns:a16="http://schemas.microsoft.com/office/drawing/2014/main" id="{EF03E7F9-2C96-4A82-A42E-AC04C6B7AB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02775" y="943925"/>
            <a:ext cx="2364317" cy="1495431"/>
          </a:xfrm>
          <a:prstGeom prst="rect">
            <a:avLst/>
          </a:prstGeom>
        </p:spPr>
      </p:pic>
      <p:pic>
        <p:nvPicPr>
          <p:cNvPr id="3" name="Picture 2" descr="An image taken from a video that says No Gym ? No Problem! and has an image of a female wheelchair user exercising.">
            <a:extLst>
              <a:ext uri="{FF2B5EF4-FFF2-40B4-BE49-F238E27FC236}">
                <a16:creationId xmlns:a16="http://schemas.microsoft.com/office/drawing/2014/main" id="{902C6407-A5B3-4CFC-8462-5A79651BC70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51572" y="3796452"/>
            <a:ext cx="4784855" cy="2559898"/>
          </a:xfrm>
          <a:prstGeom prst="rect">
            <a:avLst/>
          </a:prstGeom>
        </p:spPr>
      </p:pic>
      <p:pic>
        <p:nvPicPr>
          <p:cNvPr id="11" name="Picture 10" descr="NCHPAD Logo">
            <a:extLst>
              <a:ext uri="{FF2B5EF4-FFF2-40B4-BE49-F238E27FC236}">
                <a16:creationId xmlns:a16="http://schemas.microsoft.com/office/drawing/2014/main" id="{8DD310F5-0910-41C9-B0CD-A9560F4BE3A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49144" y="544190"/>
            <a:ext cx="887985" cy="701433"/>
          </a:xfrm>
          <a:prstGeom prst="rect">
            <a:avLst/>
          </a:prstGeom>
        </p:spPr>
      </p:pic>
    </p:spTree>
    <p:extLst>
      <p:ext uri="{BB962C8B-B14F-4D97-AF65-F5344CB8AC3E}">
        <p14:creationId xmlns:p14="http://schemas.microsoft.com/office/powerpoint/2010/main" val="297063722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3672180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1840-0CA4-4423-890C-00084083DE8E}"/>
              </a:ext>
            </a:extLst>
          </p:cNvPr>
          <p:cNvSpPr>
            <a:spLocks noGrp="1"/>
          </p:cNvSpPr>
          <p:nvPr>
            <p:ph type="title"/>
          </p:nvPr>
        </p:nvSpPr>
        <p:spPr>
          <a:xfrm>
            <a:off x="838200" y="1828800"/>
            <a:ext cx="2970213" cy="1600200"/>
          </a:xfrm>
        </p:spPr>
        <p:txBody>
          <a:bodyPr vert="horz" lIns="91440" tIns="45720" rIns="91440" bIns="45720" rtlCol="0" anchor="b">
            <a:normAutofit/>
          </a:bodyPr>
          <a:lstStyle/>
          <a:p>
            <a:r>
              <a:rPr lang="en-US"/>
              <a:t>Clark </a:t>
            </a:r>
            <a:r>
              <a:rPr lang="en-US" err="1"/>
              <a:t>Rachfal</a:t>
            </a:r>
            <a:br>
              <a:rPr lang="en-US"/>
            </a:br>
            <a:endParaRPr lang="en-US"/>
          </a:p>
        </p:txBody>
      </p:sp>
      <p:pic>
        <p:nvPicPr>
          <p:cNvPr id="12" name="Content Placeholder 11" descr="Clark Rachfal&#10;Director of Advocacy and Governmental Affairs - American Council for the Blind (ACB)&#10;">
            <a:extLst>
              <a:ext uri="{FF2B5EF4-FFF2-40B4-BE49-F238E27FC236}">
                <a16:creationId xmlns:a16="http://schemas.microsoft.com/office/drawing/2014/main" id="{99378767-779C-4A90-83DD-37E11B14E4EA}"/>
              </a:ext>
            </a:extLst>
          </p:cNvPr>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xfrm>
            <a:off x="4471988" y="0"/>
            <a:ext cx="7716837" cy="6858000"/>
          </a:xfrm>
          <a:noFill/>
        </p:spPr>
      </p:pic>
      <p:sp>
        <p:nvSpPr>
          <p:cNvPr id="17" name="Text Placeholder 16">
            <a:extLst>
              <a:ext uri="{FF2B5EF4-FFF2-40B4-BE49-F238E27FC236}">
                <a16:creationId xmlns:a16="http://schemas.microsoft.com/office/drawing/2014/main" id="{E9D80774-4945-4C4D-8EA4-9661CA4CF4F0}"/>
              </a:ext>
            </a:extLst>
          </p:cNvPr>
          <p:cNvSpPr>
            <a:spLocks noGrp="1"/>
          </p:cNvSpPr>
          <p:nvPr>
            <p:ph type="body" sz="half" idx="2"/>
          </p:nvPr>
        </p:nvSpPr>
        <p:spPr>
          <a:xfrm>
            <a:off x="838200" y="3429000"/>
            <a:ext cx="2970213" cy="2439988"/>
          </a:xfrm>
        </p:spPr>
        <p:txBody>
          <a:bodyPr>
            <a:normAutofit/>
          </a:bodyPr>
          <a:lstStyle/>
          <a:p>
            <a:r>
              <a:rPr lang="en-US" sz="2000"/>
              <a:t>Director of Advocacy and Governmental Affairs</a:t>
            </a:r>
          </a:p>
          <a:p>
            <a:r>
              <a:rPr lang="en-US" sz="2000"/>
              <a:t>American Council of the Blind (ACB)</a:t>
            </a:r>
          </a:p>
          <a:p>
            <a:endParaRPr lang="en-US"/>
          </a:p>
        </p:txBody>
      </p:sp>
    </p:spTree>
    <p:extLst>
      <p:ext uri="{BB962C8B-B14F-4D97-AF65-F5344CB8AC3E}">
        <p14:creationId xmlns:p14="http://schemas.microsoft.com/office/powerpoint/2010/main" val="398778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lstStyle/>
          <a:p>
            <a:r>
              <a:rPr lang="en-US">
                <a:solidFill>
                  <a:srgbClr val="002060"/>
                </a:solidFill>
              </a:rPr>
              <a:t>QUESTIONS?</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algn="ctr" defTabSz="514350" fontAlgn="base">
              <a:lnSpc>
                <a:spcPct val="115000"/>
              </a:lnSpc>
              <a:spcBef>
                <a:spcPct val="0"/>
              </a:spcBef>
              <a:spcAft>
                <a:spcPct val="0"/>
              </a:spcAft>
              <a:buNone/>
              <a:defRPr/>
            </a:pPr>
            <a:r>
              <a:rPr lang="en-US" altLang="en-US" sz="4000" b="1">
                <a:solidFill>
                  <a:schemeClr val="accent6">
                    <a:lumMod val="25000"/>
                  </a:schemeClr>
                </a:solidFill>
                <a:cs typeface="Times New Roman" panose="02020603050405020304" pitchFamily="18" charset="0"/>
              </a:rPr>
              <a:t>You may type and submit questions in the Q&amp;A Area</a:t>
            </a:r>
          </a:p>
        </p:txBody>
      </p:sp>
    </p:spTree>
    <p:extLst>
      <p:ext uri="{BB962C8B-B14F-4D97-AF65-F5344CB8AC3E}">
        <p14:creationId xmlns:p14="http://schemas.microsoft.com/office/powerpoint/2010/main" val="451899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3664778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a:xfrm>
            <a:off x="220207" y="476863"/>
            <a:ext cx="3932237" cy="1882877"/>
          </a:xfrm>
        </p:spPr>
        <p:txBody>
          <a:bodyPr anchor="ctr">
            <a:noAutofit/>
          </a:bodyPr>
          <a:lstStyle/>
          <a:p>
            <a:pPr algn="l"/>
            <a:r>
              <a:rPr lang="en-US" b="0" i="0">
                <a:effectLst/>
                <a:latin typeface="Calibri" panose="020F0502020204030204" pitchFamily="34" charset="0"/>
              </a:rPr>
              <a:t>Panel </a:t>
            </a:r>
            <a:r>
              <a:rPr lang="en-US" b="0">
                <a:latin typeface="Calibri" panose="020F0502020204030204" pitchFamily="34" charset="0"/>
              </a:rPr>
              <a:t>2:</a:t>
            </a:r>
            <a:br>
              <a:rPr lang="en-US" b="0">
                <a:latin typeface="Calibri" panose="020F0502020204030204" pitchFamily="34" charset="0"/>
              </a:rPr>
            </a:br>
            <a:br>
              <a:rPr lang="en-US">
                <a:latin typeface="Calibri" panose="020F0502020204030204" pitchFamily="34" charset="0"/>
              </a:rPr>
            </a:br>
            <a:r>
              <a:rPr lang="en-US" b="1" i="0">
                <a:effectLst/>
                <a:latin typeface="Calibri" panose="020F0502020204030204" pitchFamily="34" charset="0"/>
              </a:rPr>
              <a:t>Ongoing Inclusive Fitness Initiatives </a:t>
            </a:r>
            <a:endParaRPr lang="en-US"/>
          </a:p>
        </p:txBody>
      </p:sp>
      <p:sp>
        <p:nvSpPr>
          <p:cNvPr id="7" name="Content Placeholder 6">
            <a:extLst>
              <a:ext uri="{FF2B5EF4-FFF2-40B4-BE49-F238E27FC236}">
                <a16:creationId xmlns:a16="http://schemas.microsoft.com/office/drawing/2014/main" id="{4D9CB65B-97DB-4B3A-9CCF-99DA46B75FFA}"/>
              </a:ext>
            </a:extLst>
          </p:cNvPr>
          <p:cNvSpPr>
            <a:spLocks noGrp="1"/>
          </p:cNvSpPr>
          <p:nvPr>
            <p:ph idx="1"/>
          </p:nvPr>
        </p:nvSpPr>
        <p:spPr>
          <a:xfrm>
            <a:off x="4757052" y="516189"/>
            <a:ext cx="6930098" cy="6012425"/>
          </a:xfrm>
        </p:spPr>
        <p:txBody>
          <a:bodyPr>
            <a:noAutofit/>
          </a:bodyPr>
          <a:lstStyle/>
          <a:p>
            <a:pPr marL="0" indent="0">
              <a:buNone/>
            </a:pPr>
            <a:r>
              <a:rPr lang="en-US" sz="2400" b="1" i="0">
                <a:solidFill>
                  <a:schemeClr val="accent6">
                    <a:lumMod val="25000"/>
                  </a:schemeClr>
                </a:solidFill>
                <a:effectLst/>
                <a:latin typeface="Calibri" panose="020F0502020204030204" pitchFamily="34" charset="0"/>
              </a:rPr>
              <a:t>Bill Botten</a:t>
            </a:r>
          </a:p>
          <a:p>
            <a:pPr marL="0" indent="0">
              <a:buNone/>
            </a:pPr>
            <a:r>
              <a:rPr lang="en-US" sz="2400" i="0">
                <a:solidFill>
                  <a:schemeClr val="accent6">
                    <a:lumMod val="25000"/>
                  </a:schemeClr>
                </a:solidFill>
                <a:effectLst/>
                <a:latin typeface="Calibri" panose="020F0502020204030204" pitchFamily="34" charset="0"/>
              </a:rPr>
              <a:t>US Access Board</a:t>
            </a:r>
          </a:p>
          <a:p>
            <a:endParaRPr lang="en-US" sz="2400" b="1">
              <a:solidFill>
                <a:schemeClr val="accent6">
                  <a:lumMod val="25000"/>
                </a:schemeClr>
              </a:solidFill>
              <a:latin typeface="Calibri" panose="020F0502020204030204" pitchFamily="34" charset="0"/>
            </a:endParaRPr>
          </a:p>
          <a:p>
            <a:pPr marL="0" indent="0">
              <a:buNone/>
            </a:pPr>
            <a:r>
              <a:rPr lang="en-US" sz="2400" b="1" i="0">
                <a:solidFill>
                  <a:schemeClr val="accent6">
                    <a:lumMod val="25000"/>
                  </a:schemeClr>
                </a:solidFill>
                <a:effectLst/>
                <a:latin typeface="Calibri" panose="020F0502020204030204" pitchFamily="34" charset="0"/>
              </a:rPr>
              <a:t>Dr. Stephanie </a:t>
            </a:r>
            <a:r>
              <a:rPr lang="en-US" sz="2400" b="1" i="0" err="1">
                <a:solidFill>
                  <a:schemeClr val="accent6">
                    <a:lumMod val="25000"/>
                  </a:schemeClr>
                </a:solidFill>
                <a:effectLst/>
                <a:latin typeface="Calibri" panose="020F0502020204030204" pitchFamily="34" charset="0"/>
              </a:rPr>
              <a:t>Schnorbus</a:t>
            </a:r>
            <a:r>
              <a:rPr lang="en-US" sz="2400" b="1">
                <a:solidFill>
                  <a:schemeClr val="accent6">
                    <a:lumMod val="25000"/>
                  </a:schemeClr>
                </a:solidFill>
                <a:latin typeface="Calibri" panose="020F0502020204030204" pitchFamily="34" charset="0"/>
              </a:rPr>
              <a:t> </a:t>
            </a:r>
            <a:r>
              <a:rPr lang="en-US" sz="2400" b="1" i="0">
                <a:solidFill>
                  <a:schemeClr val="accent6">
                    <a:lumMod val="25000"/>
                  </a:schemeClr>
                </a:solidFill>
                <a:effectLst/>
                <a:latin typeface="Calibri" panose="020F0502020204030204" pitchFamily="34" charset="0"/>
              </a:rPr>
              <a:t>Stephens</a:t>
            </a:r>
            <a:endParaRPr lang="en-US" sz="2400" b="1">
              <a:solidFill>
                <a:schemeClr val="accent6">
                  <a:lumMod val="25000"/>
                </a:schemeClr>
              </a:solidFill>
              <a:latin typeface="Calibri" panose="020F0502020204030204" pitchFamily="34" charset="0"/>
            </a:endParaRPr>
          </a:p>
          <a:p>
            <a:pPr marL="0" indent="0">
              <a:buNone/>
            </a:pPr>
            <a:r>
              <a:rPr lang="en-US" sz="2400" i="0">
                <a:solidFill>
                  <a:schemeClr val="accent6">
                    <a:lumMod val="25000"/>
                  </a:schemeClr>
                </a:solidFill>
                <a:effectLst/>
                <a:latin typeface="Calibri" panose="020F0502020204030204" pitchFamily="34" charset="0"/>
              </a:rPr>
              <a:t>Beneficial Designs Inc. / RESNA – Inclusive Fitness</a:t>
            </a:r>
          </a:p>
          <a:p>
            <a:pPr marL="0" indent="0">
              <a:buNone/>
            </a:pPr>
            <a:endParaRPr lang="en-US" sz="2400" b="1" i="0">
              <a:solidFill>
                <a:schemeClr val="accent6">
                  <a:lumMod val="25000"/>
                </a:schemeClr>
              </a:solidFill>
              <a:effectLst/>
              <a:latin typeface="Calibri" panose="020F0502020204030204" pitchFamily="34" charset="0"/>
            </a:endParaRPr>
          </a:p>
          <a:p>
            <a:pPr marL="0" indent="0">
              <a:buNone/>
            </a:pPr>
            <a:r>
              <a:rPr lang="en-US" sz="2400" b="1" i="0">
                <a:solidFill>
                  <a:schemeClr val="accent6">
                    <a:lumMod val="25000"/>
                  </a:schemeClr>
                </a:solidFill>
                <a:effectLst/>
                <a:latin typeface="Calibri" panose="020F0502020204030204" pitchFamily="34" charset="0"/>
              </a:rPr>
              <a:t>Richard </a:t>
            </a:r>
            <a:r>
              <a:rPr lang="en-US" sz="2400" b="1" i="0" err="1">
                <a:solidFill>
                  <a:schemeClr val="accent6">
                    <a:lumMod val="25000"/>
                  </a:schemeClr>
                </a:solidFill>
                <a:effectLst/>
                <a:latin typeface="Calibri" panose="020F0502020204030204" pitchFamily="34" charset="0"/>
              </a:rPr>
              <a:t>Thesing</a:t>
            </a:r>
            <a:r>
              <a:rPr lang="en-US" sz="2400" b="1" i="0">
                <a:solidFill>
                  <a:schemeClr val="accent6">
                    <a:lumMod val="25000"/>
                  </a:schemeClr>
                </a:solidFill>
                <a:effectLst/>
                <a:latin typeface="Calibri" panose="020F0502020204030204" pitchFamily="34" charset="0"/>
              </a:rPr>
              <a:t> </a:t>
            </a:r>
          </a:p>
          <a:p>
            <a:pPr marL="0" indent="0">
              <a:buNone/>
            </a:pPr>
            <a:r>
              <a:rPr lang="en-US" sz="2400">
                <a:solidFill>
                  <a:schemeClr val="accent6">
                    <a:lumMod val="25000"/>
                  </a:schemeClr>
                </a:solidFill>
                <a:latin typeface="Calibri" panose="020F0502020204030204" pitchFamily="34" charset="0"/>
              </a:rPr>
              <a:t>M</a:t>
            </a:r>
            <a:r>
              <a:rPr lang="en-US" sz="2400" i="0">
                <a:solidFill>
                  <a:schemeClr val="accent6">
                    <a:lumMod val="25000"/>
                  </a:schemeClr>
                </a:solidFill>
                <a:effectLst/>
                <a:latin typeface="Calibri" panose="020F0502020204030204" pitchFamily="34" charset="0"/>
              </a:rPr>
              <a:t>obility Fitness / </a:t>
            </a:r>
            <a:r>
              <a:rPr lang="en-US" sz="2400">
                <a:solidFill>
                  <a:schemeClr val="accent6">
                    <a:lumMod val="25000"/>
                  </a:schemeClr>
                </a:solidFill>
                <a:latin typeface="Calibri" panose="020F0502020204030204" pitchFamily="34" charset="0"/>
              </a:rPr>
              <a:t>ASTM</a:t>
            </a:r>
          </a:p>
          <a:p>
            <a:pPr marL="0" indent="0">
              <a:buNone/>
            </a:pPr>
            <a:endParaRPr lang="en-US" sz="2000" b="0" i="0">
              <a:solidFill>
                <a:schemeClr val="accent6">
                  <a:lumMod val="25000"/>
                </a:schemeClr>
              </a:solidFill>
              <a:effectLst/>
              <a:latin typeface="Calibri" panose="020F0502020204030204" pitchFamily="34" charset="0"/>
            </a:endParaRPr>
          </a:p>
          <a:p>
            <a:pPr marL="0" indent="0">
              <a:buNone/>
            </a:pPr>
            <a:r>
              <a:rPr lang="en-US" sz="2400" b="1" i="0">
                <a:solidFill>
                  <a:schemeClr val="accent6">
                    <a:lumMod val="25000"/>
                  </a:schemeClr>
                </a:solidFill>
                <a:effectLst/>
                <a:latin typeface="Calibri" panose="020F0502020204030204" pitchFamily="34" charset="0"/>
              </a:rPr>
              <a:t>Dr. Elizabeth Barstow</a:t>
            </a:r>
          </a:p>
          <a:p>
            <a:pPr marL="0" indent="0">
              <a:buNone/>
            </a:pPr>
            <a:r>
              <a:rPr lang="en-US" sz="2400" b="1" i="0">
                <a:solidFill>
                  <a:schemeClr val="accent6">
                    <a:lumMod val="25000"/>
                  </a:schemeClr>
                </a:solidFill>
                <a:effectLst/>
                <a:latin typeface="Calibri" panose="020F0502020204030204" pitchFamily="34" charset="0"/>
              </a:rPr>
              <a:t>Sangeetha </a:t>
            </a:r>
            <a:r>
              <a:rPr lang="en-US" sz="2400" b="1" i="0" err="1">
                <a:solidFill>
                  <a:schemeClr val="accent6">
                    <a:lumMod val="25000"/>
                  </a:schemeClr>
                </a:solidFill>
                <a:effectLst/>
                <a:latin typeface="Calibri" panose="020F0502020204030204" pitchFamily="34" charset="0"/>
              </a:rPr>
              <a:t>Padalabalanarayanan</a:t>
            </a:r>
            <a:r>
              <a:rPr lang="en-US" sz="2400" b="1" i="0">
                <a:solidFill>
                  <a:schemeClr val="accent6">
                    <a:lumMod val="25000"/>
                  </a:schemeClr>
                </a:solidFill>
                <a:effectLst/>
                <a:latin typeface="Calibri" panose="020F0502020204030204" pitchFamily="34" charset="0"/>
              </a:rPr>
              <a:t> </a:t>
            </a:r>
          </a:p>
          <a:p>
            <a:pPr marL="0" indent="0">
              <a:buNone/>
            </a:pPr>
            <a:r>
              <a:rPr lang="en-US" sz="2400" i="0">
                <a:solidFill>
                  <a:schemeClr val="accent6">
                    <a:lumMod val="25000"/>
                  </a:schemeClr>
                </a:solidFill>
                <a:effectLst/>
                <a:latin typeface="Calibri" panose="020F0502020204030204" pitchFamily="34" charset="0"/>
              </a:rPr>
              <a:t>University of Alabama at Birmingham </a:t>
            </a:r>
            <a:endParaRPr lang="en-US" sz="2400">
              <a:solidFill>
                <a:schemeClr val="accent6">
                  <a:lumMod val="25000"/>
                </a:schemeClr>
              </a:solidFill>
            </a:endParaRPr>
          </a:p>
        </p:txBody>
      </p:sp>
    </p:spTree>
    <p:extLst>
      <p:ext uri="{BB962C8B-B14F-4D97-AF65-F5344CB8AC3E}">
        <p14:creationId xmlns:p14="http://schemas.microsoft.com/office/powerpoint/2010/main" val="3232177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Bill Botten Training Coordinator&#10;US Access Board">
            <a:extLst>
              <a:ext uri="{FF2B5EF4-FFF2-40B4-BE49-F238E27FC236}">
                <a16:creationId xmlns:a16="http://schemas.microsoft.com/office/drawing/2014/main" id="{5FC6C074-357C-4A30-BBE3-11C7E695C83E}"/>
              </a:ext>
            </a:extLst>
          </p:cNvPr>
          <p:cNvSpPr>
            <a:spLocks noGrp="1"/>
          </p:cNvSpPr>
          <p:nvPr>
            <p:ph type="ctrTitle"/>
          </p:nvPr>
        </p:nvSpPr>
        <p:spPr>
          <a:xfrm>
            <a:off x="5584435" y="5350211"/>
            <a:ext cx="5496868" cy="1029854"/>
          </a:xfrm>
        </p:spPr>
        <p:txBody>
          <a:bodyPr>
            <a:normAutofit fontScale="90000"/>
          </a:bodyPr>
          <a:lstStyle/>
          <a:p>
            <a:r>
              <a:rPr lang="en-US" sz="3200"/>
              <a:t>Bill Botten</a:t>
            </a:r>
            <a:br>
              <a:rPr lang="en-US" sz="3200"/>
            </a:br>
            <a:r>
              <a:rPr lang="en-US" sz="3200"/>
              <a:t>Training Coordinator</a:t>
            </a:r>
            <a:br>
              <a:rPr lang="en-US" sz="3200"/>
            </a:br>
            <a:r>
              <a:rPr lang="en-US" sz="3200"/>
              <a:t>US Access Board</a:t>
            </a:r>
            <a:endParaRPr lang="en-US"/>
          </a:p>
        </p:txBody>
      </p:sp>
      <p:pic>
        <p:nvPicPr>
          <p:cNvPr id="3" name="Picture 2" descr="Bill Botten&#10;Training Coordinator&#10;US Access Board">
            <a:extLst>
              <a:ext uri="{FF2B5EF4-FFF2-40B4-BE49-F238E27FC236}">
                <a16:creationId xmlns:a16="http://schemas.microsoft.com/office/drawing/2014/main" id="{140E82EE-2511-46F6-945D-AC942317AE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44674" y="905165"/>
            <a:ext cx="2976390" cy="3888508"/>
          </a:xfrm>
          <a:prstGeom prst="rect">
            <a:avLst/>
          </a:prstGeom>
        </p:spPr>
      </p:pic>
    </p:spTree>
    <p:extLst>
      <p:ext uri="{BB962C8B-B14F-4D97-AF65-F5344CB8AC3E}">
        <p14:creationId xmlns:p14="http://schemas.microsoft.com/office/powerpoint/2010/main" val="151506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D9CDF16-06DB-4732-BD54-E359CE5854FC}"/>
              </a:ext>
            </a:extLst>
          </p:cNvPr>
          <p:cNvSpPr>
            <a:spLocks noGrp="1"/>
          </p:cNvSpPr>
          <p:nvPr>
            <p:ph type="title" idx="4294967295"/>
          </p:nvPr>
        </p:nvSpPr>
        <p:spPr>
          <a:xfrm>
            <a:off x="4711700" y="836613"/>
            <a:ext cx="7231063" cy="43545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0" i="0" u="none" strike="noStrike" kern="1200" cap="none" spc="0" normalizeH="0" baseline="0" noProof="0">
                <a:ln>
                  <a:noFill/>
                </a:ln>
                <a:solidFill>
                  <a:schemeClr val="bg1"/>
                </a:solidFill>
                <a:effectLst/>
                <a:uLnTx/>
                <a:uFillTx/>
                <a:latin typeface="+mn-lt"/>
                <a:ea typeface="+mn-ea"/>
                <a:cs typeface="+mn-cs"/>
              </a:rPr>
              <a:t>Americans with Disabilities Act (ADA)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0" i="0" u="none" strike="noStrike" kern="1200" cap="none" spc="0" normalizeH="0" baseline="0" noProof="0">
                <a:ln>
                  <a:noFill/>
                </a:ln>
                <a:solidFill>
                  <a:schemeClr val="bg1"/>
                </a:solidFill>
                <a:effectLst/>
                <a:uLnTx/>
                <a:uFillTx/>
                <a:latin typeface="+mn-lt"/>
                <a:ea typeface="+mn-ea"/>
                <a:cs typeface="+mn-cs"/>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0" i="0" u="none" strike="noStrike" kern="1200" cap="none" spc="0" normalizeH="0" baseline="0" noProof="0">
                <a:ln>
                  <a:noFill/>
                </a:ln>
                <a:solidFill>
                  <a:schemeClr val="bg1"/>
                </a:solidFill>
                <a:effectLst/>
                <a:uLnTx/>
                <a:uFillTx/>
                <a:latin typeface="+mn-lt"/>
                <a:ea typeface="+mn-ea"/>
                <a:cs typeface="+mn-cs"/>
              </a:rPr>
              <a:t>Architectural Barriers Act  (ABA)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5400" b="0" i="0" u="none" strike="noStrike" kern="1200" cap="none" spc="0" normalizeH="0" baseline="0" noProof="0">
              <a:ln>
                <a:noFill/>
              </a:ln>
              <a:solidFill>
                <a:schemeClr val="bg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5400" b="1" i="0" u="none" strike="noStrike" kern="1200" cap="none" spc="0" normalizeH="0" baseline="0" noProof="0">
                <a:ln>
                  <a:noFill/>
                </a:ln>
                <a:solidFill>
                  <a:schemeClr val="bg1"/>
                </a:solidFill>
                <a:effectLst/>
                <a:uLnTx/>
                <a:uFillTx/>
                <a:latin typeface="+mn-lt"/>
                <a:ea typeface="+mn-ea"/>
                <a:cs typeface="+mn-cs"/>
              </a:rPr>
              <a:t>Minimum Requirements</a:t>
            </a:r>
          </a:p>
        </p:txBody>
      </p:sp>
    </p:spTree>
    <p:extLst>
      <p:ext uri="{BB962C8B-B14F-4D97-AF65-F5344CB8AC3E}">
        <p14:creationId xmlns:p14="http://schemas.microsoft.com/office/powerpoint/2010/main" val="2600339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2742-83ED-4843-82FB-489C9A4CD303}"/>
              </a:ext>
            </a:extLst>
          </p:cNvPr>
          <p:cNvSpPr>
            <a:spLocks noGrp="1"/>
          </p:cNvSpPr>
          <p:nvPr>
            <p:ph type="title"/>
          </p:nvPr>
        </p:nvSpPr>
        <p:spPr>
          <a:xfrm>
            <a:off x="171047" y="457201"/>
            <a:ext cx="3932237" cy="1086374"/>
          </a:xfrm>
        </p:spPr>
        <p:txBody>
          <a:bodyPr>
            <a:normAutofit/>
          </a:bodyPr>
          <a:lstStyle/>
          <a:p>
            <a:r>
              <a:rPr lang="en-US" sz="3600" b="1">
                <a:solidFill>
                  <a:schemeClr val="accent6">
                    <a:lumMod val="25000"/>
                  </a:schemeClr>
                </a:solidFill>
              </a:rPr>
              <a:t>Types of Facilities Covered </a:t>
            </a:r>
            <a:endParaRPr lang="en-US" sz="3600">
              <a:solidFill>
                <a:schemeClr val="accent6">
                  <a:lumMod val="25000"/>
                </a:schemeClr>
              </a:solidFill>
            </a:endParaRPr>
          </a:p>
        </p:txBody>
      </p:sp>
      <p:sp>
        <p:nvSpPr>
          <p:cNvPr id="3" name="Content Placeholder 2">
            <a:extLst>
              <a:ext uri="{FF2B5EF4-FFF2-40B4-BE49-F238E27FC236}">
                <a16:creationId xmlns:a16="http://schemas.microsoft.com/office/drawing/2014/main" id="{F87DB914-AAE5-470D-9E01-8BC268B523C5}"/>
              </a:ext>
            </a:extLst>
          </p:cNvPr>
          <p:cNvSpPr>
            <a:spLocks noGrp="1"/>
          </p:cNvSpPr>
          <p:nvPr>
            <p:ph idx="1"/>
          </p:nvPr>
        </p:nvSpPr>
        <p:spPr>
          <a:xfrm>
            <a:off x="4776717" y="827743"/>
            <a:ext cx="7244236" cy="5403850"/>
          </a:xfrm>
        </p:spPr>
        <p:txBody>
          <a:bodyPr>
            <a:normAutofit fontScale="92500" lnSpcReduction="10000"/>
          </a:bodyPr>
          <a:lstStyle/>
          <a:p>
            <a:r>
              <a:rPr lang="en-US" sz="4000"/>
              <a:t>Health club, gym, fitness facility, training studio</a:t>
            </a:r>
          </a:p>
          <a:p>
            <a:r>
              <a:rPr lang="en-US" sz="4000"/>
              <a:t>Employee fitness facilities</a:t>
            </a:r>
          </a:p>
          <a:p>
            <a:r>
              <a:rPr lang="en-US" sz="4000"/>
              <a:t>Professional sports team training facilities </a:t>
            </a:r>
          </a:p>
          <a:p>
            <a:r>
              <a:rPr lang="en-US" sz="4000"/>
              <a:t>Fitness facilities connected with a hotel/motel, resort, airport, spa</a:t>
            </a:r>
          </a:p>
          <a:p>
            <a:r>
              <a:rPr lang="en-US" sz="4000"/>
              <a:t>Local recreation centers, YMCA</a:t>
            </a:r>
          </a:p>
          <a:p>
            <a:r>
              <a:rPr lang="en-US" sz="4000"/>
              <a:t>Education facilities, colleges </a:t>
            </a:r>
          </a:p>
          <a:p>
            <a:r>
              <a:rPr lang="en-US" sz="4000"/>
              <a:t>Outdoor fitness facilities</a:t>
            </a:r>
          </a:p>
          <a:p>
            <a:pPr marL="0" indent="0">
              <a:buNone/>
            </a:pPr>
            <a:endParaRPr lang="en-US"/>
          </a:p>
        </p:txBody>
      </p:sp>
      <p:sp>
        <p:nvSpPr>
          <p:cNvPr id="4" name="Text Placeholder 3">
            <a:extLst>
              <a:ext uri="{FF2B5EF4-FFF2-40B4-BE49-F238E27FC236}">
                <a16:creationId xmlns:a16="http://schemas.microsoft.com/office/drawing/2014/main" id="{41ECB3F8-E9C9-41F8-A37D-460723444E6B}"/>
              </a:ext>
            </a:extLst>
          </p:cNvPr>
          <p:cNvSpPr>
            <a:spLocks noGrp="1"/>
          </p:cNvSpPr>
          <p:nvPr>
            <p:ph type="body" sz="half" idx="2"/>
          </p:nvPr>
        </p:nvSpPr>
        <p:spPr>
          <a:xfrm>
            <a:off x="351156" y="1543575"/>
            <a:ext cx="3932237" cy="3811588"/>
          </a:xfrm>
        </p:spPr>
        <p:txBody>
          <a:bodyPr>
            <a:normAutofit fontScale="925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000" b="1" u="none" strike="noStrike" kern="1200" cap="none" spc="0" normalizeH="0" baseline="0" noProof="0">
                <a:ln>
                  <a:noFill/>
                </a:ln>
                <a:solidFill>
                  <a:schemeClr val="accent6">
                    <a:lumMod val="25000"/>
                  </a:schemeClr>
                </a:solidFill>
                <a:effectLst/>
                <a:uLnTx/>
                <a:uFillTx/>
                <a:latin typeface="Calibri"/>
                <a:ea typeface="+mn-ea"/>
                <a:cs typeface="+mn-cs"/>
              </a:rPr>
              <a:t>ADA – </a:t>
            </a:r>
            <a:r>
              <a:rPr kumimoji="0" lang="en-US" sz="3000" u="none" strike="noStrike" kern="1200" cap="none" spc="0" normalizeH="0" baseline="0" noProof="0">
                <a:ln>
                  <a:noFill/>
                </a:ln>
                <a:solidFill>
                  <a:schemeClr val="accent6">
                    <a:lumMod val="25000"/>
                  </a:schemeClr>
                </a:solidFill>
                <a:effectLst/>
                <a:uLnTx/>
                <a:uFillTx/>
                <a:latin typeface="Calibri"/>
                <a:ea typeface="+mn-ea"/>
                <a:cs typeface="+mn-cs"/>
              </a:rPr>
              <a:t>STATE AND LOCAL GOVERNMENT FACILITIES, PLACES OF PUBLIC ACCOMODATION, COMMERCIAL FACILITIES</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300" b="1" i="1" u="none" strike="noStrike" kern="1200" cap="none" spc="0" normalizeH="0" baseline="0" noProof="0">
              <a:ln>
                <a:noFill/>
              </a:ln>
              <a:solidFill>
                <a:schemeClr val="accent6">
                  <a:lumMod val="25000"/>
                </a:schemeClr>
              </a:solidFill>
              <a:effectLst/>
              <a:uLnTx/>
              <a:uFillTx/>
              <a:latin typeface="Calibri"/>
              <a:ea typeface="+mn-ea"/>
              <a:cs typeface="+mn-cs"/>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000" b="1" u="none" strike="noStrike" kern="1200" cap="none" spc="0" normalizeH="0" baseline="0" noProof="0">
                <a:ln>
                  <a:noFill/>
                </a:ln>
                <a:solidFill>
                  <a:schemeClr val="accent6">
                    <a:lumMod val="25000"/>
                  </a:schemeClr>
                </a:solidFill>
                <a:effectLst/>
                <a:uLnTx/>
                <a:uFillTx/>
                <a:latin typeface="Calibri"/>
                <a:ea typeface="+mn-ea"/>
                <a:cs typeface="+mn-cs"/>
              </a:rPr>
              <a:t>ABA – </a:t>
            </a:r>
            <a:r>
              <a:rPr kumimoji="0" lang="en-US" sz="3000" u="none" strike="noStrike" kern="1200" cap="none" spc="0" normalizeH="0" baseline="0" noProof="0">
                <a:ln>
                  <a:noFill/>
                </a:ln>
                <a:solidFill>
                  <a:schemeClr val="accent6">
                    <a:lumMod val="25000"/>
                  </a:schemeClr>
                </a:solidFill>
                <a:effectLst/>
                <a:uLnTx/>
                <a:uFillTx/>
                <a:latin typeface="Calibri"/>
                <a:ea typeface="+mn-ea"/>
                <a:cs typeface="+mn-cs"/>
              </a:rPr>
              <a:t>FEDERALLY FUNDED  FACILITIES</a:t>
            </a:r>
          </a:p>
          <a:p>
            <a:endParaRPr lang="en-US"/>
          </a:p>
        </p:txBody>
      </p:sp>
    </p:spTree>
    <p:extLst>
      <p:ext uri="{BB962C8B-B14F-4D97-AF65-F5344CB8AC3E}">
        <p14:creationId xmlns:p14="http://schemas.microsoft.com/office/powerpoint/2010/main" val="3388867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1840-0CA4-4423-890C-00084083DE8E}"/>
              </a:ext>
            </a:extLst>
          </p:cNvPr>
          <p:cNvSpPr>
            <a:spLocks noGrp="1"/>
          </p:cNvSpPr>
          <p:nvPr>
            <p:ph type="title"/>
          </p:nvPr>
        </p:nvSpPr>
        <p:spPr>
          <a:xfrm>
            <a:off x="184850" y="962398"/>
            <a:ext cx="4177717" cy="1600200"/>
          </a:xfrm>
        </p:spPr>
        <p:txBody>
          <a:bodyPr>
            <a:normAutofit fontScale="90000"/>
          </a:bodyPr>
          <a:lstStyle/>
          <a:p>
            <a:r>
              <a:rPr lang="en-US" sz="4000" b="1" i="0">
                <a:solidFill>
                  <a:schemeClr val="accent6">
                    <a:lumMod val="25000"/>
                  </a:schemeClr>
                </a:solidFill>
                <a:effectLst/>
                <a:latin typeface="+mn-lt"/>
              </a:rPr>
              <a:t>§236 - Exercise Machines and Equipment</a:t>
            </a:r>
            <a:br>
              <a:rPr lang="en-US" b="1" i="0">
                <a:solidFill>
                  <a:schemeClr val="bg1">
                    <a:lumMod val="95000"/>
                  </a:schemeClr>
                </a:solidFill>
                <a:effectLst/>
                <a:latin typeface="Merriweather Web"/>
              </a:rPr>
            </a:br>
            <a:endParaRPr lang="en-US"/>
          </a:p>
        </p:txBody>
      </p:sp>
      <p:sp>
        <p:nvSpPr>
          <p:cNvPr id="3" name="Content Placeholder 2">
            <a:extLst>
              <a:ext uri="{FF2B5EF4-FFF2-40B4-BE49-F238E27FC236}">
                <a16:creationId xmlns:a16="http://schemas.microsoft.com/office/drawing/2014/main" id="{6153E627-C97E-4C59-9A98-46C25A522129}"/>
              </a:ext>
            </a:extLst>
          </p:cNvPr>
          <p:cNvSpPr>
            <a:spLocks noGrp="1"/>
          </p:cNvSpPr>
          <p:nvPr>
            <p:ph idx="1"/>
          </p:nvPr>
        </p:nvSpPr>
        <p:spPr>
          <a:xfrm>
            <a:off x="4776717" y="457200"/>
            <a:ext cx="6930098" cy="6054435"/>
          </a:xfrm>
        </p:spPr>
        <p:txBody>
          <a:bodyPr>
            <a:normAutofit fontScale="77500" lnSpcReduction="20000"/>
          </a:bodyPr>
          <a:lstStyle/>
          <a:p>
            <a:pPr marL="0" indent="0">
              <a:buNone/>
            </a:pPr>
            <a:r>
              <a:rPr lang="en-US" sz="4600" b="1" i="0">
                <a:solidFill>
                  <a:schemeClr val="bg1">
                    <a:lumMod val="95000"/>
                  </a:schemeClr>
                </a:solidFill>
                <a:effectLst/>
              </a:rPr>
              <a:t>§236.1 General</a:t>
            </a:r>
          </a:p>
          <a:p>
            <a:pPr marL="0" indent="0">
              <a:buNone/>
            </a:pPr>
            <a:r>
              <a:rPr lang="en-US" sz="4600" b="0" i="0">
                <a:solidFill>
                  <a:schemeClr val="bg1">
                    <a:lumMod val="95000"/>
                  </a:schemeClr>
                </a:solidFill>
                <a:effectLst/>
              </a:rPr>
              <a:t>At least one of each type of exercise machine and equipment shall comply with §1004.</a:t>
            </a:r>
          </a:p>
          <a:p>
            <a:pPr marL="0" indent="0" algn="l">
              <a:buNone/>
            </a:pPr>
            <a:endParaRPr lang="en-US" b="0" i="0">
              <a:solidFill>
                <a:schemeClr val="bg1">
                  <a:lumMod val="95000"/>
                </a:schemeClr>
              </a:solidFill>
              <a:effectLst/>
            </a:endParaRPr>
          </a:p>
          <a:p>
            <a:pPr marL="0" indent="0" algn="l">
              <a:buNone/>
            </a:pPr>
            <a:r>
              <a:rPr lang="en-US" b="0" i="0">
                <a:solidFill>
                  <a:schemeClr val="bg1">
                    <a:lumMod val="95000"/>
                  </a:schemeClr>
                </a:solidFill>
                <a:effectLst/>
              </a:rPr>
              <a:t>Advisory: Most strength training equipment and machines are considered different types. Where operators provide a biceps curl machine and cable-cross-over machine, both machines are required to meet the provisions in this section, even though an individual may be able to work on their biceps through both types of equipment.</a:t>
            </a:r>
          </a:p>
          <a:p>
            <a:pPr marL="0" indent="0" algn="l">
              <a:buNone/>
            </a:pPr>
            <a:r>
              <a:rPr lang="en-US" b="0" i="0">
                <a:solidFill>
                  <a:schemeClr val="bg1">
                    <a:lumMod val="95000"/>
                  </a:schemeClr>
                </a:solidFill>
                <a:effectLst/>
              </a:rPr>
              <a:t>Similarly, there are many types of cardiovascular exercise machines, such as stationary bicycles, rowing machines, stair climbers, and treadmills. Each machine provides a cardiovascular exercise and is considered a different type for purposes of these requirements.</a:t>
            </a:r>
          </a:p>
          <a:p>
            <a:endParaRPr lang="en-US"/>
          </a:p>
        </p:txBody>
      </p:sp>
      <p:pic>
        <p:nvPicPr>
          <p:cNvPr id="5" name="Picture 4" descr="photo of a woman using an inclusive fitness machine">
            <a:extLst>
              <a:ext uri="{FF2B5EF4-FFF2-40B4-BE49-F238E27FC236}">
                <a16:creationId xmlns:a16="http://schemas.microsoft.com/office/drawing/2014/main" id="{15F5DE05-63F2-47A2-AC36-9259D537FF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056475" y="2709405"/>
            <a:ext cx="2891943" cy="2932430"/>
          </a:xfrm>
          <a:prstGeom prst="rect">
            <a:avLst/>
          </a:prstGeom>
        </p:spPr>
      </p:pic>
    </p:spTree>
    <p:extLst>
      <p:ext uri="{BB962C8B-B14F-4D97-AF65-F5344CB8AC3E}">
        <p14:creationId xmlns:p14="http://schemas.microsoft.com/office/powerpoint/2010/main" val="1961946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3234047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D9CB65B-97DB-4B3A-9CCF-99DA46B75FFA}"/>
              </a:ext>
            </a:extLst>
          </p:cNvPr>
          <p:cNvSpPr>
            <a:spLocks noGrp="1"/>
          </p:cNvSpPr>
          <p:nvPr>
            <p:ph sz="half" idx="2"/>
          </p:nvPr>
        </p:nvSpPr>
        <p:spPr>
          <a:xfrm>
            <a:off x="0" y="2321404"/>
            <a:ext cx="6320596" cy="4020321"/>
          </a:xfrm>
        </p:spPr>
        <p:txBody>
          <a:bodyPr>
            <a:normAutofit/>
          </a:bodyPr>
          <a:lstStyle/>
          <a:p>
            <a:pPr marL="0" indent="0" algn="ctr">
              <a:buNone/>
            </a:pPr>
            <a:r>
              <a:rPr lang="en-US" b="1" i="0">
                <a:solidFill>
                  <a:schemeClr val="accent6">
                    <a:lumMod val="25000"/>
                  </a:schemeClr>
                </a:solidFill>
                <a:effectLst/>
              </a:rPr>
              <a:t>§1004.1 Clear Floor Space</a:t>
            </a:r>
          </a:p>
          <a:p>
            <a:pPr marL="457200" lvl="1" indent="0">
              <a:buNone/>
            </a:pPr>
            <a:r>
              <a:rPr lang="en-US" b="0" i="0">
                <a:solidFill>
                  <a:schemeClr val="accent6">
                    <a:lumMod val="25000"/>
                  </a:schemeClr>
                </a:solidFill>
                <a:effectLst/>
              </a:rPr>
              <a:t>Exercise machines and equipment shall have a clear floor space complying with §305 positioned for transfer or for use by an individual seated in a wheelchair. </a:t>
            </a:r>
          </a:p>
          <a:p>
            <a:pPr marL="0" indent="0">
              <a:buNone/>
            </a:pPr>
            <a:endParaRPr lang="en-US"/>
          </a:p>
        </p:txBody>
      </p:sp>
      <p:pic>
        <p:nvPicPr>
          <p:cNvPr id="4" name="Content Placeholder 3" descr="clear space requirements around fitness equipment graphic">
            <a:extLst>
              <a:ext uri="{FF2B5EF4-FFF2-40B4-BE49-F238E27FC236}">
                <a16:creationId xmlns:a16="http://schemas.microsoft.com/office/drawing/2014/main" id="{11136309-5F49-43ED-9F19-A719715B1AE7}"/>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488377" y="1992407"/>
            <a:ext cx="5415602" cy="4349318"/>
          </a:xfrm>
          <a:prstGeom prst="rect">
            <a:avLst/>
          </a:prstGeom>
        </p:spPr>
      </p:pic>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a:xfrm>
            <a:off x="167780" y="187701"/>
            <a:ext cx="11836866" cy="1325563"/>
          </a:xfrm>
        </p:spPr>
        <p:txBody>
          <a:bodyPr anchor="ctr">
            <a:noAutofit/>
          </a:bodyPr>
          <a:lstStyle/>
          <a:p>
            <a:r>
              <a:rPr lang="en-US" sz="4400"/>
              <a:t>§1004 - Exercise Equipment and Machines</a:t>
            </a:r>
          </a:p>
        </p:txBody>
      </p:sp>
    </p:spTree>
    <p:extLst>
      <p:ext uri="{BB962C8B-B14F-4D97-AF65-F5344CB8AC3E}">
        <p14:creationId xmlns:p14="http://schemas.microsoft.com/office/powerpoint/2010/main" val="2130216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D9CB65B-97DB-4B3A-9CCF-99DA46B75FFA}"/>
              </a:ext>
            </a:extLst>
          </p:cNvPr>
          <p:cNvSpPr>
            <a:spLocks noGrp="1"/>
          </p:cNvSpPr>
          <p:nvPr>
            <p:ph sz="half" idx="2"/>
          </p:nvPr>
        </p:nvSpPr>
        <p:spPr>
          <a:xfrm>
            <a:off x="638453" y="2080470"/>
            <a:ext cx="5879793" cy="4589829"/>
          </a:xfrm>
        </p:spPr>
        <p:txBody>
          <a:bodyPr>
            <a:normAutofit lnSpcReduction="10000"/>
          </a:bodyPr>
          <a:lstStyle/>
          <a:p>
            <a:pPr marL="342900" indent="-342900">
              <a:spcBef>
                <a:spcPct val="20000"/>
              </a:spcBef>
              <a:buFontTx/>
              <a:buChar char="•"/>
              <a:defRPr/>
            </a:pPr>
            <a:r>
              <a:rPr lang="en-US" sz="3600" b="1" kern="0">
                <a:solidFill>
                  <a:schemeClr val="accent6">
                    <a:lumMod val="25000"/>
                  </a:schemeClr>
                </a:solidFill>
                <a:latin typeface="+mn-lt"/>
              </a:rPr>
              <a:t>30” x 48” clear space and connecting accessible route</a:t>
            </a:r>
          </a:p>
          <a:p>
            <a:pPr marL="342900" indent="-342900">
              <a:spcBef>
                <a:spcPct val="20000"/>
              </a:spcBef>
              <a:buFontTx/>
              <a:buChar char="•"/>
              <a:defRPr/>
            </a:pPr>
            <a:r>
              <a:rPr lang="en-US" sz="3600" b="1" kern="0">
                <a:solidFill>
                  <a:schemeClr val="accent6">
                    <a:lumMod val="25000"/>
                  </a:schemeClr>
                </a:solidFill>
                <a:latin typeface="+mn-lt"/>
              </a:rPr>
              <a:t>Positioned for use by an individual using a mobility device</a:t>
            </a:r>
          </a:p>
          <a:p>
            <a:pPr marL="342900" indent="-342900">
              <a:spcBef>
                <a:spcPct val="20000"/>
              </a:spcBef>
              <a:buFontTx/>
              <a:buChar char="•"/>
              <a:defRPr/>
            </a:pPr>
            <a:r>
              <a:rPr lang="en-US" sz="3600" b="1" kern="0">
                <a:solidFill>
                  <a:schemeClr val="accent6">
                    <a:lumMod val="25000"/>
                  </a:schemeClr>
                </a:solidFill>
                <a:latin typeface="+mn-lt"/>
              </a:rPr>
              <a:t>Clear floor space or ground space for more than one piece of equipment can overlap </a:t>
            </a:r>
          </a:p>
          <a:p>
            <a:endParaRPr lang="en-US"/>
          </a:p>
        </p:txBody>
      </p:sp>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p:txBody>
          <a:bodyPr anchor="ctr">
            <a:normAutofit/>
          </a:bodyPr>
          <a:lstStyle/>
          <a:p>
            <a:r>
              <a:rPr lang="en-US" sz="4400"/>
              <a:t>Exercise Equipment and Machines</a:t>
            </a:r>
          </a:p>
        </p:txBody>
      </p:sp>
      <p:pic>
        <p:nvPicPr>
          <p:cNvPr id="6" name="Content Placeholder 5" descr="accessible route and clear space graphic">
            <a:extLst>
              <a:ext uri="{FF2B5EF4-FFF2-40B4-BE49-F238E27FC236}">
                <a16:creationId xmlns:a16="http://schemas.microsoft.com/office/drawing/2014/main" id="{2045164A-9538-42DC-BF25-9DFDA8942BC1}"/>
              </a:ext>
            </a:extLst>
          </p:cNvPr>
          <p:cNvPicPr>
            <a:picLocks noGrp="1" noChangeAspect="1"/>
          </p:cNvPicPr>
          <p:nvPr>
            <p:ph sz="quarter" idx="4"/>
          </p:nvPr>
        </p:nvPicPr>
        <p:blipFill>
          <a:blip r:embed="rId2" cstate="email">
            <a:extLst>
              <a:ext uri="{28A0092B-C50C-407E-A947-70E740481C1C}">
                <a14:useLocalDpi xmlns:a14="http://schemas.microsoft.com/office/drawing/2010/main"/>
              </a:ext>
            </a:extLst>
          </a:blip>
          <a:stretch>
            <a:fillRect/>
          </a:stretch>
        </p:blipFill>
        <p:spPr>
          <a:xfrm>
            <a:off x="6854250" y="2387545"/>
            <a:ext cx="5193789" cy="4230323"/>
          </a:xfrm>
          <a:prstGeom prst="rect">
            <a:avLst/>
          </a:prstGeom>
        </p:spPr>
      </p:pic>
    </p:spTree>
    <p:extLst>
      <p:ext uri="{BB962C8B-B14F-4D97-AF65-F5344CB8AC3E}">
        <p14:creationId xmlns:p14="http://schemas.microsoft.com/office/powerpoint/2010/main" val="1162183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1EF3C1-C071-4F24-9F4E-3E1AC2414CD7}"/>
              </a:ext>
            </a:extLst>
          </p:cNvPr>
          <p:cNvSpPr>
            <a:spLocks noGrp="1"/>
          </p:cNvSpPr>
          <p:nvPr>
            <p:ph idx="1"/>
          </p:nvPr>
        </p:nvSpPr>
        <p:spPr>
          <a:xfrm>
            <a:off x="1057014" y="2018572"/>
            <a:ext cx="4437776" cy="4351338"/>
          </a:xfrm>
        </p:spPr>
        <p:txBody>
          <a:bodyPr/>
          <a:lstStyle/>
          <a:p>
            <a:pPr marL="0" indent="0">
              <a:buNone/>
            </a:pPr>
            <a:r>
              <a:rPr lang="en-US" b="0" i="0">
                <a:solidFill>
                  <a:schemeClr val="accent6">
                    <a:lumMod val="25000"/>
                  </a:schemeClr>
                </a:solidFill>
                <a:effectLst/>
              </a:rPr>
              <a:t>Exercise machines and exercise equipment </a:t>
            </a:r>
            <a:r>
              <a:rPr lang="en-US" b="1" i="0">
                <a:solidFill>
                  <a:schemeClr val="accent6">
                    <a:lumMod val="25000"/>
                  </a:schemeClr>
                </a:solidFill>
                <a:effectLst/>
              </a:rPr>
              <a:t>shall not </a:t>
            </a:r>
            <a:r>
              <a:rPr lang="en-US" b="0" i="0">
                <a:solidFill>
                  <a:schemeClr val="accent6">
                    <a:lumMod val="25000"/>
                  </a:schemeClr>
                </a:solidFill>
                <a:effectLst/>
              </a:rPr>
              <a:t>be required to comply with  requirements for operable parts (§309).</a:t>
            </a:r>
            <a:endParaRPr lang="en-US">
              <a:solidFill>
                <a:schemeClr val="accent6">
                  <a:lumMod val="25000"/>
                </a:schemeClr>
              </a:solidFill>
            </a:endParaRPr>
          </a:p>
        </p:txBody>
      </p:sp>
      <p:sp>
        <p:nvSpPr>
          <p:cNvPr id="3" name="Title 2">
            <a:extLst>
              <a:ext uri="{FF2B5EF4-FFF2-40B4-BE49-F238E27FC236}">
                <a16:creationId xmlns:a16="http://schemas.microsoft.com/office/drawing/2014/main" id="{6419994A-4FBA-4183-9234-39992D6A9F36}"/>
              </a:ext>
            </a:extLst>
          </p:cNvPr>
          <p:cNvSpPr>
            <a:spLocks noGrp="1"/>
          </p:cNvSpPr>
          <p:nvPr>
            <p:ph type="title"/>
          </p:nvPr>
        </p:nvSpPr>
        <p:spPr/>
        <p:txBody>
          <a:bodyPr>
            <a:normAutofit/>
          </a:bodyPr>
          <a:lstStyle/>
          <a:p>
            <a:r>
              <a:rPr lang="en-US" sz="4400">
                <a:solidFill>
                  <a:schemeClr val="accent6">
                    <a:lumMod val="25000"/>
                  </a:schemeClr>
                </a:solidFill>
              </a:rPr>
              <a:t>Operable Parts §205.1 (Exception 8)</a:t>
            </a:r>
          </a:p>
        </p:txBody>
      </p:sp>
      <p:pic>
        <p:nvPicPr>
          <p:cNvPr id="8" name="Picture 7" descr="operable parts of fitness equipment">
            <a:extLst>
              <a:ext uri="{FF2B5EF4-FFF2-40B4-BE49-F238E27FC236}">
                <a16:creationId xmlns:a16="http://schemas.microsoft.com/office/drawing/2014/main" id="{05BB848A-F2CE-4A24-9A4A-6FFB49D292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3762" y="1847274"/>
            <a:ext cx="6009792" cy="3380508"/>
          </a:xfrm>
          <a:prstGeom prst="rect">
            <a:avLst/>
          </a:prstGeom>
        </p:spPr>
      </p:pic>
      <p:sp>
        <p:nvSpPr>
          <p:cNvPr id="4" name="TextBox 3">
            <a:extLst>
              <a:ext uri="{FF2B5EF4-FFF2-40B4-BE49-F238E27FC236}">
                <a16:creationId xmlns:a16="http://schemas.microsoft.com/office/drawing/2014/main" id="{46FAE2AA-5AB8-4270-9213-66B5B2B5CF05}"/>
              </a:ext>
            </a:extLst>
          </p:cNvPr>
          <p:cNvSpPr txBox="1"/>
          <p:nvPr/>
        </p:nvSpPr>
        <p:spPr>
          <a:xfrm>
            <a:off x="8353887" y="4959661"/>
            <a:ext cx="1482571" cy="276999"/>
          </a:xfrm>
          <a:prstGeom prst="rect">
            <a:avLst/>
          </a:prstGeom>
          <a:noFill/>
        </p:spPr>
        <p:txBody>
          <a:bodyPr wrap="square" rtlCol="0">
            <a:spAutoFit/>
          </a:bodyPr>
          <a:lstStyle/>
          <a:p>
            <a:r>
              <a:rPr lang="en-US" sz="1200" dirty="0"/>
              <a:t>Includefitness.com</a:t>
            </a:r>
          </a:p>
        </p:txBody>
      </p:sp>
    </p:spTree>
    <p:extLst>
      <p:ext uri="{BB962C8B-B14F-4D97-AF65-F5344CB8AC3E}">
        <p14:creationId xmlns:p14="http://schemas.microsoft.com/office/powerpoint/2010/main" val="762408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528060" y="278390"/>
            <a:ext cx="7616825" cy="1153997"/>
          </a:xfrm>
        </p:spPr>
        <p:txBody>
          <a:bodyPr>
            <a:normAutofit/>
          </a:bodyPr>
          <a:lstStyle/>
          <a:p>
            <a:r>
              <a:rPr lang="en-US" sz="4800">
                <a:solidFill>
                  <a:srgbClr val="002060"/>
                </a:solidFill>
              </a:rPr>
              <a:t>Further Information</a:t>
            </a:r>
          </a:p>
        </p:txBody>
      </p:sp>
      <p:sp>
        <p:nvSpPr>
          <p:cNvPr id="11" name="Content Placeholder 1">
            <a:extLst>
              <a:ext uri="{FF2B5EF4-FFF2-40B4-BE49-F238E27FC236}">
                <a16:creationId xmlns:a16="http://schemas.microsoft.com/office/drawing/2014/main" id="{B7728E30-EEBA-4456-90A7-CE7893F6A8A9}"/>
              </a:ext>
            </a:extLst>
          </p:cNvPr>
          <p:cNvSpPr txBox="1">
            <a:spLocks/>
          </p:cNvSpPr>
          <p:nvPr/>
        </p:nvSpPr>
        <p:spPr>
          <a:xfrm>
            <a:off x="1646531" y="1981200"/>
            <a:ext cx="6361398" cy="40039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rgbClr val="C2DFFD">
                    <a:lumMod val="25000"/>
                  </a:srgbClr>
                </a:solidFill>
                <a:effectLst/>
                <a:uLnTx/>
                <a:uFillTx/>
                <a:latin typeface="Calibri" panose="020F0502020204030204"/>
                <a:ea typeface="+mn-ea"/>
                <a:cs typeface="+mn-cs"/>
              </a:rPr>
              <a:t>     </a:t>
            </a: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U.S. Access Board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ta@access-board.gov</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www.access-board.gov</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(800) 872-2253 (voice)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(800) 993-2822 (TTY)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331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3499185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02E855-6E50-4864-B8E2-84F6EBEF892A}"/>
              </a:ext>
            </a:extLst>
          </p:cNvPr>
          <p:cNvSpPr txBox="1">
            <a:spLocks noGrp="1"/>
          </p:cNvSpPr>
          <p:nvPr>
            <p:ph type="title" idx="4294967295"/>
          </p:nvPr>
        </p:nvSpPr>
        <p:spPr>
          <a:xfrm>
            <a:off x="1411614" y="777240"/>
            <a:ext cx="8872538" cy="341016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3600" b="0" i="0" u="none" strike="noStrike" kern="1200" cap="none" spc="100" normalizeH="0" baseline="0" noProof="0">
                <a:ln>
                  <a:noFill/>
                </a:ln>
                <a:solidFill>
                  <a:srgbClr val="FFFF00"/>
                </a:solidFill>
                <a:effectLst/>
                <a:uLnTx/>
                <a:uFillTx/>
                <a:latin typeface="Arial" panose="020B0604020202020204" pitchFamily="34" charset="0"/>
                <a:ea typeface="+mj-ea"/>
                <a:cs typeface="Arial" panose="020B0604020202020204" pitchFamily="34" charset="0"/>
              </a:rPr>
              <a:t>Moving Forward: Access to Inclusive Fitness Equipment—</a:t>
            </a:r>
          </a:p>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5400" b="1" i="0" u="none" strike="noStrike" kern="1200" cap="none" spc="100" normalizeH="0" baseline="0" noProof="0">
                <a:ln>
                  <a:noFill/>
                </a:ln>
                <a:solidFill>
                  <a:srgbClr val="FFFF00"/>
                </a:solidFill>
                <a:effectLst/>
                <a:uLnTx/>
                <a:uFillTx/>
                <a:latin typeface="Arial" panose="020B0604020202020204" pitchFamily="34" charset="0"/>
                <a:ea typeface="+mj-ea"/>
                <a:cs typeface="Arial" panose="020B0604020202020204" pitchFamily="34" charset="0"/>
              </a:rPr>
              <a:t>RESNA IF: Writing Standards for Fitness Facilities</a:t>
            </a:r>
          </a:p>
        </p:txBody>
      </p:sp>
      <p:sp>
        <p:nvSpPr>
          <p:cNvPr id="11" name="Subtitle 2" descr="Stephanie Schnorbus Stephens, Ph.D.&#10;Beneficial Designs, Inc.&#10;Minden, Nevada&#10;">
            <a:extLst>
              <a:ext uri="{FF2B5EF4-FFF2-40B4-BE49-F238E27FC236}">
                <a16:creationId xmlns:a16="http://schemas.microsoft.com/office/drawing/2014/main" id="{255817FB-15B0-41AB-998F-48CEE88254AD}"/>
              </a:ext>
            </a:extLst>
          </p:cNvPr>
          <p:cNvSpPr txBox="1">
            <a:spLocks/>
          </p:cNvSpPr>
          <p:nvPr/>
        </p:nvSpPr>
        <p:spPr>
          <a:xfrm>
            <a:off x="3954493" y="4346090"/>
            <a:ext cx="6875253" cy="139467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a:solidFill>
                  <a:prstClr val="white"/>
                </a:solidFill>
                <a:latin typeface="Arial" panose="020B0604020202020204" pitchFamily="34" charset="0"/>
                <a:cs typeface="Arial" panose="020B0604020202020204" pitchFamily="34" charset="0"/>
              </a:rPr>
              <a:t>Stephanie Schnorbus Stephens, Ph.D.</a:t>
            </a:r>
            <a:endParaRPr lang="en-US" sz="2000">
              <a:solidFill>
                <a:prstClr val="white"/>
              </a:solidFill>
              <a:latin typeface="Arial" panose="020B0604020202020204" pitchFamily="34" charset="0"/>
              <a:cs typeface="Arial" panose="020B0604020202020204" pitchFamily="34" charset="0"/>
            </a:endParaRPr>
          </a:p>
          <a:p>
            <a:pPr marL="0" indent="0">
              <a:lnSpc>
                <a:spcPct val="130000"/>
              </a:lnSpc>
              <a:buNone/>
            </a:pPr>
            <a:r>
              <a:rPr lang="en-US" sz="2000">
                <a:solidFill>
                  <a:srgbClr val="00BCFF"/>
                </a:solidFill>
                <a:latin typeface="Arial" panose="020B0604020202020204" pitchFamily="34" charset="0"/>
                <a:cs typeface="Arial" panose="020B0604020202020204" pitchFamily="34" charset="0"/>
              </a:rPr>
              <a:t>Beneficial Designs, Inc.</a:t>
            </a:r>
            <a:br>
              <a:rPr lang="en-US" sz="2000">
                <a:solidFill>
                  <a:srgbClr val="00BCFF"/>
                </a:solidFill>
                <a:latin typeface="Arial" panose="020B0604020202020204" pitchFamily="34" charset="0"/>
                <a:cs typeface="Arial" panose="020B0604020202020204" pitchFamily="34" charset="0"/>
              </a:rPr>
            </a:br>
            <a:r>
              <a:rPr lang="en-US" sz="2000">
                <a:solidFill>
                  <a:srgbClr val="00BCFF"/>
                </a:solidFill>
                <a:latin typeface="Arial" panose="020B0604020202020204" pitchFamily="34" charset="0"/>
                <a:cs typeface="Arial" panose="020B0604020202020204" pitchFamily="34" charset="0"/>
              </a:rPr>
              <a:t>Minden, Nevada</a:t>
            </a:r>
          </a:p>
        </p:txBody>
      </p:sp>
      <p:pic>
        <p:nvPicPr>
          <p:cNvPr id="13" name="Picture 12" descr="Beneficial Designs Logo">
            <a:extLst>
              <a:ext uri="{FF2B5EF4-FFF2-40B4-BE49-F238E27FC236}">
                <a16:creationId xmlns:a16="http://schemas.microsoft.com/office/drawing/2014/main" id="{97899541-5F5A-47F3-989C-51CADDBEF3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pic>
        <p:nvPicPr>
          <p:cNvPr id="3" name="Picture 2" descr="Stephanie Schnorbus Stephens, Ph.D.&#10;Beneficial Designs, Inc.&#10;Minden, Nevada&#10;">
            <a:extLst>
              <a:ext uri="{FF2B5EF4-FFF2-40B4-BE49-F238E27FC236}">
                <a16:creationId xmlns:a16="http://schemas.microsoft.com/office/drawing/2014/main" id="{6850B9C6-EF20-B942-8824-CBA71B5385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55151" y="4187404"/>
            <a:ext cx="2670596" cy="2670596"/>
          </a:xfrm>
          <a:prstGeom prst="rect">
            <a:avLst/>
          </a:prstGeom>
        </p:spPr>
      </p:pic>
    </p:spTree>
    <p:extLst>
      <p:ext uri="{BB962C8B-B14F-4D97-AF65-F5344CB8AC3E}">
        <p14:creationId xmlns:p14="http://schemas.microsoft.com/office/powerpoint/2010/main" val="3809027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646331"/>
          </a:xfrm>
        </p:spPr>
        <p:txBody>
          <a:bodyPr anchor="t">
            <a:spAutoFit/>
          </a:bodyPr>
          <a:lstStyle/>
          <a:p>
            <a:r>
              <a:rPr lang="en-US" sz="4000" b="1" spc="100">
                <a:solidFill>
                  <a:srgbClr val="00BCFF"/>
                </a:solidFill>
                <a:latin typeface="Arial" panose="020B0604020202020204" pitchFamily="34" charset="0"/>
                <a:cs typeface="Arial" panose="020B0604020202020204" pitchFamily="34" charset="0"/>
              </a:rPr>
              <a:t>Standards: Bridging the Gap</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1691640"/>
            <a:ext cx="8872538" cy="4057136"/>
          </a:xfrm>
        </p:spPr>
        <p:txBody>
          <a:bodyPr>
            <a:spAutoFit/>
          </a:bodyPr>
          <a:lstStyle/>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Created by balanced committees</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Can be mandatory or voluntary</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Translate requirements into practice</a:t>
            </a:r>
          </a:p>
          <a:p>
            <a:pPr marL="357188" indent="-357188">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Provide instructions, objective specifications, and test methods</a:t>
            </a:r>
          </a:p>
          <a:p>
            <a:pPr marL="357188" indent="-357188">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Can provide best practices</a:t>
            </a:r>
          </a:p>
          <a:p>
            <a:pPr marL="357188" indent="-357188">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Help implement laws and mandates to improve access</a:t>
            </a:r>
          </a:p>
        </p:txBody>
      </p:sp>
      <p:pic>
        <p:nvPicPr>
          <p:cNvPr id="5" name="Picture 4" descr="Beneficial Designs Logo">
            <a:extLst>
              <a:ext uri="{FF2B5EF4-FFF2-40B4-BE49-F238E27FC236}">
                <a16:creationId xmlns:a16="http://schemas.microsoft.com/office/drawing/2014/main" id="{2B7934B1-7CC1-4826-A01A-B1FA3D3838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836252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646331"/>
          </a:xfrm>
        </p:spPr>
        <p:txBody>
          <a:bodyPr anchor="t">
            <a:spAutoFit/>
          </a:bodyPr>
          <a:lstStyle/>
          <a:p>
            <a:r>
              <a:rPr lang="en-US" sz="4000" b="1" spc="100">
                <a:solidFill>
                  <a:srgbClr val="00BCFF"/>
                </a:solidFill>
                <a:latin typeface="Arial" panose="020B0604020202020204" pitchFamily="34" charset="0"/>
                <a:cs typeface="Arial" panose="020B0604020202020204" pitchFamily="34" charset="0"/>
              </a:rPr>
              <a:t>Standards: Bridging the Gap</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1691641"/>
            <a:ext cx="8872538" cy="2963247"/>
          </a:xfrm>
        </p:spPr>
        <p:txBody>
          <a:bodyPr>
            <a:spAutoFit/>
          </a:bodyPr>
          <a:lstStyle/>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ADA covers the built environment</a:t>
            </a:r>
          </a:p>
          <a:p>
            <a:pPr marL="0" indent="0">
              <a:lnSpc>
                <a:spcPct val="125000"/>
              </a:lnSpc>
              <a:spcBef>
                <a:spcPts val="800"/>
              </a:spcBef>
              <a:buNone/>
            </a:pPr>
            <a:endParaRPr lang="en-GB" sz="2400">
              <a:solidFill>
                <a:schemeClr val="bg1"/>
              </a:solidFill>
              <a:latin typeface="Arial" panose="020B0604020202020204" pitchFamily="34" charset="0"/>
              <a:cs typeface="Arial" panose="020B0604020202020204" pitchFamily="34" charset="0"/>
            </a:endParaRPr>
          </a:p>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But once parked and inside a public fitness facility,</a:t>
            </a:r>
          </a:p>
          <a:p>
            <a:pPr marL="0" indent="0">
              <a:lnSpc>
                <a:spcPct val="125000"/>
              </a:lnSpc>
              <a:spcBef>
                <a:spcPts val="800"/>
              </a:spcBef>
              <a:buNone/>
            </a:pPr>
            <a:br>
              <a:rPr lang="en-US">
                <a:solidFill>
                  <a:schemeClr val="bg1"/>
                </a:solidFill>
                <a:latin typeface="Arial" panose="020B0604020202020204" pitchFamily="34" charset="0"/>
                <a:cs typeface="Arial" panose="020B0604020202020204" pitchFamily="34" charset="0"/>
              </a:rPr>
            </a:br>
            <a:r>
              <a:rPr lang="en-US">
                <a:solidFill>
                  <a:schemeClr val="bg1"/>
                </a:solidFill>
                <a:latin typeface="Arial" panose="020B0604020202020204" pitchFamily="34" charset="0"/>
                <a:cs typeface="Arial" panose="020B0604020202020204" pitchFamily="34" charset="0"/>
              </a:rPr>
              <a:t>What does a person with a disability have access to?</a:t>
            </a:r>
            <a:endParaRPr lang="en-US" sz="2600">
              <a:solidFill>
                <a:schemeClr val="bg1"/>
              </a:solidFill>
              <a:latin typeface="Arial" panose="020B0604020202020204" pitchFamily="34" charset="0"/>
              <a:cs typeface="Arial" panose="020B0604020202020204" pitchFamily="34" charset="0"/>
            </a:endParaRPr>
          </a:p>
        </p:txBody>
      </p:sp>
      <p:pic>
        <p:nvPicPr>
          <p:cNvPr id="5" name="Picture 4" descr="Beneficial Designs Logo">
            <a:extLst>
              <a:ext uri="{FF2B5EF4-FFF2-40B4-BE49-F238E27FC236}">
                <a16:creationId xmlns:a16="http://schemas.microsoft.com/office/drawing/2014/main" id="{2B7934B1-7CC1-4826-A01A-B1FA3D3838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472159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646331"/>
          </a:xfrm>
        </p:spPr>
        <p:txBody>
          <a:bodyPr anchor="t">
            <a:spAutoFit/>
          </a:bodyPr>
          <a:lstStyle/>
          <a:p>
            <a:r>
              <a:rPr lang="en-US" sz="4000" b="1" spc="100">
                <a:solidFill>
                  <a:srgbClr val="00BCFF"/>
                </a:solidFill>
                <a:latin typeface="Arial" panose="020B0604020202020204" pitchFamily="34" charset="0"/>
                <a:cs typeface="Arial" panose="020B0604020202020204" pitchFamily="34" charset="0"/>
              </a:rPr>
              <a:t>The Gap Illustrated</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1" y="1691640"/>
            <a:ext cx="4036807" cy="3351751"/>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Can’t negotiate safely around or on/off equipment</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Give up?</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Or risk injury?</a:t>
            </a:r>
          </a:p>
          <a:p>
            <a:pPr marL="0" indent="0">
              <a:lnSpc>
                <a:spcPct val="125000"/>
              </a:lnSpc>
              <a:spcBef>
                <a:spcPts val="800"/>
              </a:spcBef>
              <a:buNone/>
            </a:pPr>
            <a:endParaRPr lang="en-US" sz="2600">
              <a:solidFill>
                <a:schemeClr val="bg1"/>
              </a:solidFill>
              <a:latin typeface="Arial" panose="020B0604020202020204" pitchFamily="34" charset="0"/>
              <a:cs typeface="Arial" panose="020B0604020202020204" pitchFamily="34" charset="0"/>
            </a:endParaRPr>
          </a:p>
        </p:txBody>
      </p:sp>
      <p:pic>
        <p:nvPicPr>
          <p:cNvPr id="5" name="Picture 4" descr="Beneficial Designs Logo">
            <a:extLst>
              <a:ext uri="{FF2B5EF4-FFF2-40B4-BE49-F238E27FC236}">
                <a16:creationId xmlns:a16="http://schemas.microsoft.com/office/drawing/2014/main" id="{957F1268-E734-4F6C-9557-4A16839BD2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pic>
        <p:nvPicPr>
          <p:cNvPr id="4" name="Picture 3" descr="Strength equipment crowded in a fitness center. There is no room for a wheelchair or other mobility device.">
            <a:extLst>
              <a:ext uri="{FF2B5EF4-FFF2-40B4-BE49-F238E27FC236}">
                <a16:creationId xmlns:a16="http://schemas.microsoft.com/office/drawing/2014/main" id="{B07107BD-01F3-5948-9A1A-CAE3F08137A1}"/>
              </a:ext>
            </a:extLst>
          </p:cNvPr>
          <p:cNvPicPr>
            <a:picLocks noChangeAspect="1"/>
          </p:cNvPicPr>
          <p:nvPr/>
        </p:nvPicPr>
        <p:blipFill>
          <a:blip r:embed="rId3"/>
          <a:stretch>
            <a:fillRect/>
          </a:stretch>
        </p:blipFill>
        <p:spPr>
          <a:xfrm>
            <a:off x="6997700" y="1691638"/>
            <a:ext cx="4241800" cy="2540000"/>
          </a:xfrm>
          <a:prstGeom prst="rect">
            <a:avLst/>
          </a:prstGeom>
        </p:spPr>
      </p:pic>
      <p:pic>
        <p:nvPicPr>
          <p:cNvPr id="7" name="Picture 6" descr="Ten treadmills lined up with no space between them. The handrails are not accesible to help with stepping on and off the treadmills.">
            <a:extLst>
              <a:ext uri="{FF2B5EF4-FFF2-40B4-BE49-F238E27FC236}">
                <a16:creationId xmlns:a16="http://schemas.microsoft.com/office/drawing/2014/main" id="{E3C53CED-8C75-9240-BD85-030E627381DC}"/>
              </a:ext>
            </a:extLst>
          </p:cNvPr>
          <p:cNvPicPr>
            <a:picLocks noChangeAspect="1"/>
          </p:cNvPicPr>
          <p:nvPr/>
        </p:nvPicPr>
        <p:blipFill>
          <a:blip r:embed="rId4"/>
          <a:stretch>
            <a:fillRect/>
          </a:stretch>
        </p:blipFill>
        <p:spPr>
          <a:xfrm>
            <a:off x="6464300" y="4486830"/>
            <a:ext cx="4775200" cy="2362200"/>
          </a:xfrm>
          <a:prstGeom prst="rect">
            <a:avLst/>
          </a:prstGeom>
        </p:spPr>
      </p:pic>
    </p:spTree>
    <p:extLst>
      <p:ext uri="{BB962C8B-B14F-4D97-AF65-F5344CB8AC3E}">
        <p14:creationId xmlns:p14="http://schemas.microsoft.com/office/powerpoint/2010/main" val="923929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646331"/>
          </a:xfrm>
        </p:spPr>
        <p:txBody>
          <a:bodyPr anchor="t">
            <a:spAutoFit/>
          </a:bodyPr>
          <a:lstStyle/>
          <a:p>
            <a:r>
              <a:rPr lang="en-US" sz="4000" b="1" spc="100">
                <a:solidFill>
                  <a:srgbClr val="00BCFF"/>
                </a:solidFill>
                <a:latin typeface="Arial" panose="020B0604020202020204" pitchFamily="34" charset="0"/>
                <a:cs typeface="Arial" panose="020B0604020202020204" pitchFamily="34" charset="0"/>
              </a:rPr>
              <a:t>The Gap Illustrated</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1691641"/>
            <a:ext cx="8872538" cy="3142783"/>
          </a:xfrm>
        </p:spPr>
        <p:txBody>
          <a:bodyPr>
            <a:spAutoFit/>
          </a:bodyPr>
          <a:lstStyle/>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Staff and trainers experienced with disability</a:t>
            </a:r>
          </a:p>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Inclusive programming</a:t>
            </a:r>
          </a:p>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Inclusive environment</a:t>
            </a:r>
          </a:p>
          <a:p>
            <a:pPr marL="0" indent="0">
              <a:lnSpc>
                <a:spcPct val="125000"/>
              </a:lnSpc>
              <a:spcBef>
                <a:spcPts val="800"/>
              </a:spcBef>
              <a:buNone/>
            </a:pPr>
            <a:endParaRPr lang="en-US">
              <a:solidFill>
                <a:schemeClr val="bg1"/>
              </a:solidFill>
              <a:latin typeface="Arial" panose="020B0604020202020204" pitchFamily="34" charset="0"/>
              <a:cs typeface="Arial" panose="020B0604020202020204" pitchFamily="34" charset="0"/>
            </a:endParaRPr>
          </a:p>
          <a:p>
            <a:pPr marL="0" indent="0">
              <a:lnSpc>
                <a:spcPct val="125000"/>
              </a:lnSpc>
              <a:spcBef>
                <a:spcPts val="800"/>
              </a:spcBef>
              <a:buNone/>
            </a:pPr>
            <a:r>
              <a:rPr lang="en-US">
                <a:solidFill>
                  <a:schemeClr val="bg1"/>
                </a:solidFill>
                <a:latin typeface="Arial" panose="020B0604020202020204" pitchFamily="34" charset="0"/>
                <a:cs typeface="Arial" panose="020B0604020202020204" pitchFamily="34" charset="0"/>
              </a:rPr>
              <a:t>All almost nonexistent</a:t>
            </a:r>
          </a:p>
        </p:txBody>
      </p:sp>
      <p:pic>
        <p:nvPicPr>
          <p:cNvPr id="5" name="Picture 4" descr="Beneficial Designs Logo">
            <a:extLst>
              <a:ext uri="{FF2B5EF4-FFF2-40B4-BE49-F238E27FC236}">
                <a16:creationId xmlns:a16="http://schemas.microsoft.com/office/drawing/2014/main" id="{2B7934B1-7CC1-4826-A01A-B1FA3D3838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61799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1840-0CA4-4423-890C-00084083DE8E}"/>
              </a:ext>
            </a:extLst>
          </p:cNvPr>
          <p:cNvSpPr>
            <a:spLocks noGrp="1"/>
          </p:cNvSpPr>
          <p:nvPr>
            <p:ph type="title"/>
          </p:nvPr>
        </p:nvSpPr>
        <p:spPr>
          <a:xfrm>
            <a:off x="838200" y="1828800"/>
            <a:ext cx="3902764" cy="1600200"/>
          </a:xfrm>
        </p:spPr>
        <p:txBody>
          <a:bodyPr>
            <a:normAutofit/>
          </a:bodyPr>
          <a:lstStyle/>
          <a:p>
            <a:r>
              <a:rPr lang="en-US" sz="5400"/>
              <a:t>Lex Gillette</a:t>
            </a:r>
          </a:p>
        </p:txBody>
      </p:sp>
      <p:sp>
        <p:nvSpPr>
          <p:cNvPr id="21" name="Content Placeholder 20">
            <a:extLst>
              <a:ext uri="{FF2B5EF4-FFF2-40B4-BE49-F238E27FC236}">
                <a16:creationId xmlns:a16="http://schemas.microsoft.com/office/drawing/2014/main" id="{2E32F2FF-B18B-47B3-92D5-65D7128BB5DB}"/>
              </a:ext>
            </a:extLst>
          </p:cNvPr>
          <p:cNvSpPr>
            <a:spLocks noGrp="1"/>
          </p:cNvSpPr>
          <p:nvPr>
            <p:ph type="body" sz="half" idx="2"/>
          </p:nvPr>
        </p:nvSpPr>
        <p:spPr>
          <a:xfrm>
            <a:off x="838201" y="3429000"/>
            <a:ext cx="3902764" cy="2439988"/>
          </a:xfrm>
        </p:spPr>
        <p:txBody>
          <a:bodyPr>
            <a:normAutofit/>
          </a:bodyPr>
          <a:lstStyle/>
          <a:p>
            <a:r>
              <a:rPr lang="en-US" sz="4000"/>
              <a:t>Paralympian</a:t>
            </a:r>
          </a:p>
        </p:txBody>
      </p:sp>
      <p:pic>
        <p:nvPicPr>
          <p:cNvPr id="13" name="Picture Placeholder 12" descr="A picture containing track and field, person, sport, jumping&#10;&#10;Description automatically generated">
            <a:extLst>
              <a:ext uri="{FF2B5EF4-FFF2-40B4-BE49-F238E27FC236}">
                <a16:creationId xmlns:a16="http://schemas.microsoft.com/office/drawing/2014/main" id="{5C26A411-ACF5-422F-AE33-9307F584D879}"/>
              </a:ext>
            </a:extLst>
          </p:cNvPr>
          <p:cNvPicPr>
            <a:picLocks noGrp="1" noChangeAspect="1"/>
          </p:cNvPicPr>
          <p:nvPr>
            <p:ph type="pic" idx="1"/>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3150433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Inclusive Fitness</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Fitness in the Community</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1"/>
            <a:ext cx="8872537" cy="2723374"/>
          </a:xfrm>
        </p:spPr>
        <p:txBody>
          <a:bodyPr wrap="square">
            <a:spAutoFit/>
          </a:bodyPr>
          <a:lstStyle/>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Specialized medical therapy settings</a:t>
            </a:r>
          </a:p>
          <a:p>
            <a:pPr marL="457200" lvl="1" indent="0">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No family and friends</a:t>
            </a:r>
          </a:p>
          <a:p>
            <a:pPr marL="457200" lvl="1" indent="0">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Travel burden</a:t>
            </a:r>
          </a:p>
          <a:p>
            <a:pPr marL="457200" lvl="1" indent="0">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Under treatment/insurance</a:t>
            </a:r>
          </a:p>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Inclusive fitness means fitness in the local community</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1418257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Inclusive Fitness</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Momentum</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4346767"/>
          </a:xfrm>
        </p:spPr>
        <p:txBody>
          <a:bodyPr wrap="square">
            <a:spAutoFit/>
          </a:bodyPr>
          <a:lstStyle/>
          <a:p>
            <a:pPr marL="0" indent="0">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2012, RESNA Standards Committee on Inclusive 	Fitness</a:t>
            </a:r>
          </a:p>
          <a:p>
            <a:pPr marL="815975" lvl="1" indent="-358775">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Consolidate best practice to increase access for people of all abilities and the aging</a:t>
            </a:r>
          </a:p>
          <a:p>
            <a:pPr marL="815975" lvl="1" indent="-358775">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Enable benchmarking, action planning, and progress monitoring of accessibility </a:t>
            </a:r>
          </a:p>
          <a:p>
            <a:pPr marL="815975" lvl="1" indent="-358775">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Reframe the language of “access” to “universal design” and “inclusive”</a:t>
            </a:r>
          </a:p>
          <a:p>
            <a:pPr marL="815975" lvl="1" indent="-358775">
              <a:lnSpc>
                <a:spcPct val="125000"/>
              </a:lnSpc>
              <a:spcBef>
                <a:spcPts val="800"/>
              </a:spcBef>
              <a:buNone/>
            </a:pPr>
            <a:r>
              <a:rPr lang="en-US" sz="2200">
                <a:solidFill>
                  <a:schemeClr val="bg1">
                    <a:lumMod val="75000"/>
                  </a:schemeClr>
                </a:solidFill>
                <a:latin typeface="Arial" panose="020B0604020202020204" pitchFamily="34" charset="0"/>
                <a:cs typeface="Arial" panose="020B0604020202020204" pitchFamily="34" charset="0"/>
              </a:rPr>
              <a:t>Allow people with disabilities to identify centers meeting their needs </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601129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659731" y="2828837"/>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So what does it mean</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00BCFF"/>
                </a:solidFill>
                <a:latin typeface="Arial" panose="020B0604020202020204" pitchFamily="34" charset="0"/>
                <a:cs typeface="Arial" panose="020B0604020202020204" pitchFamily="34" charset="0"/>
              </a:rPr>
              <a:t>		</a:t>
            </a:r>
            <a:r>
              <a:rPr lang="en-US" sz="4000" b="1" spc="100">
                <a:solidFill>
                  <a:srgbClr val="FF9933"/>
                </a:solidFill>
                <a:latin typeface="Arial" panose="020B0604020202020204" pitchFamily="34" charset="0"/>
                <a:cs typeface="Arial" panose="020B0604020202020204" pitchFamily="34" charset="0"/>
              </a:rPr>
              <a:t>to be inclusive?</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3662126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RESNA IF-1:2021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1043427"/>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1: Providing and Marketing Inclusive Fitness Environments </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pic>
        <p:nvPicPr>
          <p:cNvPr id="4" name="Picture 5" descr="cover of volume 1 Inclusive Fitness Environments from RESNA">
            <a:extLst>
              <a:ext uri="{FF2B5EF4-FFF2-40B4-BE49-F238E27FC236}">
                <a16:creationId xmlns:a16="http://schemas.microsoft.com/office/drawing/2014/main" id="{57CFC248-2302-44BC-A393-56D2FB7AC770}"/>
              </a:ext>
            </a:extLst>
          </p:cNvPr>
          <p:cNvPicPr>
            <a:picLocks noChangeAspect="1"/>
          </p:cNvPicPr>
          <p:nvPr/>
        </p:nvPicPr>
        <p:blipFill>
          <a:blip r:embed="rId3"/>
          <a:stretch>
            <a:fillRect/>
          </a:stretch>
        </p:blipFill>
        <p:spPr>
          <a:xfrm>
            <a:off x="9105900" y="3001963"/>
            <a:ext cx="2505075" cy="3505200"/>
          </a:xfrm>
          <a:prstGeom prst="rect">
            <a:avLst/>
          </a:prstGeom>
        </p:spPr>
      </p:pic>
    </p:spTree>
    <p:extLst>
      <p:ext uri="{BB962C8B-B14F-4D97-AF65-F5344CB8AC3E}">
        <p14:creationId xmlns:p14="http://schemas.microsoft.com/office/powerpoint/2010/main" val="788489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RESNA IF-1:2021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2043701"/>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2: Disclosure of Published Methods and Requirements for Creating Inclusive Fitness Environments and Implementing Inclusive Fitness Practices </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7"/>
            <a:ext cx="493776" cy="310971"/>
          </a:xfrm>
          <a:prstGeom prst="rect">
            <a:avLst/>
          </a:prstGeom>
        </p:spPr>
      </p:pic>
      <p:sp>
        <p:nvSpPr>
          <p:cNvPr id="4" name="TextBox 3">
            <a:extLst>
              <a:ext uri="{FF2B5EF4-FFF2-40B4-BE49-F238E27FC236}">
                <a16:creationId xmlns:a16="http://schemas.microsoft.com/office/drawing/2014/main" id="{D1AB15DA-E93C-2643-94BF-01F2AD01A6D1}"/>
              </a:ext>
            </a:extLst>
          </p:cNvPr>
          <p:cNvSpPr txBox="1"/>
          <p:nvPr/>
        </p:nvSpPr>
        <p:spPr>
          <a:xfrm>
            <a:off x="1638299" y="4494892"/>
            <a:ext cx="8645852" cy="1041311"/>
          </a:xfrm>
          <a:prstGeom prst="rect">
            <a:avLst/>
          </a:prstGeom>
          <a:noFill/>
        </p:spPr>
        <p:txBody>
          <a:bodyPr wrap="square" numCol="3" rtlCol="0">
            <a:spAutoFit/>
          </a:bodyPr>
          <a:lstStyle/>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Policy</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Facility</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Equipment</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Programming</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Staff/trainers</a:t>
            </a:r>
            <a:endParaRPr lang="en-GB" sz="2200">
              <a:solidFill>
                <a:prstClr val="black"/>
              </a:solidFill>
              <a:latin typeface="Calibri" panose="020F0502020204030204"/>
            </a:endParaRPr>
          </a:p>
          <a:p>
            <a:pPr defTabSz="457200">
              <a:lnSpc>
                <a:spcPct val="125000"/>
              </a:lnSpc>
              <a:spcBef>
                <a:spcPts val="800"/>
              </a:spcBef>
            </a:pPr>
            <a:r>
              <a:rPr lang="en-US" sz="2200">
                <a:solidFill>
                  <a:srgbClr val="BFBFBF"/>
                </a:solidFill>
                <a:latin typeface="Arial" panose="020B0604020202020204" pitchFamily="34" charset="0"/>
                <a:cs typeface="Arial" panose="020B0604020202020204" pitchFamily="34" charset="0"/>
              </a:rPr>
              <a:t>Users/consumers</a:t>
            </a:r>
            <a:endParaRPr lang="en-GB" sz="2200">
              <a:solidFill>
                <a:prstClr val="black"/>
              </a:solidFill>
              <a:latin typeface="Calibri" panose="020F0502020204030204"/>
            </a:endParaRPr>
          </a:p>
        </p:txBody>
      </p:sp>
    </p:spTree>
    <p:extLst>
      <p:ext uri="{BB962C8B-B14F-4D97-AF65-F5344CB8AC3E}">
        <p14:creationId xmlns:p14="http://schemas.microsoft.com/office/powerpoint/2010/main" val="209311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RESNA IF-1:2021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1"/>
            <a:ext cx="8872537" cy="2749022"/>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3: Specifications, Test Methods, and Best Practices for Facility Accessibility  </a:t>
            </a:r>
          </a:p>
          <a:p>
            <a:pPr marL="358775" indent="-358775">
              <a:lnSpc>
                <a:spcPct val="125000"/>
              </a:lnSpc>
              <a:spcBef>
                <a:spcPts val="800"/>
              </a:spcBef>
              <a:buNone/>
            </a:pPr>
            <a:endParaRPr lang="en-US" sz="2600">
              <a:solidFill>
                <a:schemeClr val="bg1">
                  <a:lumMod val="75000"/>
                </a:schemeClr>
              </a:solidFill>
              <a:latin typeface="Arial" panose="020B0604020202020204" pitchFamily="34" charset="0"/>
              <a:cs typeface="Arial" panose="020B0604020202020204" pitchFamily="34" charset="0"/>
            </a:endParaRP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Includes fitness equipment scoping for existing and new facilities</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4197248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Draft RESNA IF-1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3351751"/>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4: Specifications for Training and Certification for Working with People with Disabilities for Community-Based Fitness Facility Staff</a:t>
            </a:r>
          </a:p>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 </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Trainers and staff</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University curriculum</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887627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Draft RESNA IF-1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1"/>
            <a:ext cx="8872537" cy="3954480"/>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5: Guidelines for Disclosure of Information about Adherence to Best Practices Related to Inclusive Fitness Environments for Marketing Purposes </a:t>
            </a:r>
          </a:p>
          <a:p>
            <a:pPr marL="358775" indent="-358775">
              <a:lnSpc>
                <a:spcPct val="125000"/>
              </a:lnSpc>
              <a:spcBef>
                <a:spcPts val="800"/>
              </a:spcBef>
              <a:buNone/>
            </a:pPr>
            <a:endParaRPr lang="en-US" sz="2600">
              <a:solidFill>
                <a:schemeClr val="bg1">
                  <a:lumMod val="75000"/>
                </a:schemeClr>
              </a:solidFill>
              <a:latin typeface="Arial" panose="020B0604020202020204" pitchFamily="34" charset="0"/>
              <a:cs typeface="Arial" panose="020B0604020202020204" pitchFamily="34" charset="0"/>
            </a:endParaRP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What do people need to know?</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How do they want to get the information?</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Users survey under development</a:t>
            </a:r>
            <a:endParaRPr lang="en-US" sz="2600">
              <a:solidFill>
                <a:schemeClr val="bg1"/>
              </a:solidFill>
              <a:latin typeface="Arial" panose="020B0604020202020204" pitchFamily="34" charset="0"/>
              <a:cs typeface="Arial" panose="020B0604020202020204" pitchFamily="34" charset="0"/>
            </a:endParaRP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166436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Draft RESNA IF-1</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Inclusive Fitness Environments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2"/>
            <a:ext cx="8872537" cy="2954207"/>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Section 6: Policies </a:t>
            </a:r>
          </a:p>
          <a:p>
            <a:pPr marL="358775" indent="-358775">
              <a:lnSpc>
                <a:spcPct val="125000"/>
              </a:lnSpc>
              <a:spcBef>
                <a:spcPts val="800"/>
              </a:spcBef>
              <a:buNone/>
            </a:pPr>
            <a:endParaRPr lang="en-US" sz="2600">
              <a:solidFill>
                <a:schemeClr val="bg1">
                  <a:lumMod val="75000"/>
                </a:schemeClr>
              </a:solidFill>
              <a:latin typeface="Arial" panose="020B0604020202020204" pitchFamily="34" charset="0"/>
              <a:cs typeface="Arial" panose="020B0604020202020204" pitchFamily="34" charset="0"/>
            </a:endParaRP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So new, the full title is still to be drafted</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Best-practice policies</a:t>
            </a:r>
          </a:p>
          <a:p>
            <a:pPr marL="358775" indent="-358775">
              <a:lnSpc>
                <a:spcPct val="125000"/>
              </a:lnSpc>
              <a:spcBef>
                <a:spcPts val="800"/>
              </a:spcBef>
              <a:buNone/>
            </a:pPr>
            <a:r>
              <a:rPr lang="en-US" sz="2600">
                <a:solidFill>
                  <a:schemeClr val="bg1">
                    <a:lumMod val="75000"/>
                  </a:schemeClr>
                </a:solidFill>
                <a:latin typeface="Arial" panose="020B0604020202020204" pitchFamily="34" charset="0"/>
                <a:cs typeface="Arial" panose="020B0604020202020204" pitchFamily="34" charset="0"/>
              </a:rPr>
              <a:t>Benefits of hiring people with disabilities</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2931415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1200329"/>
          </a:xfrm>
        </p:spPr>
        <p:txBody>
          <a:bodyPr anchor="t">
            <a:spAutoFit/>
          </a:bodyPr>
          <a:lstStyle/>
          <a:p>
            <a:pPr>
              <a:tabLst>
                <a:tab pos="2062163" algn="l"/>
              </a:tabLst>
            </a:pPr>
            <a:r>
              <a:rPr lang="en-US" sz="4000" b="1" spc="100">
                <a:solidFill>
                  <a:srgbClr val="00BCFF"/>
                </a:solidFill>
                <a:latin typeface="Arial" panose="020B0604020202020204" pitchFamily="34" charset="0"/>
                <a:cs typeface="Arial" panose="020B0604020202020204" pitchFamily="34" charset="0"/>
              </a:rPr>
              <a:t>RESNA IF</a:t>
            </a:r>
            <a:br>
              <a:rPr lang="en-US" sz="4000" b="1" spc="100">
                <a:solidFill>
                  <a:srgbClr val="00BCFF"/>
                </a:solidFill>
                <a:latin typeface="Arial" panose="020B0604020202020204" pitchFamily="34" charset="0"/>
                <a:cs typeface="Arial" panose="020B0604020202020204" pitchFamily="34" charset="0"/>
              </a:rPr>
            </a:br>
            <a:r>
              <a:rPr lang="en-US" sz="4000" b="1" spc="100">
                <a:solidFill>
                  <a:srgbClr val="FF9933"/>
                </a:solidFill>
                <a:latin typeface="Arial" panose="020B0604020202020204" pitchFamily="34" charset="0"/>
                <a:cs typeface="Arial" panose="020B0604020202020204" pitchFamily="34" charset="0"/>
              </a:rPr>
              <a:t>Experts Needed</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2291701"/>
            <a:ext cx="4694275" cy="1646220"/>
          </a:xfrm>
        </p:spPr>
        <p:txBody>
          <a:bodyPr wrap="square">
            <a:spAutoFit/>
          </a:bodyPr>
          <a:lstStyle/>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Fitness equipment manufacturers</a:t>
            </a:r>
          </a:p>
          <a:p>
            <a:pPr marL="358775" indent="-358775">
              <a:lnSpc>
                <a:spcPct val="125000"/>
              </a:lnSpc>
              <a:spcBef>
                <a:spcPts val="800"/>
              </a:spcBef>
              <a:buNone/>
            </a:pPr>
            <a:r>
              <a:rPr lang="en-US" sz="2600">
                <a:solidFill>
                  <a:schemeClr val="bg1"/>
                </a:solidFill>
                <a:latin typeface="Arial" panose="020B0604020202020204" pitchFamily="34" charset="0"/>
                <a:cs typeface="Arial" panose="020B0604020202020204" pitchFamily="34" charset="0"/>
              </a:rPr>
              <a:t>Academic researchers</a:t>
            </a:r>
          </a:p>
        </p:txBody>
      </p:sp>
      <p:pic>
        <p:nvPicPr>
          <p:cNvPr id="5" name="Picture 4" descr="Beneficial Designs logo">
            <a:extLst>
              <a:ext uri="{FF2B5EF4-FFF2-40B4-BE49-F238E27FC236}">
                <a16:creationId xmlns:a16="http://schemas.microsoft.com/office/drawing/2014/main" id="{B5D9E3C9-978E-45BA-B313-3E1A7248B6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pic>
        <p:nvPicPr>
          <p:cNvPr id="4" name="Picture 3" descr="Pie chart showing current breakdown of interest categories in RESNA IF. There are currently 4 fitness facility staff/trainers, and 2 in the other categories.">
            <a:extLst>
              <a:ext uri="{FF2B5EF4-FFF2-40B4-BE49-F238E27FC236}">
                <a16:creationId xmlns:a16="http://schemas.microsoft.com/office/drawing/2014/main" id="{787EF3E1-8905-8E4B-B2C0-0D18FA3650B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65900" y="2293837"/>
            <a:ext cx="4673600" cy="1752600"/>
          </a:xfrm>
          <a:prstGeom prst="rect">
            <a:avLst/>
          </a:prstGeom>
        </p:spPr>
      </p:pic>
      <p:sp>
        <p:nvSpPr>
          <p:cNvPr id="8" name="TextBox 7">
            <a:extLst>
              <a:ext uri="{FF2B5EF4-FFF2-40B4-BE49-F238E27FC236}">
                <a16:creationId xmlns:a16="http://schemas.microsoft.com/office/drawing/2014/main" id="{A0B8EDA0-AC3D-EF49-9B54-8B9FB3C0CEB4}"/>
              </a:ext>
            </a:extLst>
          </p:cNvPr>
          <p:cNvSpPr txBox="1"/>
          <p:nvPr/>
        </p:nvSpPr>
        <p:spPr>
          <a:xfrm>
            <a:off x="1628029" y="4880432"/>
            <a:ext cx="8850180" cy="1646156"/>
          </a:xfrm>
          <a:prstGeom prst="rect">
            <a:avLst/>
          </a:prstGeom>
          <a:noFill/>
        </p:spPr>
        <p:txBody>
          <a:bodyPr wrap="none" rtlCol="0">
            <a:spAutoFit/>
          </a:bodyPr>
          <a:lstStyle/>
          <a:p>
            <a:pPr marL="357188" indent="-357188" defTabSz="457200">
              <a:lnSpc>
                <a:spcPct val="125000"/>
              </a:lnSpc>
              <a:spcBef>
                <a:spcPts val="800"/>
              </a:spcBef>
            </a:pPr>
            <a:r>
              <a:rPr lang="en-US" sz="2600">
                <a:solidFill>
                  <a:prstClr val="white"/>
                </a:solidFill>
                <a:latin typeface="Arial" panose="020B0604020202020204" pitchFamily="34" charset="0"/>
                <a:cs typeface="Arial" panose="020B0604020202020204" pitchFamily="34" charset="0"/>
              </a:rPr>
              <a:t>Application and standards order form:</a:t>
            </a:r>
            <a:br>
              <a:rPr lang="en-US" sz="2600">
                <a:solidFill>
                  <a:prstClr val="white"/>
                </a:solidFill>
                <a:latin typeface="Arial" panose="020B0604020202020204" pitchFamily="34" charset="0"/>
                <a:cs typeface="Arial" panose="020B0604020202020204" pitchFamily="34" charset="0"/>
              </a:rPr>
            </a:br>
            <a:r>
              <a:rPr lang="en-US" sz="2600">
                <a:solidFill>
                  <a:srgbClr val="00B0F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https://www.resna.org/AT-Standards/Inclusive-Fitness-IF</a:t>
            </a:r>
            <a:endParaRPr lang="en-US" sz="2600">
              <a:solidFill>
                <a:srgbClr val="00B0F0"/>
              </a:solidFill>
              <a:latin typeface="Arial" panose="020B0604020202020204" pitchFamily="34" charset="0"/>
              <a:cs typeface="Arial" panose="020B0604020202020204" pitchFamily="34" charset="0"/>
            </a:endParaRPr>
          </a:p>
          <a:p>
            <a:pPr defTabSz="457200">
              <a:lnSpc>
                <a:spcPct val="125000"/>
              </a:lnSpc>
              <a:spcBef>
                <a:spcPts val="800"/>
              </a:spcBef>
            </a:pPr>
            <a:r>
              <a:rPr lang="en-US" sz="2600">
                <a:solidFill>
                  <a:prstClr val="white"/>
                </a:solidFill>
                <a:latin typeface="Arial" panose="020B0604020202020204" pitchFamily="34" charset="0"/>
                <a:cs typeface="Arial" panose="020B0604020202020204" pitchFamily="34" charset="0"/>
              </a:rPr>
              <a:t>Email: </a:t>
            </a:r>
            <a:r>
              <a:rPr lang="en-US" sz="2600" err="1">
                <a:solidFill>
                  <a:prstClr val="white"/>
                </a:solidFill>
                <a:latin typeface="Arial" panose="020B0604020202020204" pitchFamily="34" charset="0"/>
                <a:cs typeface="Arial" panose="020B0604020202020204" pitchFamily="34" charset="0"/>
              </a:rPr>
              <a:t>stephanie@beneficialdesigns.com</a:t>
            </a:r>
            <a:endParaRPr lang="en-US" sz="260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4571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1897427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4DD5-C0B2-48D2-AA1A-126A6AB58B64}"/>
              </a:ext>
            </a:extLst>
          </p:cNvPr>
          <p:cNvSpPr>
            <a:spLocks noGrp="1"/>
          </p:cNvSpPr>
          <p:nvPr>
            <p:ph type="title"/>
          </p:nvPr>
        </p:nvSpPr>
        <p:spPr>
          <a:xfrm>
            <a:off x="1411614" y="777241"/>
            <a:ext cx="8872538" cy="646331"/>
          </a:xfrm>
        </p:spPr>
        <p:txBody>
          <a:bodyPr anchor="t">
            <a:spAutoFit/>
          </a:bodyPr>
          <a:lstStyle/>
          <a:p>
            <a:r>
              <a:rPr lang="en-US" sz="4000" b="1" spc="100">
                <a:solidFill>
                  <a:srgbClr val="00BCFF"/>
                </a:solidFill>
                <a:latin typeface="Arial" panose="020B0604020202020204" pitchFamily="34" charset="0"/>
                <a:cs typeface="Arial" panose="020B0604020202020204" pitchFamily="34" charset="0"/>
              </a:rPr>
              <a:t>Acknowledgements</a:t>
            </a:r>
          </a:p>
        </p:txBody>
      </p:sp>
      <p:sp>
        <p:nvSpPr>
          <p:cNvPr id="3" name="Content Placeholder 2">
            <a:extLst>
              <a:ext uri="{FF2B5EF4-FFF2-40B4-BE49-F238E27FC236}">
                <a16:creationId xmlns:a16="http://schemas.microsoft.com/office/drawing/2014/main" id="{35E0E81A-AAA2-4FC3-88C5-351580A519DE}"/>
              </a:ext>
            </a:extLst>
          </p:cNvPr>
          <p:cNvSpPr>
            <a:spLocks noGrp="1"/>
          </p:cNvSpPr>
          <p:nvPr>
            <p:ph idx="1"/>
          </p:nvPr>
        </p:nvSpPr>
        <p:spPr>
          <a:xfrm>
            <a:off x="1638300" y="1691640"/>
            <a:ext cx="8872538" cy="4201920"/>
          </a:xfrm>
        </p:spPr>
        <p:txBody>
          <a:bodyPr>
            <a:spAutoFit/>
          </a:bodyPr>
          <a:lstStyle/>
          <a:p>
            <a:pPr marL="0" indent="0">
              <a:lnSpc>
                <a:spcPct val="125000"/>
              </a:lnSpc>
              <a:spcBef>
                <a:spcPts val="800"/>
              </a:spcBef>
              <a:buNone/>
            </a:pPr>
            <a:r>
              <a:rPr lang="en-US" sz="2400">
                <a:solidFill>
                  <a:schemeClr val="bg1">
                    <a:lumMod val="75000"/>
                  </a:schemeClr>
                </a:solidFill>
                <a:latin typeface="Arial" panose="020B0604020202020204" pitchFamily="34" charset="0"/>
                <a:cs typeface="Arial" panose="020B0604020202020204" pitchFamily="34" charset="0"/>
              </a:rPr>
              <a:t>The contents of this project were developed by RERC </a:t>
            </a:r>
            <a:r>
              <a:rPr lang="en-US" sz="2400" err="1">
                <a:solidFill>
                  <a:schemeClr val="bg1">
                    <a:lumMod val="75000"/>
                  </a:schemeClr>
                </a:solidFill>
                <a:latin typeface="Arial" panose="020B0604020202020204" pitchFamily="34" charset="0"/>
                <a:cs typeface="Arial" panose="020B0604020202020204" pitchFamily="34" charset="0"/>
              </a:rPr>
              <a:t>RecTech</a:t>
            </a:r>
            <a:r>
              <a:rPr lang="en-US" sz="2400">
                <a:solidFill>
                  <a:schemeClr val="bg1">
                    <a:lumMod val="75000"/>
                  </a:schemeClr>
                </a:solidFill>
                <a:latin typeface="Arial" panose="020B0604020202020204" pitchFamily="34" charset="0"/>
                <a:cs typeface="Arial" panose="020B0604020202020204" pitchFamily="34" charset="0"/>
              </a:rPr>
              <a:t> under a grant from the National Institute on Disability, Independent Living, and Rehabilitation Research (NIDILRR grant numbers—H133E120005 and 90REGE0002). NIDILRR is a Center within the Administration for Community Living (ACL), Department of Health and Human Services (HHS). The contents of this presentation do not necessarily represent the policy of NIDILRR, ACL, HHS, and you should not assume endorsement by the Federal government.</a:t>
            </a:r>
          </a:p>
        </p:txBody>
      </p:sp>
      <p:pic>
        <p:nvPicPr>
          <p:cNvPr id="5" name="Picture 4" descr="Beneficial Designs logo">
            <a:extLst>
              <a:ext uri="{FF2B5EF4-FFF2-40B4-BE49-F238E27FC236}">
                <a16:creationId xmlns:a16="http://schemas.microsoft.com/office/drawing/2014/main" id="{2B7934B1-7CC1-4826-A01A-B1FA3D3838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284152" y="465806"/>
            <a:ext cx="493776" cy="311434"/>
          </a:xfrm>
          <a:prstGeom prst="rect">
            <a:avLst/>
          </a:prstGeom>
        </p:spPr>
      </p:pic>
    </p:spTree>
    <p:extLst>
      <p:ext uri="{BB962C8B-B14F-4D97-AF65-F5344CB8AC3E}">
        <p14:creationId xmlns:p14="http://schemas.microsoft.com/office/powerpoint/2010/main" val="1838717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3542DC-6E28-41E3-AE89-5B8A9015A88C}"/>
              </a:ext>
            </a:extLst>
          </p:cNvPr>
          <p:cNvSpPr>
            <a:spLocks noGrp="1"/>
          </p:cNvSpPr>
          <p:nvPr>
            <p:ph type="title" idx="4294967295"/>
          </p:nvPr>
        </p:nvSpPr>
        <p:spPr>
          <a:xfrm>
            <a:off x="4548188" y="4346575"/>
            <a:ext cx="6059487" cy="18764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marL="0" marR="0" lvl="0" indent="0" algn="r" defTabSz="914400" rtl="0" eaLnBrk="1" fontAlgn="auto" latinLnBrk="0" hangingPunct="1">
              <a:lnSpc>
                <a:spcPct val="90000"/>
              </a:lnSpc>
              <a:spcBef>
                <a:spcPts val="1000"/>
              </a:spcBef>
              <a:spcAft>
                <a:spcPts val="1200"/>
              </a:spcAft>
              <a:buClrTx/>
              <a:buSzTx/>
              <a:buFont typeface="Arial" panose="020B0604020202020204" pitchFamily="34" charset="0"/>
              <a:buNone/>
              <a:tabLst/>
              <a:defRPr/>
            </a:pPr>
            <a:r>
              <a:rPr kumimoji="0" lang="en-US" sz="3000" b="0" i="0" u="none" strike="noStrike" kern="1200" cap="none" spc="200" normalizeH="0" baseline="0" noProof="0">
                <a:ln>
                  <a:noFill/>
                </a:ln>
                <a:solidFill>
                  <a:srgbClr val="FF9933"/>
                </a:solidFill>
                <a:effectLst/>
                <a:uLnTx/>
                <a:uFillTx/>
                <a:latin typeface="Arial" panose="020B0604020202020204" pitchFamily="34" charset="0"/>
                <a:ea typeface="+mn-ea"/>
                <a:cs typeface="Arial" panose="020B0604020202020204" pitchFamily="34" charset="0"/>
              </a:rPr>
              <a:t>www.beneficialdesigns.com</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BCFF"/>
                </a:solidFill>
                <a:effectLst/>
                <a:uLnTx/>
                <a:uFillTx/>
                <a:latin typeface="Arial" panose="020B0604020202020204" pitchFamily="34" charset="0"/>
                <a:ea typeface="+mn-ea"/>
                <a:cs typeface="Arial" panose="020B0604020202020204" pitchFamily="34" charset="0"/>
              </a:rPr>
              <a:t>mail@beneficialdesigns.com</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BCFF"/>
                </a:solidFill>
                <a:effectLst/>
                <a:uLnTx/>
                <a:uFillTx/>
                <a:latin typeface="Arial" panose="020B0604020202020204" pitchFamily="34" charset="0"/>
                <a:ea typeface="+mn-ea"/>
                <a:cs typeface="Arial" panose="020B0604020202020204" pitchFamily="34" charset="0"/>
              </a:rPr>
              <a:t>775 783 8822 voice</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BCFF"/>
                </a:solidFill>
                <a:effectLst/>
                <a:uLnTx/>
                <a:uFillTx/>
                <a:latin typeface="Arial" panose="020B0604020202020204" pitchFamily="34" charset="0"/>
                <a:ea typeface="+mn-ea"/>
                <a:cs typeface="Arial" panose="020B0604020202020204" pitchFamily="34" charset="0"/>
              </a:rPr>
              <a:t>775 201 8850 fax</a:t>
            </a:r>
          </a:p>
        </p:txBody>
      </p:sp>
      <p:pic>
        <p:nvPicPr>
          <p:cNvPr id="4" name="Picture 2" descr="Beneficial Designs logo">
            <a:extLst>
              <a:ext uri="{FF2B5EF4-FFF2-40B4-BE49-F238E27FC236}">
                <a16:creationId xmlns:a16="http://schemas.microsoft.com/office/drawing/2014/main" id="{802D5F35-ED36-478A-9FAE-96AD9BB3044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38301" y="777241"/>
            <a:ext cx="7382771" cy="220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0237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1743640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bility Fitness logo">
            <a:extLst>
              <a:ext uri="{FF2B5EF4-FFF2-40B4-BE49-F238E27FC236}">
                <a16:creationId xmlns:a16="http://schemas.microsoft.com/office/drawing/2014/main" id="{937E0B01-7A5C-41C3-9297-9D03FC15F4A3}"/>
              </a:ext>
            </a:extLst>
          </p:cNvPr>
          <p:cNvPicPr>
            <a:picLocks noChangeAspect="1"/>
          </p:cNvPicPr>
          <p:nvPr/>
        </p:nvPicPr>
        <p:blipFill>
          <a:blip r:embed="rId2"/>
          <a:stretch>
            <a:fillRect/>
          </a:stretch>
        </p:blipFill>
        <p:spPr>
          <a:xfrm>
            <a:off x="0" y="376962"/>
            <a:ext cx="9297698" cy="2276793"/>
          </a:xfrm>
          <a:prstGeom prst="rect">
            <a:avLst/>
          </a:prstGeom>
        </p:spPr>
      </p:pic>
      <p:pic>
        <p:nvPicPr>
          <p:cNvPr id="4" name="Picture 3" descr="Photo of Richard Thesing">
            <a:extLst>
              <a:ext uri="{FF2B5EF4-FFF2-40B4-BE49-F238E27FC236}">
                <a16:creationId xmlns:a16="http://schemas.microsoft.com/office/drawing/2014/main" id="{75F3DE93-1AD3-4BC8-BE69-4E7B57222C8F}"/>
              </a:ext>
            </a:extLst>
          </p:cNvPr>
          <p:cNvPicPr>
            <a:picLocks noChangeAspect="1"/>
          </p:cNvPicPr>
          <p:nvPr/>
        </p:nvPicPr>
        <p:blipFill>
          <a:blip r:embed="rId3"/>
          <a:stretch>
            <a:fillRect/>
          </a:stretch>
        </p:blipFill>
        <p:spPr>
          <a:xfrm>
            <a:off x="1998433" y="2944808"/>
            <a:ext cx="2469872" cy="3293163"/>
          </a:xfrm>
          <a:prstGeom prst="rect">
            <a:avLst/>
          </a:prstGeom>
        </p:spPr>
      </p:pic>
      <p:sp>
        <p:nvSpPr>
          <p:cNvPr id="5" name="TextBox 4">
            <a:extLst>
              <a:ext uri="{FF2B5EF4-FFF2-40B4-BE49-F238E27FC236}">
                <a16:creationId xmlns:a16="http://schemas.microsoft.com/office/drawing/2014/main" id="{6545844D-68E0-4DA5-B19F-8F461DBCA57B}"/>
              </a:ext>
            </a:extLst>
          </p:cNvPr>
          <p:cNvSpPr txBox="1"/>
          <p:nvPr/>
        </p:nvSpPr>
        <p:spPr>
          <a:xfrm>
            <a:off x="5624659" y="4591389"/>
            <a:ext cx="52350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hlinkClick r:id="rId4"/>
              </a:rPr>
              <a:t>richard@mobilityfitness.org</a:t>
            </a:r>
            <a:endPar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hlinkClick r:id="rId5"/>
              </a:rPr>
              <a:t>https://mobilityfitness.org</a:t>
            </a:r>
            <a:endPar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3B6C3D5C-413C-4577-BB1E-0DEE4AC5FD69}"/>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Mobility Fitness</a:t>
            </a:r>
          </a:p>
        </p:txBody>
      </p:sp>
    </p:spTree>
    <p:extLst>
      <p:ext uri="{BB962C8B-B14F-4D97-AF65-F5344CB8AC3E}">
        <p14:creationId xmlns:p14="http://schemas.microsoft.com/office/powerpoint/2010/main" val="1278412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ictures of four strength equipment devices">
            <a:extLst>
              <a:ext uri="{FF2B5EF4-FFF2-40B4-BE49-F238E27FC236}">
                <a16:creationId xmlns:a16="http://schemas.microsoft.com/office/drawing/2014/main" id="{03A04606-A615-4093-A9E9-CEE123662159}"/>
              </a:ext>
            </a:extLst>
          </p:cNvPr>
          <p:cNvPicPr>
            <a:picLocks noChangeAspect="1"/>
          </p:cNvPicPr>
          <p:nvPr/>
        </p:nvPicPr>
        <p:blipFill>
          <a:blip r:embed="rId2"/>
          <a:stretch>
            <a:fillRect/>
          </a:stretch>
        </p:blipFill>
        <p:spPr>
          <a:xfrm>
            <a:off x="5932289" y="180043"/>
            <a:ext cx="6011472" cy="6677957"/>
          </a:xfrm>
          <a:prstGeom prst="rect">
            <a:avLst/>
          </a:prstGeom>
        </p:spPr>
      </p:pic>
      <p:sp>
        <p:nvSpPr>
          <p:cNvPr id="4" name="Title 3">
            <a:extLst>
              <a:ext uri="{FF2B5EF4-FFF2-40B4-BE49-F238E27FC236}">
                <a16:creationId xmlns:a16="http://schemas.microsoft.com/office/drawing/2014/main" id="{C145B7FB-51BA-4F67-AFF2-2FA521A73751}"/>
              </a:ext>
            </a:extLst>
          </p:cNvPr>
          <p:cNvSpPr txBox="1">
            <a:spLocks noGrp="1"/>
          </p:cNvSpPr>
          <p:nvPr>
            <p:ph type="title" idx="4294967295"/>
          </p:nvPr>
        </p:nvSpPr>
        <p:spPr>
          <a:xfrm>
            <a:off x="1555423" y="2505669"/>
            <a:ext cx="3553905"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Strength</a:t>
            </a:r>
            <a:r>
              <a:rPr kumimoji="0" lang="en-US" sz="1800" b="0" i="0" u="none" strike="noStrike" kern="1200" cap="none" spc="0" normalizeH="0" baseline="0" noProof="0">
                <a:ln>
                  <a:noFill/>
                </a:ln>
                <a:solidFill>
                  <a:schemeClr val="tx1"/>
                </a:solidFill>
                <a:effectLst/>
                <a:uLnTx/>
                <a:uFillTx/>
                <a:latin typeface="+mn-lt"/>
                <a:ea typeface="+mn-ea"/>
                <a:cs typeface="+mn-cs"/>
              </a:rPr>
              <a:t> </a:t>
            </a:r>
          </a:p>
        </p:txBody>
      </p:sp>
    </p:spTree>
    <p:extLst>
      <p:ext uri="{BB962C8B-B14F-4D97-AF65-F5344CB8AC3E}">
        <p14:creationId xmlns:p14="http://schemas.microsoft.com/office/powerpoint/2010/main" val="2613416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DF56E5-9208-462C-8CB4-D72A3B3F1EF7}"/>
              </a:ext>
            </a:extLst>
          </p:cNvPr>
          <p:cNvSpPr txBox="1"/>
          <p:nvPr/>
        </p:nvSpPr>
        <p:spPr>
          <a:xfrm>
            <a:off x="1018094" y="4925172"/>
            <a:ext cx="10812543"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The </a:t>
            </a:r>
            <a:r>
              <a:rPr kumimoji="0" lang="en-US" sz="2000" b="1" i="0" u="none" strike="noStrike" kern="1200" cap="none" spc="0" normalizeH="0" baseline="0" noProof="0" err="1">
                <a:ln>
                  <a:noFill/>
                </a:ln>
                <a:solidFill>
                  <a:prstClr val="black"/>
                </a:solidFill>
                <a:effectLst/>
                <a:uLnTx/>
                <a:uFillTx/>
                <a:latin typeface="Calibri" panose="020F0502020204030204"/>
                <a:ea typeface="+mn-ea"/>
                <a:cs typeface="+mn-cs"/>
              </a:rPr>
              <a:t>FreeMotion</a:t>
            </a: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 dual cable cross machine is the only strength machine that allows a user in a wheelchair to perform numerous exercises. It is widely used and has been in existence for over 20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prstClr val="black"/>
                </a:solidFill>
                <a:effectLst/>
                <a:uLnTx/>
                <a:uFillTx/>
                <a:latin typeface="Calibri" panose="020F0502020204030204"/>
                <a:ea typeface="+mn-ea"/>
                <a:cs typeface="+mn-cs"/>
              </a:rPr>
              <a:t>FreeMotion</a:t>
            </a: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 is currently upgrading the product to comply with the ASTM inclusive standards.</a:t>
            </a:r>
          </a:p>
        </p:txBody>
      </p:sp>
      <p:pic>
        <p:nvPicPr>
          <p:cNvPr id="4" name="Picture 3" descr="Free Motion Dual Cable cross">
            <a:extLst>
              <a:ext uri="{FF2B5EF4-FFF2-40B4-BE49-F238E27FC236}">
                <a16:creationId xmlns:a16="http://schemas.microsoft.com/office/drawing/2014/main" id="{55C8DA67-C212-4EE2-AD23-2D1641825FE0}"/>
              </a:ext>
            </a:extLst>
          </p:cNvPr>
          <p:cNvPicPr>
            <a:picLocks noChangeAspect="1"/>
          </p:cNvPicPr>
          <p:nvPr/>
        </p:nvPicPr>
        <p:blipFill>
          <a:blip r:embed="rId2"/>
          <a:stretch>
            <a:fillRect/>
          </a:stretch>
        </p:blipFill>
        <p:spPr>
          <a:xfrm>
            <a:off x="8547379" y="1932828"/>
            <a:ext cx="2874232" cy="2223039"/>
          </a:xfrm>
          <a:prstGeom prst="rect">
            <a:avLst/>
          </a:prstGeom>
        </p:spPr>
      </p:pic>
      <p:sp>
        <p:nvSpPr>
          <p:cNvPr id="7" name="Title 6">
            <a:extLst>
              <a:ext uri="{FF2B5EF4-FFF2-40B4-BE49-F238E27FC236}">
                <a16:creationId xmlns:a16="http://schemas.microsoft.com/office/drawing/2014/main" id="{801C133A-0E67-42CD-8524-1BD4A7607A8F}"/>
              </a:ext>
            </a:extLst>
          </p:cNvPr>
          <p:cNvSpPr txBox="1">
            <a:spLocks noGrp="1"/>
          </p:cNvSpPr>
          <p:nvPr>
            <p:ph type="title" idx="4294967295"/>
          </p:nvPr>
        </p:nvSpPr>
        <p:spPr>
          <a:xfrm>
            <a:off x="546756" y="424206"/>
            <a:ext cx="11283881"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err="1">
                <a:ln>
                  <a:noFill/>
                </a:ln>
                <a:solidFill>
                  <a:schemeClr val="tx1"/>
                </a:solidFill>
                <a:effectLst/>
                <a:uLnTx/>
                <a:uFillTx/>
                <a:latin typeface="+mn-lt"/>
                <a:ea typeface="+mn-ea"/>
                <a:cs typeface="+mn-cs"/>
              </a:rPr>
              <a:t>FreeMotion</a:t>
            </a:r>
            <a:r>
              <a:rPr kumimoji="0" lang="en-US" sz="4800" b="1" i="0" u="none" strike="noStrike" kern="1200" cap="none" spc="0" normalizeH="0" baseline="0" noProof="0">
                <a:ln>
                  <a:noFill/>
                </a:ln>
                <a:solidFill>
                  <a:schemeClr val="tx1"/>
                </a:solidFill>
                <a:effectLst/>
                <a:uLnTx/>
                <a:uFillTx/>
                <a:latin typeface="+mn-lt"/>
                <a:ea typeface="+mn-ea"/>
                <a:cs typeface="+mn-cs"/>
              </a:rPr>
              <a:t>  DUAL CABLE CROSS</a:t>
            </a:r>
          </a:p>
        </p:txBody>
      </p:sp>
      <p:pic>
        <p:nvPicPr>
          <p:cNvPr id="13" name="Picture 12" descr="Free Motion Dual Cable cross">
            <a:extLst>
              <a:ext uri="{FF2B5EF4-FFF2-40B4-BE49-F238E27FC236}">
                <a16:creationId xmlns:a16="http://schemas.microsoft.com/office/drawing/2014/main" id="{DAA2D4B2-390E-418E-B8E5-D0A428BBE1D2}"/>
              </a:ext>
            </a:extLst>
          </p:cNvPr>
          <p:cNvPicPr>
            <a:picLocks noChangeAspect="1"/>
          </p:cNvPicPr>
          <p:nvPr/>
        </p:nvPicPr>
        <p:blipFill>
          <a:blip r:embed="rId3"/>
          <a:stretch>
            <a:fillRect/>
          </a:stretch>
        </p:blipFill>
        <p:spPr>
          <a:xfrm>
            <a:off x="546756" y="1595494"/>
            <a:ext cx="4744112" cy="2705478"/>
          </a:xfrm>
          <a:prstGeom prst="rect">
            <a:avLst/>
          </a:prstGeom>
        </p:spPr>
      </p:pic>
      <p:pic>
        <p:nvPicPr>
          <p:cNvPr id="15" name="Picture 14" descr="Free Motion Dual Cable cross">
            <a:extLst>
              <a:ext uri="{FF2B5EF4-FFF2-40B4-BE49-F238E27FC236}">
                <a16:creationId xmlns:a16="http://schemas.microsoft.com/office/drawing/2014/main" id="{540FEEF9-DADB-4A71-9396-DD79B39BE72B}"/>
              </a:ext>
            </a:extLst>
          </p:cNvPr>
          <p:cNvPicPr>
            <a:picLocks noChangeAspect="1"/>
          </p:cNvPicPr>
          <p:nvPr/>
        </p:nvPicPr>
        <p:blipFill>
          <a:blip r:embed="rId4"/>
          <a:stretch>
            <a:fillRect/>
          </a:stretch>
        </p:blipFill>
        <p:spPr>
          <a:xfrm>
            <a:off x="5385874" y="2024509"/>
            <a:ext cx="2739403" cy="2102568"/>
          </a:xfrm>
          <a:prstGeom prst="rect">
            <a:avLst/>
          </a:prstGeom>
        </p:spPr>
      </p:pic>
    </p:spTree>
    <p:extLst>
      <p:ext uri="{BB962C8B-B14F-4D97-AF65-F5344CB8AC3E}">
        <p14:creationId xmlns:p14="http://schemas.microsoft.com/office/powerpoint/2010/main" val="3188279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R3 Total Access Chest Press">
            <a:extLst>
              <a:ext uri="{FF2B5EF4-FFF2-40B4-BE49-F238E27FC236}">
                <a16:creationId xmlns:a16="http://schemas.microsoft.com/office/drawing/2014/main" id="{D03F5065-E0FB-4717-95E8-3FC2A63479D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8088" y="1916492"/>
            <a:ext cx="3736428" cy="3925192"/>
          </a:xfrm>
          <a:prstGeom prst="rect">
            <a:avLst/>
          </a:prstGeom>
        </p:spPr>
      </p:pic>
      <p:pic>
        <p:nvPicPr>
          <p:cNvPr id="7" name="Picture 6" descr="Key Features of the Total Access Chest Press">
            <a:extLst>
              <a:ext uri="{FF2B5EF4-FFF2-40B4-BE49-F238E27FC236}">
                <a16:creationId xmlns:a16="http://schemas.microsoft.com/office/drawing/2014/main" id="{E7A864AF-F190-4940-9593-2E4C86C879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38950" y="1639224"/>
            <a:ext cx="1545257" cy="2634393"/>
          </a:xfrm>
          <a:prstGeom prst="rect">
            <a:avLst/>
          </a:prstGeom>
        </p:spPr>
      </p:pic>
      <p:sp>
        <p:nvSpPr>
          <p:cNvPr id="8" name="TextBox 7">
            <a:extLst>
              <a:ext uri="{FF2B5EF4-FFF2-40B4-BE49-F238E27FC236}">
                <a16:creationId xmlns:a16="http://schemas.microsoft.com/office/drawing/2014/main" id="{88E3987A-AE09-472C-8CEF-D3AD06C2CBA5}"/>
              </a:ext>
            </a:extLst>
          </p:cNvPr>
          <p:cNvSpPr txBox="1"/>
          <p:nvPr/>
        </p:nvSpPr>
        <p:spPr>
          <a:xfrm>
            <a:off x="6481357" y="1166842"/>
            <a:ext cx="5364643"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Locking Plunger Adjustment on swing away seat allows easy access for wheelchairs users and one-handed seat adjustment for users with limited mobility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Adjustable Lever Arm enables a non-stressed start position for users with limited shoulder flexibility and wheelchairs users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Upright Seat Back Support (10°) allows wheelchair users to maintain stability with heavier weights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Integral 3-position Twist Select mechanism offers ease of weight selection from   seated exercise position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Top Mounted Exercise Pivot Position ensures correct biomechanical chest press movement from the hinged lever arm pivoting at the top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Choice of Upper and Lower Handle Positions which caters for wheel-chair users,   shorter users and those with balance problems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Weight Stacks with Low Start Weights and 2.5kg Increments suitable for inexperienced and older users</a:t>
            </a:r>
          </a:p>
        </p:txBody>
      </p:sp>
      <p:pic>
        <p:nvPicPr>
          <p:cNvPr id="10" name="Picture 9" descr="Key Features of the Total Access Chest Press">
            <a:extLst>
              <a:ext uri="{FF2B5EF4-FFF2-40B4-BE49-F238E27FC236}">
                <a16:creationId xmlns:a16="http://schemas.microsoft.com/office/drawing/2014/main" id="{57A1FB7A-8F52-467E-B012-54EBC171E68E}"/>
              </a:ext>
            </a:extLst>
          </p:cNvPr>
          <p:cNvPicPr>
            <a:picLocks noChangeAspect="1"/>
          </p:cNvPicPr>
          <p:nvPr/>
        </p:nvPicPr>
        <p:blipFill>
          <a:blip r:embed="rId4"/>
          <a:stretch>
            <a:fillRect/>
          </a:stretch>
        </p:blipFill>
        <p:spPr>
          <a:xfrm>
            <a:off x="4451833" y="4440403"/>
            <a:ext cx="1319493" cy="1124013"/>
          </a:xfrm>
          <a:prstGeom prst="rect">
            <a:avLst/>
          </a:prstGeom>
        </p:spPr>
      </p:pic>
      <p:sp>
        <p:nvSpPr>
          <p:cNvPr id="13" name="TextBox 12">
            <a:extLst>
              <a:ext uri="{FF2B5EF4-FFF2-40B4-BE49-F238E27FC236}">
                <a16:creationId xmlns:a16="http://schemas.microsoft.com/office/drawing/2014/main" id="{BCE40C13-0882-4742-ABED-0C4B38FD94F0}"/>
              </a:ext>
            </a:extLst>
          </p:cNvPr>
          <p:cNvSpPr txBox="1"/>
          <p:nvPr/>
        </p:nvSpPr>
        <p:spPr>
          <a:xfrm>
            <a:off x="4451832" y="5552657"/>
            <a:ext cx="14423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Twist Select</a:t>
            </a:r>
          </a:p>
        </p:txBody>
      </p:sp>
      <p:sp>
        <p:nvSpPr>
          <p:cNvPr id="16" name="TextBox 15">
            <a:extLst>
              <a:ext uri="{FF2B5EF4-FFF2-40B4-BE49-F238E27FC236}">
                <a16:creationId xmlns:a16="http://schemas.microsoft.com/office/drawing/2014/main" id="{A9EF34C7-9DA3-43CF-8AD7-2670A37E7D2B}"/>
              </a:ext>
            </a:extLst>
          </p:cNvPr>
          <p:cNvSpPr txBox="1"/>
          <p:nvPr/>
        </p:nvSpPr>
        <p:spPr>
          <a:xfrm>
            <a:off x="4441906" y="962237"/>
            <a:ext cx="144230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Key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Locking Plunger Adjustment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 name="Picture 17" descr="Key Features of the Total Access Chest Press">
            <a:extLst>
              <a:ext uri="{FF2B5EF4-FFF2-40B4-BE49-F238E27FC236}">
                <a16:creationId xmlns:a16="http://schemas.microsoft.com/office/drawing/2014/main" id="{18376C41-3D10-47C2-995B-96781370E87E}"/>
              </a:ext>
            </a:extLst>
          </p:cNvPr>
          <p:cNvPicPr>
            <a:picLocks noChangeAspect="1"/>
          </p:cNvPicPr>
          <p:nvPr/>
        </p:nvPicPr>
        <p:blipFill>
          <a:blip r:embed="rId5"/>
          <a:stretch>
            <a:fillRect/>
          </a:stretch>
        </p:blipFill>
        <p:spPr>
          <a:xfrm>
            <a:off x="4451832" y="5841684"/>
            <a:ext cx="1319494" cy="884583"/>
          </a:xfrm>
          <a:prstGeom prst="rect">
            <a:avLst/>
          </a:prstGeom>
        </p:spPr>
      </p:pic>
      <p:sp>
        <p:nvSpPr>
          <p:cNvPr id="19" name="Title 18">
            <a:extLst>
              <a:ext uri="{FF2B5EF4-FFF2-40B4-BE49-F238E27FC236}">
                <a16:creationId xmlns:a16="http://schemas.microsoft.com/office/drawing/2014/main" id="{B245BB79-83A2-413E-9120-9D63123BAF46}"/>
              </a:ext>
            </a:extLst>
          </p:cNvPr>
          <p:cNvSpPr txBox="1">
            <a:spLocks noGrp="1"/>
          </p:cNvSpPr>
          <p:nvPr>
            <p:ph type="title" idx="4294967295"/>
          </p:nvPr>
        </p:nvSpPr>
        <p:spPr>
          <a:xfrm>
            <a:off x="296696" y="100315"/>
            <a:ext cx="9016986"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VR3 Total Access Chest Press</a:t>
            </a:r>
          </a:p>
        </p:txBody>
      </p:sp>
    </p:spTree>
    <p:extLst>
      <p:ext uri="{BB962C8B-B14F-4D97-AF65-F5344CB8AC3E}">
        <p14:creationId xmlns:p14="http://schemas.microsoft.com/office/powerpoint/2010/main" val="1920776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013E-DAE3-485C-A716-07359980D535}"/>
              </a:ext>
            </a:extLst>
          </p:cNvPr>
          <p:cNvSpPr txBox="1">
            <a:spLocks noGrp="1"/>
          </p:cNvSpPr>
          <p:nvPr>
            <p:ph type="title" idx="4294967295"/>
          </p:nvPr>
        </p:nvSpPr>
        <p:spPr>
          <a:xfrm>
            <a:off x="641023" y="405353"/>
            <a:ext cx="11180189"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SCIFIT STEPPER</a:t>
            </a:r>
          </a:p>
        </p:txBody>
      </p:sp>
      <p:sp>
        <p:nvSpPr>
          <p:cNvPr id="3" name="TextBox 2">
            <a:extLst>
              <a:ext uri="{FF2B5EF4-FFF2-40B4-BE49-F238E27FC236}">
                <a16:creationId xmlns:a16="http://schemas.microsoft.com/office/drawing/2014/main" id="{5E453B0E-2F5D-4A3B-9EF6-881DF837FEBD}"/>
              </a:ext>
            </a:extLst>
          </p:cNvPr>
          <p:cNvSpPr txBox="1"/>
          <p:nvPr/>
        </p:nvSpPr>
        <p:spPr>
          <a:xfrm>
            <a:off x="772998" y="5260157"/>
            <a:ext cx="1075598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A good example of a recumbent cardio machine where the arms move the legs, and the seat can be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removed so that it can be operated from a wheelchair. Unfortunately, Life Fitness has no plans to add the ASTM audible features.</a:t>
            </a:r>
          </a:p>
        </p:txBody>
      </p:sp>
      <p:pic>
        <p:nvPicPr>
          <p:cNvPr id="5" name="Picture 4" descr="SCI FIT Stepper photos">
            <a:extLst>
              <a:ext uri="{FF2B5EF4-FFF2-40B4-BE49-F238E27FC236}">
                <a16:creationId xmlns:a16="http://schemas.microsoft.com/office/drawing/2014/main" id="{80F59C4C-B219-4E4F-AAFD-0A56B7E07F5D}"/>
              </a:ext>
            </a:extLst>
          </p:cNvPr>
          <p:cNvPicPr>
            <a:picLocks noChangeAspect="1"/>
          </p:cNvPicPr>
          <p:nvPr/>
        </p:nvPicPr>
        <p:blipFill>
          <a:blip r:embed="rId2"/>
          <a:stretch>
            <a:fillRect/>
          </a:stretch>
        </p:blipFill>
        <p:spPr>
          <a:xfrm>
            <a:off x="2037761" y="1362762"/>
            <a:ext cx="8116478" cy="3897395"/>
          </a:xfrm>
          <a:prstGeom prst="rect">
            <a:avLst/>
          </a:prstGeom>
        </p:spPr>
      </p:pic>
    </p:spTree>
    <p:extLst>
      <p:ext uri="{BB962C8B-B14F-4D97-AF65-F5344CB8AC3E}">
        <p14:creationId xmlns:p14="http://schemas.microsoft.com/office/powerpoint/2010/main" val="687165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8A7A-C531-4C91-A80F-EF82995DC06D}"/>
              </a:ext>
            </a:extLst>
          </p:cNvPr>
          <p:cNvSpPr txBox="1">
            <a:spLocks noGrp="1"/>
          </p:cNvSpPr>
          <p:nvPr>
            <p:ph type="title" idx="4294967295"/>
          </p:nvPr>
        </p:nvSpPr>
        <p:spPr>
          <a:xfrm>
            <a:off x="801278" y="471340"/>
            <a:ext cx="10209229"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OCTANE RECUMBENT ELLIPTICAL</a:t>
            </a:r>
          </a:p>
        </p:txBody>
      </p:sp>
      <p:pic>
        <p:nvPicPr>
          <p:cNvPr id="4" name="Picture 3" descr="Octane Recumbent Elliptical photo">
            <a:extLst>
              <a:ext uri="{FF2B5EF4-FFF2-40B4-BE49-F238E27FC236}">
                <a16:creationId xmlns:a16="http://schemas.microsoft.com/office/drawing/2014/main" id="{60B0BCE1-FAE6-4CDD-99F3-16A188A182C1}"/>
              </a:ext>
            </a:extLst>
          </p:cNvPr>
          <p:cNvPicPr>
            <a:picLocks noChangeAspect="1"/>
          </p:cNvPicPr>
          <p:nvPr/>
        </p:nvPicPr>
        <p:blipFill>
          <a:blip r:embed="rId2"/>
          <a:stretch>
            <a:fillRect/>
          </a:stretch>
        </p:blipFill>
        <p:spPr>
          <a:xfrm>
            <a:off x="603314" y="1735850"/>
            <a:ext cx="5124068" cy="4429280"/>
          </a:xfrm>
          <a:prstGeom prst="rect">
            <a:avLst/>
          </a:prstGeom>
        </p:spPr>
      </p:pic>
      <p:sp>
        <p:nvSpPr>
          <p:cNvPr id="5" name="TextBox 4">
            <a:extLst>
              <a:ext uri="{FF2B5EF4-FFF2-40B4-BE49-F238E27FC236}">
                <a16:creationId xmlns:a16="http://schemas.microsoft.com/office/drawing/2014/main" id="{0955E818-25C7-4DAC-AD10-91804D161774}"/>
              </a:ext>
            </a:extLst>
          </p:cNvPr>
          <p:cNvSpPr txBox="1"/>
          <p:nvPr/>
        </p:nvSpPr>
        <p:spPr>
          <a:xfrm>
            <a:off x="5727383" y="2205872"/>
            <a:ext cx="6169244"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True Fitness recently purchased Octane. It plans to have the seat separated like the SCIFIT Stepper and add the audible feature to make the product ASTM compliant.</a:t>
            </a:r>
          </a:p>
        </p:txBody>
      </p:sp>
    </p:spTree>
    <p:extLst>
      <p:ext uri="{BB962C8B-B14F-4D97-AF65-F5344CB8AC3E}">
        <p14:creationId xmlns:p14="http://schemas.microsoft.com/office/powerpoint/2010/main" val="3369462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ey Features of the R3X-U Recumbent Cycle">
            <a:extLst>
              <a:ext uri="{FF2B5EF4-FFF2-40B4-BE49-F238E27FC236}">
                <a16:creationId xmlns:a16="http://schemas.microsoft.com/office/drawing/2014/main" id="{EFDB7794-5BDF-4E9C-AC13-5AC9A61BD0C2}"/>
              </a:ext>
            </a:extLst>
          </p:cNvPr>
          <p:cNvPicPr>
            <a:picLocks noChangeAspect="1"/>
          </p:cNvPicPr>
          <p:nvPr/>
        </p:nvPicPr>
        <p:blipFill>
          <a:blip r:embed="rId2"/>
          <a:stretch>
            <a:fillRect/>
          </a:stretch>
        </p:blipFill>
        <p:spPr>
          <a:xfrm>
            <a:off x="9214751" y="478511"/>
            <a:ext cx="2095792" cy="6296904"/>
          </a:xfrm>
          <a:prstGeom prst="rect">
            <a:avLst/>
          </a:prstGeom>
        </p:spPr>
      </p:pic>
      <p:pic>
        <p:nvPicPr>
          <p:cNvPr id="5" name="Picture 4" descr="Photo of the R3x-U Recumbent Cycle">
            <a:extLst>
              <a:ext uri="{FF2B5EF4-FFF2-40B4-BE49-F238E27FC236}">
                <a16:creationId xmlns:a16="http://schemas.microsoft.com/office/drawing/2014/main" id="{F21C5F4F-B75E-437F-BA21-41FA8409AC37}"/>
              </a:ext>
            </a:extLst>
          </p:cNvPr>
          <p:cNvPicPr>
            <a:picLocks noChangeAspect="1"/>
          </p:cNvPicPr>
          <p:nvPr/>
        </p:nvPicPr>
        <p:blipFill>
          <a:blip r:embed="rId3"/>
          <a:stretch>
            <a:fillRect/>
          </a:stretch>
        </p:blipFill>
        <p:spPr>
          <a:xfrm>
            <a:off x="4573636" y="2238791"/>
            <a:ext cx="4318968" cy="4180862"/>
          </a:xfrm>
          <a:prstGeom prst="rect">
            <a:avLst/>
          </a:prstGeom>
        </p:spPr>
      </p:pic>
      <p:sp>
        <p:nvSpPr>
          <p:cNvPr id="6" name="TextBox 5">
            <a:extLst>
              <a:ext uri="{FF2B5EF4-FFF2-40B4-BE49-F238E27FC236}">
                <a16:creationId xmlns:a16="http://schemas.microsoft.com/office/drawing/2014/main" id="{408D20E7-2FCD-45DD-9FD8-B1FF83A48974}"/>
              </a:ext>
            </a:extLst>
          </p:cNvPr>
          <p:cNvSpPr txBox="1"/>
          <p:nvPr/>
        </p:nvSpPr>
        <p:spPr>
          <a:xfrm>
            <a:off x="160255" y="1885361"/>
            <a:ext cx="4515439"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Provides an effective cardiovascular exercise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Step-through design ensures easy access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Low impact exercise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Clear and central seat adjust, tactile seat number positioning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Clear and easy to use tactile console control keys, program indicators, numbers &amp; icons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Fully supportive, highly visible pedals and straps.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Raised tactile quick / adjustment keys</a:t>
            </a:r>
          </a:p>
        </p:txBody>
      </p:sp>
      <p:sp>
        <p:nvSpPr>
          <p:cNvPr id="7" name="Title 6">
            <a:extLst>
              <a:ext uri="{FF2B5EF4-FFF2-40B4-BE49-F238E27FC236}">
                <a16:creationId xmlns:a16="http://schemas.microsoft.com/office/drawing/2014/main" id="{4E4B80C8-8FE3-43BC-9C3C-54E49EE4EB7F}"/>
              </a:ext>
            </a:extLst>
          </p:cNvPr>
          <p:cNvSpPr txBox="1">
            <a:spLocks noGrp="1"/>
          </p:cNvSpPr>
          <p:nvPr>
            <p:ph type="title" idx="4294967295"/>
          </p:nvPr>
        </p:nvSpPr>
        <p:spPr>
          <a:xfrm>
            <a:off x="584462" y="478511"/>
            <a:ext cx="7956223"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R3x-U Recumbent Cycle</a:t>
            </a:r>
          </a:p>
        </p:txBody>
      </p:sp>
    </p:spTree>
    <p:extLst>
      <p:ext uri="{BB962C8B-B14F-4D97-AF65-F5344CB8AC3E}">
        <p14:creationId xmlns:p14="http://schemas.microsoft.com/office/powerpoint/2010/main" val="1256119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a:xfrm>
            <a:off x="249704" y="624348"/>
            <a:ext cx="3932237" cy="1951703"/>
          </a:xfrm>
        </p:spPr>
        <p:txBody>
          <a:bodyPr anchor="ctr">
            <a:noAutofit/>
          </a:bodyPr>
          <a:lstStyle/>
          <a:p>
            <a:pPr algn="l"/>
            <a:r>
              <a:rPr lang="en-US" b="0" i="0">
                <a:effectLst/>
                <a:latin typeface="Calibri" panose="020F0502020204030204" pitchFamily="34" charset="0"/>
              </a:rPr>
              <a:t>Panel 1</a:t>
            </a:r>
            <a:br>
              <a:rPr lang="en-US" b="0" i="0">
                <a:effectLst/>
                <a:latin typeface="Calibri" panose="020F0502020204030204" pitchFamily="34" charset="0"/>
              </a:rPr>
            </a:br>
            <a:br>
              <a:rPr lang="en-US" b="1" i="0">
                <a:effectLst/>
                <a:latin typeface="Calibri" panose="020F0502020204030204" pitchFamily="34" charset="0"/>
              </a:rPr>
            </a:br>
            <a:r>
              <a:rPr lang="en-US" b="1" i="0">
                <a:effectLst/>
                <a:latin typeface="Calibri" panose="020F0502020204030204" pitchFamily="34" charset="0"/>
              </a:rPr>
              <a:t>Need for Inclusive Fitness Equipment </a:t>
            </a:r>
            <a:endParaRPr lang="en-US"/>
          </a:p>
        </p:txBody>
      </p:sp>
      <p:sp>
        <p:nvSpPr>
          <p:cNvPr id="7" name="Content Placeholder 6">
            <a:extLst>
              <a:ext uri="{FF2B5EF4-FFF2-40B4-BE49-F238E27FC236}">
                <a16:creationId xmlns:a16="http://schemas.microsoft.com/office/drawing/2014/main" id="{4D9CB65B-97DB-4B3A-9CCF-99DA46B75FFA}"/>
              </a:ext>
            </a:extLst>
          </p:cNvPr>
          <p:cNvSpPr>
            <a:spLocks noGrp="1"/>
          </p:cNvSpPr>
          <p:nvPr>
            <p:ph idx="1"/>
          </p:nvPr>
        </p:nvSpPr>
        <p:spPr>
          <a:xfrm>
            <a:off x="4816045" y="1587911"/>
            <a:ext cx="6930098" cy="4124634"/>
          </a:xfrm>
        </p:spPr>
        <p:txBody>
          <a:bodyPr>
            <a:normAutofit/>
          </a:bodyPr>
          <a:lstStyle/>
          <a:p>
            <a:pPr marL="0" indent="0">
              <a:buNone/>
            </a:pPr>
            <a:r>
              <a:rPr lang="en-US" sz="2800" b="1" i="0">
                <a:solidFill>
                  <a:schemeClr val="accent6">
                    <a:lumMod val="25000"/>
                  </a:schemeClr>
                </a:solidFill>
                <a:effectLst/>
                <a:latin typeface="Calibri" panose="020F0502020204030204" pitchFamily="34" charset="0"/>
              </a:rPr>
              <a:t>Kelly Bonner </a:t>
            </a:r>
          </a:p>
          <a:p>
            <a:pPr marL="0" indent="0">
              <a:buNone/>
            </a:pPr>
            <a:r>
              <a:rPr lang="en-US" sz="2800" i="0">
                <a:solidFill>
                  <a:schemeClr val="accent6">
                    <a:lumMod val="25000"/>
                  </a:schemeClr>
                </a:solidFill>
                <a:effectLst/>
                <a:latin typeface="Calibri" panose="020F0502020204030204" pitchFamily="34" charset="0"/>
              </a:rPr>
              <a:t>National Center on Health, Physical Activity and Disability </a:t>
            </a:r>
            <a:r>
              <a:rPr lang="en-US" sz="2800" i="0" strike="noStrike">
                <a:solidFill>
                  <a:schemeClr val="accent6">
                    <a:lumMod val="25000"/>
                  </a:schemeClr>
                </a:solidFill>
                <a:effectLst/>
                <a:latin typeface="Calibri" panose="020F0502020204030204" pitchFamily="34" charset="0"/>
              </a:rPr>
              <a:t>(NCHPAD) / Lakeshore</a:t>
            </a:r>
          </a:p>
          <a:p>
            <a:pPr marL="0" indent="0">
              <a:buNone/>
            </a:pPr>
            <a:endParaRPr lang="en-US" sz="2800" b="1">
              <a:solidFill>
                <a:schemeClr val="accent6">
                  <a:lumMod val="25000"/>
                </a:schemeClr>
              </a:solidFill>
              <a:latin typeface="Calibri" panose="020F0502020204030204" pitchFamily="34" charset="0"/>
            </a:endParaRPr>
          </a:p>
          <a:p>
            <a:pPr marL="0" indent="0">
              <a:buNone/>
            </a:pPr>
            <a:r>
              <a:rPr lang="en-US" sz="2800" b="1" i="0">
                <a:solidFill>
                  <a:schemeClr val="accent6">
                    <a:lumMod val="25000"/>
                  </a:schemeClr>
                </a:solidFill>
                <a:effectLst/>
                <a:latin typeface="Calibri" panose="020F0502020204030204" pitchFamily="34" charset="0"/>
              </a:rPr>
              <a:t>Clark </a:t>
            </a:r>
            <a:r>
              <a:rPr lang="en-US" sz="2800" b="1" i="0" err="1">
                <a:solidFill>
                  <a:schemeClr val="accent6">
                    <a:lumMod val="25000"/>
                  </a:schemeClr>
                </a:solidFill>
                <a:effectLst/>
                <a:latin typeface="Calibri" panose="020F0502020204030204" pitchFamily="34" charset="0"/>
              </a:rPr>
              <a:t>Rachfal</a:t>
            </a:r>
            <a:endParaRPr lang="en-US" sz="2800" b="1" i="0">
              <a:solidFill>
                <a:schemeClr val="accent6">
                  <a:lumMod val="25000"/>
                </a:schemeClr>
              </a:solidFill>
              <a:effectLst/>
              <a:latin typeface="Calibri" panose="020F0502020204030204" pitchFamily="34" charset="0"/>
            </a:endParaRPr>
          </a:p>
          <a:p>
            <a:pPr marL="0" indent="0">
              <a:buNone/>
            </a:pPr>
            <a:r>
              <a:rPr lang="en-US" sz="2800" i="0">
                <a:solidFill>
                  <a:schemeClr val="accent6">
                    <a:lumMod val="25000"/>
                  </a:schemeClr>
                </a:solidFill>
                <a:effectLst/>
                <a:latin typeface="Calibri" panose="020F0502020204030204" pitchFamily="34" charset="0"/>
              </a:rPr>
              <a:t>American Council for the Blind (ACB)</a:t>
            </a:r>
            <a:endParaRPr lang="en-US" sz="2800">
              <a:solidFill>
                <a:schemeClr val="accent6">
                  <a:lumMod val="25000"/>
                </a:schemeClr>
              </a:solidFill>
              <a:latin typeface="Calibri" panose="020F0502020204030204" pitchFamily="34" charset="0"/>
            </a:endParaRPr>
          </a:p>
          <a:p>
            <a:pPr marL="0" indent="0">
              <a:buNone/>
            </a:pPr>
            <a:endParaRPr lang="en-US" sz="3200" b="1"/>
          </a:p>
        </p:txBody>
      </p:sp>
    </p:spTree>
    <p:extLst>
      <p:ext uri="{BB962C8B-B14F-4D97-AF65-F5344CB8AC3E}">
        <p14:creationId xmlns:p14="http://schemas.microsoft.com/office/powerpoint/2010/main" val="11972438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A0B9D9-CAEC-4B63-9233-25EB9730F09E}"/>
              </a:ext>
            </a:extLst>
          </p:cNvPr>
          <p:cNvSpPr txBox="1"/>
          <p:nvPr/>
        </p:nvSpPr>
        <p:spPr>
          <a:xfrm>
            <a:off x="270132" y="1866507"/>
            <a:ext cx="5517926"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Multiple belt logos ensure that one logo is always completely visible at all times so that visually impaired and other users can recognize if the belt is moving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Raised console iconography and color allows easy identification of the main controls both by color, large buttons and text for older users, plus raised iconography for visually impaired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Emergency kill cord switch provides safe emergency stop for users with limited upper limb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Running deck and belt color contrast. An important feature for users to be able to determine whether the belt is moving from the static side rails</a:t>
            </a:r>
          </a:p>
        </p:txBody>
      </p:sp>
      <p:pic>
        <p:nvPicPr>
          <p:cNvPr id="4" name="Picture 3" descr="Key features of the total access treadmill model 750T IFI">
            <a:extLst>
              <a:ext uri="{FF2B5EF4-FFF2-40B4-BE49-F238E27FC236}">
                <a16:creationId xmlns:a16="http://schemas.microsoft.com/office/drawing/2014/main" id="{B8E26A6D-B327-41AC-B100-BC404680657C}"/>
              </a:ext>
            </a:extLst>
          </p:cNvPr>
          <p:cNvPicPr>
            <a:picLocks noChangeAspect="1"/>
          </p:cNvPicPr>
          <p:nvPr/>
        </p:nvPicPr>
        <p:blipFill>
          <a:blip r:embed="rId2"/>
          <a:stretch>
            <a:fillRect/>
          </a:stretch>
        </p:blipFill>
        <p:spPr>
          <a:xfrm>
            <a:off x="10139549" y="461477"/>
            <a:ext cx="1782319" cy="4533971"/>
          </a:xfrm>
          <a:prstGeom prst="rect">
            <a:avLst/>
          </a:prstGeom>
        </p:spPr>
      </p:pic>
      <p:pic>
        <p:nvPicPr>
          <p:cNvPr id="6" name="Picture 5" descr="Key features of the total access treadmill model 750T IFI">
            <a:extLst>
              <a:ext uri="{FF2B5EF4-FFF2-40B4-BE49-F238E27FC236}">
                <a16:creationId xmlns:a16="http://schemas.microsoft.com/office/drawing/2014/main" id="{93D7A987-3627-43A4-9AE3-7F453DEB6FBE}"/>
              </a:ext>
            </a:extLst>
          </p:cNvPr>
          <p:cNvPicPr>
            <a:picLocks noChangeAspect="1"/>
          </p:cNvPicPr>
          <p:nvPr/>
        </p:nvPicPr>
        <p:blipFill>
          <a:blip r:embed="rId3"/>
          <a:stretch>
            <a:fillRect/>
          </a:stretch>
        </p:blipFill>
        <p:spPr>
          <a:xfrm>
            <a:off x="10258409" y="5224088"/>
            <a:ext cx="1733792" cy="1238423"/>
          </a:xfrm>
          <a:prstGeom prst="rect">
            <a:avLst/>
          </a:prstGeom>
        </p:spPr>
      </p:pic>
      <p:pic>
        <p:nvPicPr>
          <p:cNvPr id="8" name="Picture 7" descr="photo of the  total access treadmill model 750T IFI">
            <a:extLst>
              <a:ext uri="{FF2B5EF4-FFF2-40B4-BE49-F238E27FC236}">
                <a16:creationId xmlns:a16="http://schemas.microsoft.com/office/drawing/2014/main" id="{1EAB693D-3138-46B0-B718-C8C1D97D327C}"/>
              </a:ext>
            </a:extLst>
          </p:cNvPr>
          <p:cNvPicPr>
            <a:picLocks noChangeAspect="1"/>
          </p:cNvPicPr>
          <p:nvPr/>
        </p:nvPicPr>
        <p:blipFill>
          <a:blip r:embed="rId4"/>
          <a:stretch>
            <a:fillRect/>
          </a:stretch>
        </p:blipFill>
        <p:spPr>
          <a:xfrm>
            <a:off x="5562836" y="2123293"/>
            <a:ext cx="4025246" cy="3542216"/>
          </a:xfrm>
          <a:prstGeom prst="rect">
            <a:avLst/>
          </a:prstGeom>
        </p:spPr>
      </p:pic>
      <p:sp>
        <p:nvSpPr>
          <p:cNvPr id="9" name="Title 8">
            <a:extLst>
              <a:ext uri="{FF2B5EF4-FFF2-40B4-BE49-F238E27FC236}">
                <a16:creationId xmlns:a16="http://schemas.microsoft.com/office/drawing/2014/main" id="{8E8CDF74-C62B-4DFB-BD06-1DFC7D0A4636}"/>
              </a:ext>
            </a:extLst>
          </p:cNvPr>
          <p:cNvSpPr txBox="1">
            <a:spLocks noGrp="1"/>
          </p:cNvSpPr>
          <p:nvPr>
            <p:ph type="title" idx="4294967295"/>
          </p:nvPr>
        </p:nvSpPr>
        <p:spPr>
          <a:xfrm>
            <a:off x="116812" y="232837"/>
            <a:ext cx="10022737"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tx1"/>
                </a:solidFill>
                <a:effectLst/>
                <a:uLnTx/>
                <a:uFillTx/>
                <a:latin typeface="+mn-lt"/>
                <a:ea typeface="+mn-ea"/>
                <a:cs typeface="+mn-cs"/>
              </a:rPr>
              <a:t>Total Access - Treadmill Model 750T IFI</a:t>
            </a:r>
          </a:p>
        </p:txBody>
      </p:sp>
    </p:spTree>
    <p:extLst>
      <p:ext uri="{BB962C8B-B14F-4D97-AF65-F5344CB8AC3E}">
        <p14:creationId xmlns:p14="http://schemas.microsoft.com/office/powerpoint/2010/main" val="37977681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2950406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78F069-963C-F84D-87CA-6CF29C56BEB9}"/>
              </a:ext>
            </a:extLst>
          </p:cNvPr>
          <p:cNvSpPr>
            <a:spLocks noGrp="1"/>
          </p:cNvSpPr>
          <p:nvPr>
            <p:ph type="subTitle" idx="1"/>
          </p:nvPr>
        </p:nvSpPr>
        <p:spPr/>
        <p:txBody>
          <a:bodyPr/>
          <a:lstStyle/>
          <a:p>
            <a:r>
              <a:rPr lang="en-US" b="1">
                <a:solidFill>
                  <a:schemeClr val="bg1"/>
                </a:solidFill>
              </a:rPr>
              <a:t>Research to support the effort</a:t>
            </a:r>
          </a:p>
        </p:txBody>
      </p:sp>
      <p:sp>
        <p:nvSpPr>
          <p:cNvPr id="6" name="Title 1"/>
          <p:cNvSpPr txBox="1">
            <a:spLocks/>
          </p:cNvSpPr>
          <p:nvPr/>
        </p:nvSpPr>
        <p:spPr>
          <a:xfrm>
            <a:off x="1186004" y="1912840"/>
            <a:ext cx="9777743" cy="1222567"/>
          </a:xfrm>
          <a:prstGeom prst="rect">
            <a:avLst/>
          </a:prstGeom>
        </p:spPr>
        <p:txBody>
          <a:bodyPr vert="horz" lIns="0" tIns="36000" rIns="0" bIns="0" rtlCol="0" anchor="b">
            <a:normAutofit fontScale="85000" lnSpcReduction="10000"/>
          </a:bodyPr>
          <a:lstStyle>
            <a:lvl1pPr marL="0" marR="0" indent="0" algn="l" defTabSz="914400" rtl="0" eaLnBrk="1" fontAlgn="auto" latinLnBrk="0" hangingPunct="1">
              <a:lnSpc>
                <a:spcPct val="90000"/>
              </a:lnSpc>
              <a:spcBef>
                <a:spcPct val="0"/>
              </a:spcBef>
              <a:spcAft>
                <a:spcPts val="0"/>
              </a:spcAft>
              <a:buClrTx/>
              <a:buSzTx/>
              <a:buFontTx/>
              <a:buNone/>
              <a:tabLst/>
              <a:defRPr sz="6000" b="1" kern="1200">
                <a:solidFill>
                  <a:schemeClr val="bg1"/>
                </a:solidFill>
                <a:latin typeface="+mj-lt"/>
                <a:ea typeface="Proxima Nova Rg" panose="02000506030000020004" pitchFamily="50" charset="0"/>
                <a:cs typeface="Proxima Nova Rg" panose="02000506030000020004" pitchFamily="50" charset="0"/>
              </a:defRPr>
            </a:lvl1pPr>
          </a:lstStyle>
          <a:p>
            <a:r>
              <a:rPr lang="en-GB">
                <a:solidFill>
                  <a:srgbClr val="FFFFFF"/>
                </a:solidFill>
                <a:latin typeface="Proxima Nova Rg"/>
              </a:rPr>
              <a:t>U.S Access Board</a:t>
            </a:r>
          </a:p>
          <a:p>
            <a:r>
              <a:rPr lang="en-GB" sz="3200">
                <a:solidFill>
                  <a:srgbClr val="FFFFFF"/>
                </a:solidFill>
                <a:latin typeface="Proxima Nova Rg"/>
              </a:rPr>
              <a:t>Moving Forward: Access to Inclusive Fitness Equipment</a:t>
            </a:r>
          </a:p>
        </p:txBody>
      </p:sp>
      <p:pic>
        <p:nvPicPr>
          <p:cNvPr id="1026"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29692" y="5322754"/>
            <a:ext cx="4029075" cy="666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F13CA635-587E-4A51-B67A-6F4BAD94146A}"/>
              </a:ext>
            </a:extLst>
          </p:cNvPr>
          <p:cNvSpPr>
            <a:spLocks noGrp="1"/>
          </p:cNvSpPr>
          <p:nvPr>
            <p:ph type="ctrTitle"/>
          </p:nvPr>
        </p:nvSpPr>
        <p:spPr>
          <a:xfrm>
            <a:off x="1016000" y="-1715669"/>
            <a:ext cx="9017000" cy="1715669"/>
          </a:xfrm>
        </p:spPr>
        <p:txBody>
          <a:bodyPr vert="horz" lIns="0" tIns="36000" rIns="0" bIns="0" rtlCol="0" anchor="b">
            <a:normAutofit/>
          </a:bodyPr>
          <a:lstStyle/>
          <a:p>
            <a:r>
              <a:rPr lang="en-US"/>
              <a:t>UAB Title slide</a:t>
            </a:r>
          </a:p>
        </p:txBody>
      </p:sp>
    </p:spTree>
    <p:extLst>
      <p:ext uri="{BB962C8B-B14F-4D97-AF65-F5344CB8AC3E}">
        <p14:creationId xmlns:p14="http://schemas.microsoft.com/office/powerpoint/2010/main" val="904850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1516CB1-E8C8-4751-B6A6-46B2D1E72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Proxima Nova Rg"/>
            </a:endParaRPr>
          </a:p>
        </p:txBody>
      </p:sp>
      <p:sp>
        <p:nvSpPr>
          <p:cNvPr id="2" name="Title 1">
            <a:extLst>
              <a:ext uri="{FF2B5EF4-FFF2-40B4-BE49-F238E27FC236}">
                <a16:creationId xmlns:a16="http://schemas.microsoft.com/office/drawing/2014/main" id="{D3A2A01B-BA98-472E-B7A1-F4B555281DB9}"/>
              </a:ext>
            </a:extLst>
          </p:cNvPr>
          <p:cNvSpPr>
            <a:spLocks noGrp="1"/>
          </p:cNvSpPr>
          <p:nvPr>
            <p:ph type="title"/>
          </p:nvPr>
        </p:nvSpPr>
        <p:spPr>
          <a:xfrm>
            <a:off x="1846327" y="411480"/>
            <a:ext cx="8348473" cy="1106424"/>
          </a:xfrm>
        </p:spPr>
        <p:txBody>
          <a:bodyPr>
            <a:normAutofit/>
          </a:bodyPr>
          <a:lstStyle/>
          <a:p>
            <a:r>
              <a:rPr lang="en-US" sz="3100"/>
              <a:t>Presenters</a:t>
            </a:r>
          </a:p>
        </p:txBody>
      </p:sp>
      <p:sp>
        <p:nvSpPr>
          <p:cNvPr id="43" name="Rectangle 42">
            <a:extLst>
              <a:ext uri="{FF2B5EF4-FFF2-40B4-BE49-F238E27FC236}">
                <a16:creationId xmlns:a16="http://schemas.microsoft.com/office/drawing/2014/main" id="{90C0C0D1-E79A-41FF-8322-256F6DD1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85216"/>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9" name="Picture 8" descr="A person smiling for the camera, loose hair, purple and black outfit.&#10;&#10;Description automatically generated with medium confidence">
            <a:extLst>
              <a:ext uri="{FF2B5EF4-FFF2-40B4-BE49-F238E27FC236}">
                <a16:creationId xmlns:a16="http://schemas.microsoft.com/office/drawing/2014/main" id="{89FF962D-30A9-4ACE-9326-84900C9D7E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4"/>
          <a:stretch/>
        </p:blipFill>
        <p:spPr>
          <a:xfrm>
            <a:off x="1846325" y="1721922"/>
            <a:ext cx="2564892" cy="4520560"/>
          </a:xfrm>
          <a:prstGeom prst="rect">
            <a:avLst/>
          </a:prstGeom>
        </p:spPr>
      </p:pic>
      <p:pic>
        <p:nvPicPr>
          <p:cNvPr id="7" name="Content Placeholder 6" descr="A picture containing person in loose hair wearing black suit.&#10;&#10;Description automatically generated">
            <a:extLst>
              <a:ext uri="{FF2B5EF4-FFF2-40B4-BE49-F238E27FC236}">
                <a16:creationId xmlns:a16="http://schemas.microsoft.com/office/drawing/2014/main" id="{1D5F61CD-B3E8-437E-9B72-DCD0F2890AC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94128" y="1721922"/>
            <a:ext cx="2565447" cy="4520560"/>
          </a:xfrm>
          <a:prstGeom prst="rect">
            <a:avLst/>
          </a:prstGeom>
        </p:spPr>
      </p:pic>
      <p:sp useBgFill="1">
        <p:nvSpPr>
          <p:cNvPr id="45" name="Rectangle 44">
            <a:extLst>
              <a:ext uri="{FF2B5EF4-FFF2-40B4-BE49-F238E27FC236}">
                <a16:creationId xmlns:a16="http://schemas.microsoft.com/office/drawing/2014/main" id="{395FA420-5595-49D1-9D5F-79EC43B55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2487" y="1721922"/>
            <a:ext cx="2706857"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3" name="Content Placeholder 12">
            <a:extLst>
              <a:ext uri="{FF2B5EF4-FFF2-40B4-BE49-F238E27FC236}">
                <a16:creationId xmlns:a16="http://schemas.microsoft.com/office/drawing/2014/main" id="{2D1566E9-23A7-4BAB-A3D5-236F18242EBB}"/>
              </a:ext>
            </a:extLst>
          </p:cNvPr>
          <p:cNvSpPr>
            <a:spLocks noGrp="1"/>
          </p:cNvSpPr>
          <p:nvPr>
            <p:ph idx="1"/>
          </p:nvPr>
        </p:nvSpPr>
        <p:spPr>
          <a:xfrm>
            <a:off x="7649249" y="1762535"/>
            <a:ext cx="2493332" cy="4536881"/>
          </a:xfrm>
        </p:spPr>
        <p:txBody>
          <a:bodyPr anchor="ctr">
            <a:normAutofit/>
          </a:bodyPr>
          <a:lstStyle/>
          <a:p>
            <a:r>
              <a:rPr lang="en-US" sz="1400" u="sng"/>
              <a:t>Left</a:t>
            </a:r>
            <a:r>
              <a:rPr lang="en-US" sz="1400"/>
              <a:t>- </a:t>
            </a:r>
            <a:r>
              <a:rPr lang="en-US" sz="1400" b="1"/>
              <a:t>Beth Barstow PhD, OTR/L, SCLV, FAOTA</a:t>
            </a:r>
          </a:p>
          <a:p>
            <a:r>
              <a:rPr lang="en-US" sz="1400"/>
              <a:t>Associate Professor, Program Director Graduate Certificate in Low Vision Rehabilitation</a:t>
            </a:r>
          </a:p>
          <a:p>
            <a:r>
              <a:rPr lang="en-US" sz="1400"/>
              <a:t>Occupational Therapy Department UAB</a:t>
            </a:r>
          </a:p>
          <a:p>
            <a:r>
              <a:rPr lang="en-US" sz="1400" u="sng"/>
              <a:t>Right</a:t>
            </a:r>
            <a:r>
              <a:rPr lang="en-US" sz="1400"/>
              <a:t>- </a:t>
            </a:r>
            <a:r>
              <a:rPr lang="en-US" sz="1400" b="1"/>
              <a:t>Sangeetha Padalabalanarayanan, MS</a:t>
            </a:r>
          </a:p>
          <a:p>
            <a:r>
              <a:rPr lang="en-US" sz="1400"/>
              <a:t>Program Director, RERC </a:t>
            </a:r>
            <a:r>
              <a:rPr lang="en-US" sz="1400" err="1"/>
              <a:t>RecTech</a:t>
            </a:r>
            <a:r>
              <a:rPr lang="en-US" sz="1400"/>
              <a:t>, UAB/Lakeshore Research Collaborative</a:t>
            </a:r>
          </a:p>
          <a:p>
            <a:r>
              <a:rPr lang="en-US" sz="1400"/>
              <a:t>Secretary, RESNAIF Committee</a:t>
            </a:r>
          </a:p>
        </p:txBody>
      </p:sp>
      <p:sp>
        <p:nvSpPr>
          <p:cNvPr id="5" name="Slide Number Placeholder 4">
            <a:extLst>
              <a:ext uri="{FF2B5EF4-FFF2-40B4-BE49-F238E27FC236}">
                <a16:creationId xmlns:a16="http://schemas.microsoft.com/office/drawing/2014/main" id="{39C71F98-FBEF-4C41-9EB0-2D38A3210725}"/>
              </a:ext>
            </a:extLst>
          </p:cNvPr>
          <p:cNvSpPr>
            <a:spLocks noGrp="1"/>
          </p:cNvSpPr>
          <p:nvPr>
            <p:ph type="sldNum" sz="quarter" idx="12"/>
          </p:nvPr>
        </p:nvSpPr>
        <p:spPr>
          <a:xfrm>
            <a:off x="7981950" y="6356351"/>
            <a:ext cx="2057400" cy="365125"/>
          </a:xfrm>
          <a:prstGeom prst="ellipse">
            <a:avLst/>
          </a:prstGeom>
        </p:spPr>
        <p:txBody>
          <a:bodyPr>
            <a:normAutofit/>
          </a:bodyPr>
          <a:lstStyle/>
          <a:p>
            <a:pPr>
              <a:lnSpc>
                <a:spcPct val="90000"/>
              </a:lnSpc>
              <a:spcAft>
                <a:spcPts val="600"/>
              </a:spcAft>
            </a:pPr>
            <a:fld id="{1D282CCD-B30E-4B86-8603-5A974D68076A}" type="slidenum">
              <a:rPr lang="en-US">
                <a:solidFill>
                  <a:srgbClr val="000000">
                    <a:lumMod val="50000"/>
                    <a:lumOff val="50000"/>
                  </a:srgbClr>
                </a:solidFill>
              </a:rPr>
              <a:pPr>
                <a:lnSpc>
                  <a:spcPct val="90000"/>
                </a:lnSpc>
                <a:spcAft>
                  <a:spcPts val="600"/>
                </a:spcAft>
              </a:pPr>
              <a:t>63</a:t>
            </a:fld>
            <a:endParaRPr lang="en-US">
              <a:solidFill>
                <a:srgbClr val="000000">
                  <a:lumMod val="50000"/>
                  <a:lumOff val="50000"/>
                </a:srgbClr>
              </a:solidFill>
            </a:endParaRPr>
          </a:p>
        </p:txBody>
      </p:sp>
    </p:spTree>
    <p:extLst>
      <p:ext uri="{BB962C8B-B14F-4D97-AF65-F5344CB8AC3E}">
        <p14:creationId xmlns:p14="http://schemas.microsoft.com/office/powerpoint/2010/main" val="1604933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3B7881-1C09-0140-B5FB-02007C33AAD1}"/>
              </a:ext>
            </a:extLst>
          </p:cNvPr>
          <p:cNvSpPr>
            <a:spLocks noGrp="1"/>
          </p:cNvSpPr>
          <p:nvPr>
            <p:ph idx="1"/>
          </p:nvPr>
        </p:nvSpPr>
        <p:spPr>
          <a:xfrm>
            <a:off x="1016000" y="1893768"/>
            <a:ext cx="10490954" cy="3930960"/>
          </a:xfrm>
        </p:spPr>
        <p:txBody>
          <a:bodyPr/>
          <a:lstStyle/>
          <a:p>
            <a:pPr marL="0" indent="0">
              <a:buNone/>
            </a:pPr>
            <a:endParaRPr lang="en-US"/>
          </a:p>
          <a:p>
            <a:r>
              <a:rPr lang="en-US" sz="2800"/>
              <a:t>How research facilitated ASTM and RESNAIF process?</a:t>
            </a:r>
          </a:p>
          <a:p>
            <a:r>
              <a:rPr lang="en-US" sz="2800"/>
              <a:t>Barriers and facilitators on using standards</a:t>
            </a:r>
          </a:p>
          <a:p>
            <a:r>
              <a:rPr lang="en-US" sz="2800"/>
              <a:t>Mapping system to locate accessible physical activity resources in the community</a:t>
            </a:r>
          </a:p>
          <a:p>
            <a:r>
              <a:rPr lang="en-US" sz="2800"/>
              <a:t>Evaluation tools</a:t>
            </a:r>
          </a:p>
          <a:p>
            <a:endParaRPr lang="en-US"/>
          </a:p>
          <a:p>
            <a:endParaRPr lang="en-US"/>
          </a:p>
          <a:p>
            <a:endParaRPr lang="en-US"/>
          </a:p>
          <a:p>
            <a:endParaRPr lang="en-US"/>
          </a:p>
        </p:txBody>
      </p:sp>
      <p:sp>
        <p:nvSpPr>
          <p:cNvPr id="4" name="Title 3">
            <a:extLst>
              <a:ext uri="{FF2B5EF4-FFF2-40B4-BE49-F238E27FC236}">
                <a16:creationId xmlns:a16="http://schemas.microsoft.com/office/drawing/2014/main" id="{E6D086A9-CE3F-B141-B303-AE75F10F55B5}"/>
              </a:ext>
            </a:extLst>
          </p:cNvPr>
          <p:cNvSpPr>
            <a:spLocks noGrp="1"/>
          </p:cNvSpPr>
          <p:nvPr>
            <p:ph type="title"/>
          </p:nvPr>
        </p:nvSpPr>
        <p:spPr/>
        <p:txBody>
          <a:bodyPr>
            <a:normAutofit fontScale="90000"/>
          </a:bodyPr>
          <a:lstStyle/>
          <a:p>
            <a:r>
              <a:rPr lang="en-US"/>
              <a:t>Table of contents</a:t>
            </a:r>
          </a:p>
        </p:txBody>
      </p:sp>
      <p:sp>
        <p:nvSpPr>
          <p:cNvPr id="5" name="Footer Placeholder 4"/>
          <p:cNvSpPr>
            <a:spLocks noGrp="1"/>
          </p:cNvSpPr>
          <p:nvPr>
            <p:ph type="ftr" sz="quarter" idx="10"/>
          </p:nvPr>
        </p:nvSpPr>
        <p:spPr/>
        <p:txBody>
          <a:bodyPr/>
          <a:lstStyle/>
          <a:p>
            <a:r>
              <a:rPr lang="en-GB">
                <a:solidFill>
                  <a:srgbClr val="FFFFFF"/>
                </a:solidFill>
                <a:latin typeface="Proxima Nova Rg"/>
              </a:rPr>
              <a:t>SCHOOL OF HEALTH PROFESSIONS</a:t>
            </a:r>
          </a:p>
        </p:txBody>
      </p:sp>
      <p:pic>
        <p:nvPicPr>
          <p:cNvPr id="6"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64017" y="6158801"/>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4160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a:xfrm>
            <a:off x="135802" y="105666"/>
            <a:ext cx="7761700" cy="6249867"/>
          </a:xfrm>
        </p:spPr>
        <p:txBody>
          <a:bodyPr>
            <a:noAutofit/>
          </a:bodyPr>
          <a:lstStyle/>
          <a:p>
            <a:pPr marL="0" indent="0">
              <a:buNone/>
            </a:pPr>
            <a:r>
              <a:rPr lang="en-US" sz="2400" b="1"/>
              <a:t>Disclaimer: </a:t>
            </a:r>
          </a:p>
          <a:p>
            <a:pPr marL="0" indent="0">
              <a:buNone/>
            </a:pPr>
            <a:endParaRPr lang="en-US" sz="2400" b="1"/>
          </a:p>
          <a:p>
            <a:pPr marL="0" indent="0">
              <a:buNone/>
            </a:pPr>
            <a:r>
              <a:rPr lang="en-US" sz="2400" b="1"/>
              <a:t>The contents of these projects were developed by RERC </a:t>
            </a:r>
            <a:r>
              <a:rPr lang="en-US" sz="2400" b="1" err="1"/>
              <a:t>RecTech</a:t>
            </a:r>
            <a:r>
              <a:rPr lang="en-US" sz="2400" b="1"/>
              <a:t> under a grant from the National Institute on Disability, Independent Living, and Rehabilitation Research (NIDILRR grant numbers- H133E120005 and 90REGE0002). NIDILRR is a Center within the Administration for Community Living (ACL), Department of Health and Human Services (HHS). The contents of this presentation do not necessarily represent the policy of NIDILRR, ACL, HHS, &amp; you should not assume endorsement by the Federal Government.</a:t>
            </a:r>
          </a:p>
        </p:txBody>
      </p:sp>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65</a:t>
            </a:fld>
            <a:endParaRPr lang="en-US">
              <a:solidFill>
                <a:srgbClr val="FFFFFF">
                  <a:lumMod val="50000"/>
                </a:srgbClr>
              </a:solidFill>
              <a:latin typeface="Proxima Nova Rg"/>
            </a:endParaRPr>
          </a:p>
        </p:txBody>
      </p:sp>
      <p:pic>
        <p:nvPicPr>
          <p:cNvPr id="9" name="Picture Placeholder 6" descr="The University of Alabama at Birmingham Hospital "/>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a:xfrm>
            <a:off x="8178790" y="0"/>
            <a:ext cx="3877408" cy="6466113"/>
          </a:xfrm>
        </p:spPr>
      </p:pic>
      <p:pic>
        <p:nvPicPr>
          <p:cNvPr id="7"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59874"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DAAF3BCE-AA76-47F2-AB9A-51A06D8CF92B}"/>
              </a:ext>
            </a:extLst>
          </p:cNvPr>
          <p:cNvSpPr>
            <a:spLocks noGrp="1"/>
          </p:cNvSpPr>
          <p:nvPr>
            <p:ph type="title"/>
          </p:nvPr>
        </p:nvSpPr>
        <p:spPr>
          <a:xfrm>
            <a:off x="536361" y="-768545"/>
            <a:ext cx="4979776" cy="768545"/>
          </a:xfrm>
        </p:spPr>
        <p:txBody>
          <a:bodyPr vert="horz" lIns="0" tIns="0" rIns="0" bIns="0" rtlCol="0" anchor="b">
            <a:noAutofit/>
          </a:bodyPr>
          <a:lstStyle/>
          <a:p>
            <a:r>
              <a:rPr lang="en-US"/>
              <a:t>Disclaimer</a:t>
            </a:r>
          </a:p>
        </p:txBody>
      </p:sp>
    </p:spTree>
    <p:extLst>
      <p:ext uri="{BB962C8B-B14F-4D97-AF65-F5344CB8AC3E}">
        <p14:creationId xmlns:p14="http://schemas.microsoft.com/office/powerpoint/2010/main" val="3502577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914C91C3-412A-4238-B55D-0DC9093F8153}"/>
              </a:ext>
            </a:extLst>
          </p:cNvPr>
          <p:cNvSpPr>
            <a:spLocks noGrp="1"/>
          </p:cNvSpPr>
          <p:nvPr>
            <p:ph idx="1"/>
          </p:nvPr>
        </p:nvSpPr>
        <p:spPr>
          <a:xfrm>
            <a:off x="479834" y="1334955"/>
            <a:ext cx="11416419" cy="2693115"/>
          </a:xfrm>
        </p:spPr>
        <p:txBody>
          <a:bodyPr>
            <a:normAutofit fontScale="55000" lnSpcReduction="20000"/>
          </a:bodyPr>
          <a:lstStyle/>
          <a:p>
            <a:r>
              <a:rPr lang="en-US" sz="2900" b="1"/>
              <a:t>Barstow, B. A., Vice, J., Bowman, S., Mehta, T., Kringen, S., Axelson, P., &amp;   Padalabalanarayanan, S. </a:t>
            </a:r>
          </a:p>
          <a:p>
            <a:r>
              <a:rPr lang="en-US" sz="2900" b="1"/>
              <a:t>       (2019). Examining perceptions of existing and newly created accessibility symbols. </a:t>
            </a:r>
            <a:r>
              <a:rPr lang="en-US" sz="2900" b="1" i="1"/>
              <a:t>Disability and</a:t>
            </a:r>
          </a:p>
          <a:p>
            <a:r>
              <a:rPr lang="en-US" sz="2900" b="1" i="1"/>
              <a:t>      Health Journal, 12</a:t>
            </a:r>
            <a:r>
              <a:rPr lang="en-US" sz="2900" b="1"/>
              <a:t>(2), 180-186.</a:t>
            </a:r>
          </a:p>
          <a:p>
            <a:endParaRPr lang="en-US" sz="2900" b="1"/>
          </a:p>
          <a:p>
            <a:r>
              <a:rPr lang="en-US" sz="2900" b="1"/>
              <a:t>Vice, J., Barstow, B. A., Bowman, S., Mehta, T., Kringen, S., Axelson, P., &amp;   Padalabalanarayanan, S.</a:t>
            </a:r>
          </a:p>
          <a:p>
            <a:r>
              <a:rPr lang="en-US" sz="2900" b="1"/>
              <a:t>       (2020) Effectiveness of the international symbol of access and inclusivity of other disability groups,</a:t>
            </a:r>
          </a:p>
          <a:p>
            <a:r>
              <a:rPr lang="en-US" sz="2900" b="1"/>
              <a:t>      </a:t>
            </a:r>
            <a:r>
              <a:rPr lang="en-US" sz="2900" b="1" i="1"/>
              <a:t>Disability and Health Journal, 13, </a:t>
            </a:r>
            <a:r>
              <a:rPr lang="en-US" sz="2900" b="1"/>
              <a:t>doi.org?10.1016/j.dhjo.2019.100836</a:t>
            </a:r>
          </a:p>
          <a:p>
            <a:endParaRPr lang="en-US"/>
          </a:p>
          <a:p>
            <a:endParaRPr lang="en-US"/>
          </a:p>
        </p:txBody>
      </p:sp>
      <p:sp>
        <p:nvSpPr>
          <p:cNvPr id="14" name="Title 2">
            <a:extLst>
              <a:ext uri="{FF2B5EF4-FFF2-40B4-BE49-F238E27FC236}">
                <a16:creationId xmlns:a16="http://schemas.microsoft.com/office/drawing/2014/main" id="{E999D5F3-7DF1-4AB0-B6C9-E4E6D8D8F26F}"/>
              </a:ext>
            </a:extLst>
          </p:cNvPr>
          <p:cNvSpPr>
            <a:spLocks noGrp="1"/>
          </p:cNvSpPr>
          <p:nvPr>
            <p:ph type="title"/>
          </p:nvPr>
        </p:nvSpPr>
        <p:spPr>
          <a:xfrm>
            <a:off x="1048085" y="185732"/>
            <a:ext cx="7977349" cy="768545"/>
          </a:xfrm>
        </p:spPr>
        <p:txBody>
          <a:bodyPr/>
          <a:lstStyle/>
          <a:p>
            <a:r>
              <a:rPr lang="en-US"/>
              <a:t>Previous Research </a:t>
            </a:r>
          </a:p>
        </p:txBody>
      </p:sp>
      <p:sp>
        <p:nvSpPr>
          <p:cNvPr id="5" name="Slide Number Placeholder 4">
            <a:extLst>
              <a:ext uri="{FF2B5EF4-FFF2-40B4-BE49-F238E27FC236}">
                <a16:creationId xmlns:a16="http://schemas.microsoft.com/office/drawing/2014/main" id="{700E7256-EE8B-46D5-95D6-5C112A7C1743}"/>
              </a:ext>
            </a:extLst>
          </p:cNvPr>
          <p:cNvSpPr>
            <a:spLocks noGrp="1"/>
          </p:cNvSpPr>
          <p:nvPr>
            <p:ph type="sldNum" sz="quarter" idx="4"/>
          </p:nvPr>
        </p:nvSpPr>
        <p:spPr>
          <a:xfrm>
            <a:off x="10127084" y="570005"/>
            <a:ext cx="228098" cy="365125"/>
          </a:xfrm>
        </p:spPr>
        <p:txBody>
          <a:bodyPr anchor="ctr">
            <a:normAutofit/>
          </a:bodyPr>
          <a:lstStyle/>
          <a:p>
            <a:pPr>
              <a:spcAft>
                <a:spcPts val="600"/>
              </a:spcAft>
            </a:pPr>
            <a:fld id="{54797FC3-DC33-DA47-95F6-F7EB925D69E8}" type="slidenum">
              <a:rPr lang="en-US">
                <a:solidFill>
                  <a:srgbClr val="FFFFFF">
                    <a:lumMod val="50000"/>
                  </a:srgbClr>
                </a:solidFill>
                <a:latin typeface="Proxima Nova Rg"/>
              </a:rPr>
              <a:pPr>
                <a:spcAft>
                  <a:spcPts val="600"/>
                </a:spcAft>
              </a:pPr>
              <a:t>66</a:t>
            </a:fld>
            <a:endParaRPr lang="en-US">
              <a:solidFill>
                <a:srgbClr val="FFFFFF">
                  <a:lumMod val="50000"/>
                </a:srgbClr>
              </a:solidFill>
              <a:latin typeface="Proxima Nova Rg"/>
            </a:endParaRPr>
          </a:p>
        </p:txBody>
      </p:sp>
      <p:sp>
        <p:nvSpPr>
          <p:cNvPr id="6" name="Footer Placeholder 5">
            <a:extLst>
              <a:ext uri="{FF2B5EF4-FFF2-40B4-BE49-F238E27FC236}">
                <a16:creationId xmlns:a16="http://schemas.microsoft.com/office/drawing/2014/main" id="{19E0C6F2-AE99-4A50-B357-1CDEB47A9D32}"/>
              </a:ext>
            </a:extLst>
          </p:cNvPr>
          <p:cNvSpPr>
            <a:spLocks noGrp="1"/>
          </p:cNvSpPr>
          <p:nvPr>
            <p:ph type="ftr" sz="quarter" idx="10"/>
          </p:nvPr>
        </p:nvSpPr>
        <p:spPr>
          <a:xfrm>
            <a:off x="4032250" y="6555805"/>
            <a:ext cx="4148992" cy="196529"/>
          </a:xfrm>
        </p:spPr>
        <p:txBody>
          <a:bodyPr anchor="b">
            <a:normAutofit/>
          </a:bodyPr>
          <a:lstStyle/>
          <a:p>
            <a:pPr>
              <a:spcAft>
                <a:spcPts val="600"/>
              </a:spcAft>
            </a:pPr>
            <a:r>
              <a:rPr lang="en-GB">
                <a:solidFill>
                  <a:srgbClr val="FFFFFF"/>
                </a:solidFill>
                <a:latin typeface="Proxima Nova Rg"/>
              </a:rPr>
              <a:t>SCHOOL OF - to apply in all slides at the same time edit in Insert &gt; Header &amp; Footer</a:t>
            </a:r>
          </a:p>
        </p:txBody>
      </p:sp>
      <p:pic>
        <p:nvPicPr>
          <p:cNvPr id="15" name="Picture 14" descr="Venn Symbol with four circles intersecting. The top circle contains a person running, the lower right circle a person in a wheelchair lifting weights and in the lower left a person walking with a cane. ">
            <a:extLst>
              <a:ext uri="{FF2B5EF4-FFF2-40B4-BE49-F238E27FC236}">
                <a16:creationId xmlns:a16="http://schemas.microsoft.com/office/drawing/2014/main" id="{7474DCE2-646D-460A-B369-A1E62B297A38}"/>
              </a:ext>
            </a:extLst>
          </p:cNvPr>
          <p:cNvPicPr/>
          <p:nvPr/>
        </p:nvPicPr>
        <p:blipFill>
          <a:blip r:embed="rId2">
            <a:extLst>
              <a:ext uri="{28A0092B-C50C-407E-A947-70E740481C1C}">
                <a14:useLocalDpi xmlns:a14="http://schemas.microsoft.com/office/drawing/2010/main"/>
              </a:ext>
            </a:extLst>
          </a:blip>
          <a:srcRect/>
          <a:stretch>
            <a:fillRect/>
          </a:stretch>
        </p:blipFill>
        <p:spPr bwMode="auto">
          <a:xfrm>
            <a:off x="4789529" y="4035669"/>
            <a:ext cx="2250831" cy="2057400"/>
          </a:xfrm>
          <a:prstGeom prst="rect">
            <a:avLst/>
          </a:prstGeom>
          <a:noFill/>
          <a:ln>
            <a:noFill/>
          </a:ln>
        </p:spPr>
      </p:pic>
      <p:pic>
        <p:nvPicPr>
          <p:cNvPr id="17" name="Picture 2" descr="NCHPAD - Building Healthy Inclusive Communities">
            <a:extLst>
              <a:ext uri="{FF2B5EF4-FFF2-40B4-BE49-F238E27FC236}">
                <a16:creationId xmlns:a16="http://schemas.microsoft.com/office/drawing/2014/main" id="{AAE02D19-D81B-4E30-A6FB-41AA0FB61AF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58712" y="6561494"/>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75610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Current Project Aims</a:t>
            </a:r>
          </a:p>
        </p:txBody>
      </p:sp>
      <p:sp>
        <p:nvSpPr>
          <p:cNvPr id="6" name="Text Placeholder 5"/>
          <p:cNvSpPr>
            <a:spLocks noGrp="1"/>
          </p:cNvSpPr>
          <p:nvPr>
            <p:ph type="body" sz="quarter" idx="13"/>
          </p:nvPr>
        </p:nvSpPr>
        <p:spPr>
          <a:xfrm>
            <a:off x="869133" y="1461724"/>
            <a:ext cx="4934138" cy="2382982"/>
          </a:xfrm>
        </p:spPr>
        <p:txBody>
          <a:bodyPr>
            <a:noAutofit/>
          </a:bodyPr>
          <a:lstStyle/>
          <a:p>
            <a:r>
              <a:rPr lang="en-US" sz="1400"/>
              <a:t>AIM 1- To determine the barriers and facilitators for producing accessible fitness equipment</a:t>
            </a:r>
          </a:p>
          <a:p>
            <a:r>
              <a:rPr lang="en-US" sz="1400"/>
              <a:t>What do product manufacturers perceive as the primary issues associated with manufacturing UD fitness equipment? Accessible fitness equipment is defined as products that meet the ASTM UDFE standards.</a:t>
            </a:r>
          </a:p>
        </p:txBody>
      </p:sp>
      <p:sp>
        <p:nvSpPr>
          <p:cNvPr id="7" name="Text Placeholder 6"/>
          <p:cNvSpPr>
            <a:spLocks noGrp="1"/>
          </p:cNvSpPr>
          <p:nvPr>
            <p:ph type="body" sz="quarter" idx="14"/>
          </p:nvPr>
        </p:nvSpPr>
        <p:spPr>
          <a:xfrm>
            <a:off x="6939803" y="1812722"/>
            <a:ext cx="4530976" cy="1983424"/>
          </a:xfrm>
        </p:spPr>
        <p:txBody>
          <a:bodyPr>
            <a:normAutofit/>
          </a:bodyPr>
          <a:lstStyle/>
          <a:p>
            <a:r>
              <a:rPr lang="en-US"/>
              <a:t>AIM 2- To determine the barriers to and facilitators for designing accessible pubic and private fitness facilities in the context of programming, services, and environments.</a:t>
            </a:r>
          </a:p>
          <a:p>
            <a:r>
              <a:rPr lang="en-US"/>
              <a:t>What do fitness facility personnel perceived as the primary issues associated with designing accessible fitness facilities. An accessible facility is defined as meeting the RESNA National Guidelines for Inclusive Fitness.</a:t>
            </a:r>
          </a:p>
          <a:p>
            <a:endParaRPr lang="en-GB"/>
          </a:p>
        </p:txBody>
      </p:sp>
      <p:sp>
        <p:nvSpPr>
          <p:cNvPr id="8" name="Text Placeholder 7"/>
          <p:cNvSpPr>
            <a:spLocks noGrp="1"/>
          </p:cNvSpPr>
          <p:nvPr>
            <p:ph type="body" sz="quarter" idx="15"/>
          </p:nvPr>
        </p:nvSpPr>
        <p:spPr>
          <a:xfrm>
            <a:off x="869133" y="4015897"/>
            <a:ext cx="5033726" cy="2183441"/>
          </a:xfrm>
        </p:spPr>
        <p:txBody>
          <a:bodyPr>
            <a:normAutofit/>
          </a:bodyPr>
          <a:lstStyle/>
          <a:p>
            <a:r>
              <a:rPr lang="en-US" sz="1400"/>
              <a:t>AIM 3- To assess the relative importance of criteria and “trade-offs” individuals with disabilities would make when prioritizing UD features in public and private fitness facilities.</a:t>
            </a:r>
          </a:p>
          <a:p>
            <a:r>
              <a:rPr lang="en-US" sz="1400"/>
              <a:t>Which UD features should manufacturers prioritize for adoption &amp; how should they estimate the differences in priority weights of UD features between subgroups of individuals with disabilities.</a:t>
            </a:r>
          </a:p>
          <a:p>
            <a:endParaRPr lang="en-GB"/>
          </a:p>
        </p:txBody>
      </p:sp>
      <p:sp>
        <p:nvSpPr>
          <p:cNvPr id="9" name="Text Placeholder 8"/>
          <p:cNvSpPr>
            <a:spLocks noGrp="1"/>
          </p:cNvSpPr>
          <p:nvPr>
            <p:ph type="body" sz="quarter" idx="16"/>
          </p:nvPr>
        </p:nvSpPr>
        <p:spPr>
          <a:xfrm>
            <a:off x="6799224" y="3844706"/>
            <a:ext cx="4608142" cy="2253673"/>
          </a:xfrm>
        </p:spPr>
        <p:txBody>
          <a:bodyPr>
            <a:normAutofit/>
          </a:bodyPr>
          <a:lstStyle/>
          <a:p>
            <a:r>
              <a:rPr lang="en-US"/>
              <a:t>AIM 4- To compare and contrast the perceptions of equipment manufacturers and fitness facility personnel to the priorities given by individuals with disabilities regarding UD features.</a:t>
            </a:r>
          </a:p>
          <a:p>
            <a:r>
              <a:rPr lang="en-US"/>
              <a:t>What driver diagram best describes the aggregate views of individuals, equipment manufacturers and fitness facility personnel for illustrating how UD principles can be applied to enhance accessibility of recreation and fitness facilities, programs, &amp; services. </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67</a:t>
            </a:fld>
            <a:endParaRPr lang="en-US">
              <a:solidFill>
                <a:srgbClr val="FFFFFF">
                  <a:lumMod val="50000"/>
                </a:srgbClr>
              </a:solidFill>
              <a:latin typeface="Proxima Nova Rg"/>
            </a:endParaRPr>
          </a:p>
        </p:txBody>
      </p:sp>
      <p:sp>
        <p:nvSpPr>
          <p:cNvPr id="2" name="Footer Placeholder 1"/>
          <p:cNvSpPr>
            <a:spLocks noGrp="1"/>
          </p:cNvSpPr>
          <p:nvPr>
            <p:ph type="ftr" sz="quarter" idx="10"/>
          </p:nvPr>
        </p:nvSpPr>
        <p:spPr/>
        <p:txBody>
          <a:bodyPr/>
          <a:lstStyle/>
          <a:p>
            <a:r>
              <a:rPr lang="en-GB">
                <a:solidFill>
                  <a:srgbClr val="FFFFFF"/>
                </a:solidFill>
                <a:latin typeface="Proxima Nova Rg"/>
              </a:rPr>
              <a:t>SCHOOL OF HEALTH PROFESSIONS</a:t>
            </a:r>
          </a:p>
        </p:txBody>
      </p:sp>
      <p:pic>
        <p:nvPicPr>
          <p:cNvPr id="10"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59874"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56952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a:xfrm>
            <a:off x="570369" y="855364"/>
            <a:ext cx="10900410" cy="2356237"/>
          </a:xfrm>
        </p:spPr>
        <p:txBody>
          <a:bodyPr>
            <a:normAutofit fontScale="70000" lnSpcReduction="20000"/>
          </a:bodyPr>
          <a:lstStyle/>
          <a:p>
            <a:pPr marL="457200" indent="-457200">
              <a:buFont typeface="Arial" panose="020B0604020202020204" pitchFamily="34" charset="0"/>
              <a:buChar char="•"/>
            </a:pPr>
            <a:r>
              <a:rPr lang="en-US" b="1"/>
              <a:t>We completed qualitative interviews of 8 national/international equipment manufacturers</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Perceived barriers and facilitators to manufacturing accessible fitness equipment. </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The results themed into 1) Challenges and 2) Tipping the scale. </a:t>
            </a: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1796962" y="109065"/>
            <a:ext cx="7977349" cy="768545"/>
          </a:xfrm>
        </p:spPr>
        <p:txBody>
          <a:bodyPr/>
          <a:lstStyle/>
          <a:p>
            <a:r>
              <a:rPr lang="en-US"/>
              <a:t>PHASE 1</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68</a:t>
            </a:fld>
            <a:endParaRPr lang="en-US">
              <a:solidFill>
                <a:srgbClr val="FFFFFF">
                  <a:lumMod val="50000"/>
                </a:srgbClr>
              </a:solidFill>
              <a:latin typeface="Proxima Nova Rg"/>
            </a:endParaRPr>
          </a:p>
        </p:txBody>
      </p:sp>
      <p:sp>
        <p:nvSpPr>
          <p:cNvPr id="4" name="Footer Placeholder 3"/>
          <p:cNvSpPr>
            <a:spLocks noGrp="1"/>
          </p:cNvSpPr>
          <p:nvPr>
            <p:ph type="ftr" sz="quarter" idx="10"/>
          </p:nvPr>
        </p:nvSpPr>
        <p:spPr/>
        <p:txBody>
          <a:bodyPr/>
          <a:lstStyle/>
          <a:p>
            <a:r>
              <a:rPr lang="en-GB">
                <a:solidFill>
                  <a:srgbClr val="FFFFFF"/>
                </a:solidFill>
                <a:latin typeface="Proxima Nova Rg"/>
              </a:rPr>
              <a:t>SCHOOL OF - to apply in all slides at the same time edit in Insert &gt; Header &amp; Footer</a:t>
            </a:r>
          </a:p>
        </p:txBody>
      </p:sp>
      <p:pic>
        <p:nvPicPr>
          <p:cNvPr id="13" name="Picture 2" descr="cartoon man on treadmill"/>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60531" y="3217985"/>
            <a:ext cx="4800601" cy="30294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16528"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6801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26270" y="1773336"/>
            <a:ext cx="8339450" cy="3879319"/>
          </a:xfrm>
        </p:spPr>
        <p:txBody>
          <a:bodyPr>
            <a:normAutofit fontScale="92500" lnSpcReduction="20000"/>
          </a:bodyPr>
          <a:lstStyle/>
          <a:p>
            <a:pPr marL="457200" indent="-457200">
              <a:buFont typeface="Arial" panose="020B0604020202020204" pitchFamily="34" charset="0"/>
              <a:buChar char="•"/>
            </a:pPr>
            <a:r>
              <a:rPr lang="en-US" b="1"/>
              <a:t>Interviewed 6 fitness facility personnel </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Perceptions of universal design and accessible programming, equipment and space </a:t>
            </a:r>
          </a:p>
          <a:p>
            <a:pPr marL="457200" indent="-457200">
              <a:buFont typeface="Arial" panose="020B0604020202020204" pitchFamily="34" charset="0"/>
              <a:buChar char="•"/>
            </a:pPr>
            <a:endParaRPr lang="en-US" b="1"/>
          </a:p>
          <a:p>
            <a:endParaRPr lang="en-US" b="1"/>
          </a:p>
          <a:p>
            <a:pPr marL="457200" indent="-457200">
              <a:buFont typeface="Arial" panose="020B0604020202020204" pitchFamily="34" charset="0"/>
              <a:buChar char="•"/>
            </a:pPr>
            <a:r>
              <a:rPr lang="en-US" b="1"/>
              <a:t>All 6 reported</a:t>
            </a:r>
          </a:p>
          <a:p>
            <a:pPr marL="800100" lvl="1" indent="-457200">
              <a:buFont typeface="Arial" panose="020B0604020202020204" pitchFamily="34" charset="0"/>
              <a:buChar char="•"/>
            </a:pPr>
            <a:r>
              <a:rPr lang="en-US" b="1"/>
              <a:t> Lack of funding to implement programming, train staff and purchase accessible equipment</a:t>
            </a:r>
          </a:p>
        </p:txBody>
      </p:sp>
      <p:sp>
        <p:nvSpPr>
          <p:cNvPr id="3" name="Title 2"/>
          <p:cNvSpPr>
            <a:spLocks noGrp="1"/>
          </p:cNvSpPr>
          <p:nvPr>
            <p:ph type="title"/>
          </p:nvPr>
        </p:nvSpPr>
        <p:spPr/>
        <p:txBody>
          <a:bodyPr/>
          <a:lstStyle/>
          <a:p>
            <a:r>
              <a:rPr lang="en-US"/>
              <a:t>PHASE 2</a:t>
            </a:r>
          </a:p>
        </p:txBody>
      </p:sp>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69</a:t>
            </a:fld>
            <a:endParaRPr lang="en-US">
              <a:solidFill>
                <a:srgbClr val="FFFFFF">
                  <a:lumMod val="50000"/>
                </a:srgbClr>
              </a:solidFill>
              <a:latin typeface="Proxima Nova Rg"/>
            </a:endParaRPr>
          </a:p>
        </p:txBody>
      </p:sp>
      <p:sp>
        <p:nvSpPr>
          <p:cNvPr id="6" name="Footer Placeholder 5"/>
          <p:cNvSpPr>
            <a:spLocks noGrp="1"/>
          </p:cNvSpPr>
          <p:nvPr>
            <p:ph type="ftr" sz="quarter" idx="10"/>
          </p:nvPr>
        </p:nvSpPr>
        <p:spPr/>
        <p:txBody>
          <a:bodyPr/>
          <a:lstStyle/>
          <a:p>
            <a:r>
              <a:rPr lang="en-GB">
                <a:solidFill>
                  <a:srgbClr val="FFFFFF"/>
                </a:solidFill>
                <a:latin typeface="Proxima Nova Rg"/>
              </a:rPr>
              <a:t>SCHOOL OF - to apply in all slides at the same time edit in Insert &gt; Header &amp; Footer</a:t>
            </a:r>
          </a:p>
        </p:txBody>
      </p:sp>
      <p:pic>
        <p:nvPicPr>
          <p:cNvPr id="8"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16528"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7772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3385" y="13128"/>
            <a:ext cx="3620802" cy="6844872"/>
          </a:xfrm>
          <a:prstGeom prst="rect">
            <a:avLst/>
          </a:prstGeom>
          <a:gradFill>
            <a:gsLst>
              <a:gs pos="0">
                <a:srgbClr val="000000">
                  <a:alpha val="72000"/>
                </a:srgbClr>
              </a:gs>
              <a:gs pos="98000">
                <a:schemeClr val="accent1">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7414" y="0"/>
            <a:ext cx="8584585" cy="6400798"/>
          </a:xfrm>
          <a:prstGeom prst="rect">
            <a:avLst/>
          </a:prstGeom>
          <a:gradFill>
            <a:gsLst>
              <a:gs pos="0">
                <a:schemeClr val="accent1">
                  <a:lumMod val="75000"/>
                  <a:alpha val="50000"/>
                </a:schemeClr>
              </a:gs>
              <a:gs pos="99000">
                <a:srgbClr val="000000">
                  <a:alpha val="65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835682F0-7BC6-4526-8BFA-58EA002C8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1348001" y="892771"/>
            <a:ext cx="4675167" cy="5009112"/>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43000">
                <a:schemeClr val="accent1">
                  <a:lumMod val="60000"/>
                  <a:lumOff val="40000"/>
                  <a:alpha val="0"/>
                </a:schemeClr>
              </a:gs>
              <a:gs pos="100000">
                <a:schemeClr val="accent1">
                  <a:alpha val="2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descr="Kelly Bonner&#10;Associate Director of NCHPAD&#10;Certified Inclusive Fitness Trainer- ACSM&#10;Certified Personal Trainer- ACE&#10;">
            <a:extLst>
              <a:ext uri="{FF2B5EF4-FFF2-40B4-BE49-F238E27FC236}">
                <a16:creationId xmlns:a16="http://schemas.microsoft.com/office/drawing/2014/main" id="{0E8D5DFB-6BFA-40D4-BF55-80FAA793F82D}"/>
              </a:ext>
            </a:extLst>
          </p:cNvPr>
          <p:cNvSpPr>
            <a:spLocks noGrp="1"/>
          </p:cNvSpPr>
          <p:nvPr>
            <p:ph type="title"/>
          </p:nvPr>
        </p:nvSpPr>
        <p:spPr>
          <a:xfrm>
            <a:off x="4221803" y="1173479"/>
            <a:ext cx="6598597" cy="2336483"/>
          </a:xfrm>
        </p:spPr>
        <p:txBody>
          <a:bodyPr vert="horz" lIns="91440" tIns="45720" rIns="91440" bIns="45720" rtlCol="0" anchor="b">
            <a:normAutofit/>
          </a:bodyPr>
          <a:lstStyle/>
          <a:p>
            <a:r>
              <a:rPr lang="en-US" sz="4800">
                <a:solidFill>
                  <a:srgbClr val="FFFFFF"/>
                </a:solidFill>
              </a:rPr>
              <a:t>Kelly Bonner</a:t>
            </a:r>
          </a:p>
        </p:txBody>
      </p:sp>
      <p:sp>
        <p:nvSpPr>
          <p:cNvPr id="6" name="Content Placeholder 5">
            <a:extLst>
              <a:ext uri="{FF2B5EF4-FFF2-40B4-BE49-F238E27FC236}">
                <a16:creationId xmlns:a16="http://schemas.microsoft.com/office/drawing/2014/main" id="{91B9BF72-7E49-4F29-9859-7403B4FF13AE}"/>
              </a:ext>
            </a:extLst>
          </p:cNvPr>
          <p:cNvSpPr>
            <a:spLocks noGrp="1"/>
          </p:cNvSpPr>
          <p:nvPr>
            <p:ph sz="half" idx="2"/>
          </p:nvPr>
        </p:nvSpPr>
        <p:spPr>
          <a:xfrm>
            <a:off x="4221803" y="3758499"/>
            <a:ext cx="6598597" cy="1741549"/>
          </a:xfrm>
        </p:spPr>
        <p:txBody>
          <a:bodyPr vert="horz" lIns="91440" tIns="45720" rIns="91440" bIns="45720" rtlCol="0">
            <a:normAutofit/>
          </a:bodyPr>
          <a:lstStyle/>
          <a:p>
            <a:pPr marL="0" indent="0">
              <a:buNone/>
            </a:pPr>
            <a:r>
              <a:rPr lang="en-US" sz="2400">
                <a:solidFill>
                  <a:srgbClr val="FFFFFF"/>
                </a:solidFill>
              </a:rPr>
              <a:t>Associate Director of NCHPAD</a:t>
            </a:r>
          </a:p>
          <a:p>
            <a:pPr marL="0" indent="0">
              <a:buNone/>
            </a:pPr>
            <a:r>
              <a:rPr lang="en-US" sz="2400">
                <a:solidFill>
                  <a:srgbClr val="FFFFFF"/>
                </a:solidFill>
              </a:rPr>
              <a:t>Certified Inclusive Fitness Trainer- ACSM</a:t>
            </a:r>
          </a:p>
          <a:p>
            <a:pPr marL="0" indent="0">
              <a:buNone/>
            </a:pPr>
            <a:r>
              <a:rPr lang="en-US" sz="2400">
                <a:solidFill>
                  <a:srgbClr val="FFFFFF"/>
                </a:solidFill>
              </a:rPr>
              <a:t>Certified Personal Trainer- ACE</a:t>
            </a:r>
          </a:p>
        </p:txBody>
      </p:sp>
      <p:sp>
        <p:nvSpPr>
          <p:cNvPr id="30" name="Rectangle 29">
            <a:extLst>
              <a:ext uri="{FF2B5EF4-FFF2-40B4-BE49-F238E27FC236}">
                <a16:creationId xmlns:a16="http://schemas.microsoft.com/office/drawing/2014/main" id="{1F0DF0F3-0179-4A8A-92E0-932C473DA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89" y="13127"/>
            <a:ext cx="3620804" cy="6387672"/>
          </a:xfrm>
          <a:prstGeom prst="rect">
            <a:avLst/>
          </a:prstGeom>
          <a:gradFill>
            <a:gsLst>
              <a:gs pos="25000">
                <a:schemeClr val="accent1">
                  <a:lumMod val="75000"/>
                  <a:alpha val="0"/>
                </a:schemeClr>
              </a:gs>
              <a:gs pos="100000">
                <a:srgbClr val="000000">
                  <a:alpha val="5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Kelly Bonner&#10;Associate Director of NCHPAD&#10;Certified Inclusive Fitness Trainer- ACSM&#10;Certified Personal Trainer- ACE&#10;">
            <a:extLst>
              <a:ext uri="{FF2B5EF4-FFF2-40B4-BE49-F238E27FC236}">
                <a16:creationId xmlns:a16="http://schemas.microsoft.com/office/drawing/2014/main" id="{2D5A8629-3CD3-4945-8F44-DFFEAEB7C525}"/>
              </a:ext>
            </a:extLst>
          </p:cNvPr>
          <p:cNvPicPr>
            <a:picLocks noGrp="1" noChangeAspect="1"/>
          </p:cNvPicPr>
          <p:nvPr>
            <p:ph sz="half" idx="1"/>
          </p:nvPr>
        </p:nvPicPr>
        <p:blipFill rotWithShape="1">
          <a:blip r:embed="rId2" cstate="screen">
            <a:extLst>
              <a:ext uri="{28A0092B-C50C-407E-A947-70E740481C1C}">
                <a14:useLocalDpi xmlns:a14="http://schemas.microsoft.com/office/drawing/2010/main"/>
              </a:ext>
            </a:extLst>
          </a:blip>
          <a:srcRect/>
          <a:stretch/>
        </p:blipFill>
        <p:spPr>
          <a:xfrm>
            <a:off x="1037820" y="896184"/>
            <a:ext cx="2569597" cy="5051526"/>
          </a:xfrm>
          <a:custGeom>
            <a:avLst/>
            <a:gdLst/>
            <a:ahLst/>
            <a:cxnLst/>
            <a:rect l="l" t="t" r="r" b="b"/>
            <a:pathLst>
              <a:path w="2569597" h="5051526">
                <a:moveTo>
                  <a:pt x="2525763" y="0"/>
                </a:moveTo>
                <a:lnTo>
                  <a:pt x="2569597" y="2214"/>
                </a:lnTo>
                <a:lnTo>
                  <a:pt x="2569597" y="5049313"/>
                </a:lnTo>
                <a:lnTo>
                  <a:pt x="2525763" y="5051526"/>
                </a:lnTo>
                <a:cubicBezTo>
                  <a:pt x="1130823" y="5051526"/>
                  <a:pt x="0" y="3920703"/>
                  <a:pt x="0" y="2525763"/>
                </a:cubicBezTo>
                <a:cubicBezTo>
                  <a:pt x="0" y="1130823"/>
                  <a:pt x="1130823" y="0"/>
                  <a:pt x="2525763" y="0"/>
                </a:cubicBezTo>
                <a:close/>
              </a:path>
            </a:pathLst>
          </a:custGeom>
        </p:spPr>
      </p:pic>
    </p:spTree>
    <p:extLst>
      <p:ext uri="{BB962C8B-B14F-4D97-AF65-F5344CB8AC3E}">
        <p14:creationId xmlns:p14="http://schemas.microsoft.com/office/powerpoint/2010/main" val="2933405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0780" y="1645670"/>
            <a:ext cx="11162923" cy="4496512"/>
          </a:xfrm>
        </p:spPr>
        <p:txBody>
          <a:bodyPr>
            <a:normAutofit fontScale="92500" lnSpcReduction="10000"/>
          </a:bodyPr>
          <a:lstStyle/>
          <a:p>
            <a:pPr marL="457200" indent="-457200">
              <a:buFont typeface="Arial" panose="020B0604020202020204" pitchFamily="34" charset="0"/>
              <a:buChar char="•"/>
            </a:pPr>
            <a:r>
              <a:rPr lang="en-US" b="1"/>
              <a:t>Interviewed 8 individuals</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Perceptions of universal design and accessible programming, equipment and space </a:t>
            </a:r>
          </a:p>
          <a:p>
            <a:pPr marL="457200" indent="-457200">
              <a:buFont typeface="Arial" panose="020B0604020202020204" pitchFamily="34" charset="0"/>
              <a:buChar char="•"/>
            </a:pPr>
            <a:endParaRPr lang="en-US" b="1"/>
          </a:p>
          <a:p>
            <a:pPr marL="457200" indent="-457200">
              <a:buFont typeface="Arial" panose="020B0604020202020204" pitchFamily="34" charset="0"/>
              <a:buChar char="•"/>
            </a:pPr>
            <a:r>
              <a:rPr lang="en-US" b="1"/>
              <a:t>Very preliminary findings indicate the type of accessible equipment desired and a strong preference for staff training. Many feel that an affordable trainer who is skilled in adapting physical activity, is the most important component of a gym membership</a:t>
            </a:r>
          </a:p>
        </p:txBody>
      </p:sp>
      <p:sp>
        <p:nvSpPr>
          <p:cNvPr id="3" name="Title 2"/>
          <p:cNvSpPr>
            <a:spLocks noGrp="1"/>
          </p:cNvSpPr>
          <p:nvPr>
            <p:ph type="title"/>
          </p:nvPr>
        </p:nvSpPr>
        <p:spPr>
          <a:xfrm>
            <a:off x="734008" y="286041"/>
            <a:ext cx="10636465" cy="768545"/>
          </a:xfrm>
        </p:spPr>
        <p:txBody>
          <a:bodyPr/>
          <a:lstStyle/>
          <a:p>
            <a:r>
              <a:rPr lang="en-US"/>
              <a:t>PHASE 3</a:t>
            </a:r>
          </a:p>
        </p:txBody>
      </p:sp>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70</a:t>
            </a:fld>
            <a:endParaRPr lang="en-US">
              <a:solidFill>
                <a:srgbClr val="FFFFFF">
                  <a:lumMod val="50000"/>
                </a:srgbClr>
              </a:solidFill>
              <a:latin typeface="Proxima Nova Rg"/>
            </a:endParaRPr>
          </a:p>
        </p:txBody>
      </p:sp>
      <p:sp>
        <p:nvSpPr>
          <p:cNvPr id="6" name="Footer Placeholder 5"/>
          <p:cNvSpPr>
            <a:spLocks noGrp="1"/>
          </p:cNvSpPr>
          <p:nvPr>
            <p:ph type="ftr" sz="quarter" idx="10"/>
          </p:nvPr>
        </p:nvSpPr>
        <p:spPr/>
        <p:txBody>
          <a:bodyPr/>
          <a:lstStyle/>
          <a:p>
            <a:r>
              <a:rPr lang="en-GB">
                <a:solidFill>
                  <a:srgbClr val="FFFFFF"/>
                </a:solidFill>
                <a:latin typeface="Proxima Nova Rg"/>
              </a:rPr>
              <a:t>SCHOOL OF - to apply in all slides at the same time edit in Insert &gt; Header &amp; Footer</a:t>
            </a:r>
          </a:p>
        </p:txBody>
      </p:sp>
      <p:pic>
        <p:nvPicPr>
          <p:cNvPr id="7"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316528" y="6560278"/>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0633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599" y="476721"/>
            <a:ext cx="10574448" cy="768545"/>
          </a:xfrm>
        </p:spPr>
        <p:txBody>
          <a:bodyPr>
            <a:normAutofit/>
          </a:bodyPr>
          <a:lstStyle/>
          <a:p>
            <a:r>
              <a:rPr lang="en-US"/>
              <a:t>Activity Inclusion Mapping System (AIMS)</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71</a:t>
            </a:fld>
            <a:endParaRPr lang="en-US">
              <a:solidFill>
                <a:srgbClr val="FFFFFF">
                  <a:lumMod val="50000"/>
                </a:srgbClr>
              </a:solidFill>
              <a:latin typeface="Proxima Nova Rg"/>
            </a:endParaRPr>
          </a:p>
        </p:txBody>
      </p:sp>
      <p:sp>
        <p:nvSpPr>
          <p:cNvPr id="9" name="Content Placeholder 8"/>
          <p:cNvSpPr>
            <a:spLocks noGrp="1"/>
          </p:cNvSpPr>
          <p:nvPr>
            <p:ph idx="13"/>
          </p:nvPr>
        </p:nvSpPr>
        <p:spPr>
          <a:xfrm>
            <a:off x="615637" y="2029941"/>
            <a:ext cx="10999960" cy="4351338"/>
          </a:xfrm>
        </p:spPr>
        <p:txBody>
          <a:bodyPr>
            <a:normAutofit/>
          </a:bodyPr>
          <a:lstStyle/>
          <a:p>
            <a:r>
              <a:rPr lang="en-US" sz="3200"/>
              <a:t>Early prototype-proof of concept</a:t>
            </a:r>
          </a:p>
          <a:p>
            <a:r>
              <a:rPr lang="en-US" sz="3200"/>
              <a:t>Geotagged, crowdsourced mapping system to identify accessible and usable community-based resources</a:t>
            </a:r>
          </a:p>
          <a:p>
            <a:r>
              <a:rPr lang="en-US" sz="3200"/>
              <a:t>Off-the-shelf open-source product</a:t>
            </a:r>
          </a:p>
          <a:p>
            <a:r>
              <a:rPr lang="en-US" sz="3200"/>
              <a:t>Resources mapped for two counties in Alabama</a:t>
            </a:r>
          </a:p>
          <a:p>
            <a:endParaRPr lang="en-US"/>
          </a:p>
        </p:txBody>
      </p:sp>
    </p:spTree>
    <p:extLst>
      <p:ext uri="{BB962C8B-B14F-4D97-AF65-F5344CB8AC3E}">
        <p14:creationId xmlns:p14="http://schemas.microsoft.com/office/powerpoint/2010/main" val="205856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361" y="185732"/>
            <a:ext cx="10636464" cy="768545"/>
          </a:xfrm>
        </p:spPr>
        <p:txBody>
          <a:bodyPr/>
          <a:lstStyle/>
          <a:p>
            <a:r>
              <a:rPr lang="en-US"/>
              <a:t>AIMS- Features</a:t>
            </a:r>
          </a:p>
        </p:txBody>
      </p:sp>
      <p:sp>
        <p:nvSpPr>
          <p:cNvPr id="4" name="Slide Number Placeholder 3"/>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72</a:t>
            </a:fld>
            <a:endParaRPr lang="en-US">
              <a:solidFill>
                <a:srgbClr val="FFFFFF">
                  <a:lumMod val="50000"/>
                </a:srgbClr>
              </a:solidFill>
              <a:latin typeface="Proxima Nova Rg"/>
            </a:endParaRPr>
          </a:p>
        </p:txBody>
      </p:sp>
      <p:sp>
        <p:nvSpPr>
          <p:cNvPr id="6" name="Footer Placeholder 5"/>
          <p:cNvSpPr>
            <a:spLocks noGrp="1"/>
          </p:cNvSpPr>
          <p:nvPr>
            <p:ph type="ftr" sz="quarter" idx="14"/>
          </p:nvPr>
        </p:nvSpPr>
        <p:spPr/>
        <p:txBody>
          <a:bodyPr/>
          <a:lstStyle/>
          <a:p>
            <a:r>
              <a:rPr lang="en-GB">
                <a:solidFill>
                  <a:srgbClr val="FFFFFF"/>
                </a:solidFill>
                <a:latin typeface="Proxima Nova Rg"/>
              </a:rPr>
              <a:t>SCHOOL OF - to apply in all slides at the same time edit in Insert &gt; Header &amp; Footer</a:t>
            </a:r>
          </a:p>
        </p:txBody>
      </p:sp>
      <p:pic>
        <p:nvPicPr>
          <p:cNvPr id="7" name="Picture 6" descr="This image shows a map of Birmingham, AL, highlighting physical activity resources. Filters on the right side shows different types of resources."/>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8056" y="1108681"/>
            <a:ext cx="6083928" cy="5198793"/>
          </a:xfrm>
          <a:prstGeom prst="rect">
            <a:avLst/>
          </a:prstGeom>
        </p:spPr>
      </p:pic>
    </p:spTree>
    <p:extLst>
      <p:ext uri="{BB962C8B-B14F-4D97-AF65-F5344CB8AC3E}">
        <p14:creationId xmlns:p14="http://schemas.microsoft.com/office/powerpoint/2010/main" val="16341635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240" y="250384"/>
            <a:ext cx="10636465" cy="768545"/>
          </a:xfrm>
        </p:spPr>
        <p:txBody>
          <a:bodyPr/>
          <a:lstStyle/>
          <a:p>
            <a:r>
              <a:rPr lang="en-US"/>
              <a:t>AIMS Features</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73</a:t>
            </a:fld>
            <a:endParaRPr lang="en-US">
              <a:solidFill>
                <a:srgbClr val="FFFFFF">
                  <a:lumMod val="50000"/>
                </a:srgbClr>
              </a:solidFill>
              <a:latin typeface="Proxima Nova Rg"/>
            </a:endParaRPr>
          </a:p>
        </p:txBody>
      </p:sp>
      <p:pic>
        <p:nvPicPr>
          <p:cNvPr id="4" name="Picture 3" descr="Right side of the image shows a  search feature which checks for resources within 10 mi distance. Image on the left shows a list of resources within the 10 mi distance."/>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06985" y="1299164"/>
            <a:ext cx="6581869" cy="5315365"/>
          </a:xfrm>
          <a:prstGeom prst="rect">
            <a:avLst/>
          </a:prstGeom>
        </p:spPr>
      </p:pic>
    </p:spTree>
    <p:extLst>
      <p:ext uri="{BB962C8B-B14F-4D97-AF65-F5344CB8AC3E}">
        <p14:creationId xmlns:p14="http://schemas.microsoft.com/office/powerpoint/2010/main" val="4281899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Accessible Camping</a:t>
            </a:r>
          </a:p>
        </p:txBody>
      </p:sp>
      <p:pic>
        <p:nvPicPr>
          <p:cNvPr id="4" name="Picture 3" descr="Image show map of Birmingham, detailed filter options like resources, location and advanced accessibility features."/>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27666" y="1332309"/>
            <a:ext cx="3207544" cy="5207794"/>
          </a:xfrm>
          <a:prstGeom prst="rect">
            <a:avLst/>
          </a:prstGeom>
        </p:spPr>
      </p:pic>
      <p:pic>
        <p:nvPicPr>
          <p:cNvPr id="5" name="Picture 4" descr="map graphic"/>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610" y="1570187"/>
            <a:ext cx="3688056" cy="1944052"/>
          </a:xfrm>
          <a:prstGeom prst="rect">
            <a:avLst/>
          </a:prstGeom>
        </p:spPr>
      </p:pic>
      <p:pic>
        <p:nvPicPr>
          <p:cNvPr id="6" name="Picture 5" descr="map graphi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09576" y="1237849"/>
            <a:ext cx="2624495" cy="5255024"/>
          </a:xfrm>
          <a:prstGeom prst="rect">
            <a:avLst/>
          </a:prstGeom>
        </p:spPr>
      </p:pic>
      <p:grpSp>
        <p:nvGrpSpPr>
          <p:cNvPr id="9" name="Group 8" descr="filters graphic"/>
          <p:cNvGrpSpPr/>
          <p:nvPr/>
        </p:nvGrpSpPr>
        <p:grpSpPr>
          <a:xfrm>
            <a:off x="9608436" y="1066809"/>
            <a:ext cx="2469547" cy="4514615"/>
            <a:chOff x="7809286" y="-182707"/>
            <a:chExt cx="4314825" cy="6943725"/>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9286" y="-182707"/>
              <a:ext cx="4314825" cy="6943725"/>
            </a:xfrm>
            <a:prstGeom prst="rect">
              <a:avLst/>
            </a:prstGeom>
          </p:spPr>
        </p:pic>
        <p:sp>
          <p:nvSpPr>
            <p:cNvPr id="8" name="Rounded Rectangle 7"/>
            <p:cNvSpPr/>
            <p:nvPr/>
          </p:nvSpPr>
          <p:spPr bwMode="auto">
            <a:xfrm>
              <a:off x="10723726" y="5791200"/>
              <a:ext cx="1357438" cy="581891"/>
            </a:xfrm>
            <a:prstGeom prst="roundRect">
              <a:avLst/>
            </a:prstGeom>
            <a:noFill/>
            <a:ln w="10477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3527822" fontAlgn="base">
                <a:spcBef>
                  <a:spcPct val="0"/>
                </a:spcBef>
                <a:spcAft>
                  <a:spcPct val="0"/>
                </a:spcAft>
              </a:pPr>
              <a:endParaRPr lang="en-US" sz="2250">
                <a:solidFill>
                  <a:srgbClr val="000000"/>
                </a:solidFill>
                <a:latin typeface="Arial" charset="0"/>
              </a:endParaRPr>
            </a:p>
          </p:txBody>
        </p:sp>
      </p:grpSp>
    </p:spTree>
    <p:extLst>
      <p:ext uri="{BB962C8B-B14F-4D97-AF65-F5344CB8AC3E}">
        <p14:creationId xmlns:p14="http://schemas.microsoft.com/office/powerpoint/2010/main" val="20429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shows list of activities in Oak Mountain State park. Highlights the one that are wheelchair accessible in green color. Provides details on park timing, fees, website, photos, external reviews for the place. ">
            <a:extLst>
              <a:ext uri="{FF2B5EF4-FFF2-40B4-BE49-F238E27FC236}">
                <a16:creationId xmlns:a16="http://schemas.microsoft.com/office/drawing/2014/main" id="{C5A84C69-8D10-45E7-836A-CF9736CDFD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2564" y="177717"/>
            <a:ext cx="10698215" cy="6450395"/>
          </a:xfrm>
          <a:prstGeom prst="rect">
            <a:avLst/>
          </a:prstGeom>
        </p:spPr>
      </p:pic>
      <p:sp>
        <p:nvSpPr>
          <p:cNvPr id="2" name="Title 1">
            <a:extLst>
              <a:ext uri="{FF2B5EF4-FFF2-40B4-BE49-F238E27FC236}">
                <a16:creationId xmlns:a16="http://schemas.microsoft.com/office/drawing/2014/main" id="{827BD896-96F5-471E-BFB3-B81E0BF1B7AF}"/>
              </a:ext>
            </a:extLst>
          </p:cNvPr>
          <p:cNvSpPr>
            <a:spLocks noGrp="1"/>
          </p:cNvSpPr>
          <p:nvPr>
            <p:ph type="title"/>
          </p:nvPr>
        </p:nvSpPr>
        <p:spPr>
          <a:xfrm>
            <a:off x="536361" y="-768545"/>
            <a:ext cx="10636465" cy="768545"/>
          </a:xfrm>
        </p:spPr>
        <p:txBody>
          <a:bodyPr vert="horz" lIns="91440" tIns="45720" rIns="91440" bIns="45720" rtlCol="0" anchor="b">
            <a:normAutofit/>
          </a:bodyPr>
          <a:lstStyle/>
          <a:p>
            <a:r>
              <a:rPr lang="en-US"/>
              <a:t>Oak Mtn. State Park</a:t>
            </a:r>
          </a:p>
        </p:txBody>
      </p:sp>
    </p:spTree>
    <p:extLst>
      <p:ext uri="{BB962C8B-B14F-4D97-AF65-F5344CB8AC3E}">
        <p14:creationId xmlns:p14="http://schemas.microsoft.com/office/powerpoint/2010/main" val="238563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6271" y="166585"/>
            <a:ext cx="7977349" cy="768545"/>
          </a:xfrm>
        </p:spPr>
        <p:txBody>
          <a:bodyPr>
            <a:normAutofit fontScale="90000"/>
          </a:bodyPr>
          <a:lstStyle/>
          <a:p>
            <a:r>
              <a:rPr lang="en-US"/>
              <a:t>AIMS- Reviews based on accessibility</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76</a:t>
            </a:fld>
            <a:endParaRPr lang="en-US">
              <a:solidFill>
                <a:srgbClr val="FFFFFF">
                  <a:lumMod val="50000"/>
                </a:srgbClr>
              </a:solidFill>
              <a:latin typeface="Proxima Nova Rg"/>
            </a:endParaRPr>
          </a:p>
        </p:txBody>
      </p:sp>
      <p:pic>
        <p:nvPicPr>
          <p:cNvPr id="5" name="Picture 4" descr="Image show the map location of Oak Mountain State park in the right side. Lists the accessible features of the park on the left, mobility aid if used and ratings on accessibility information.">
            <a:extLst>
              <a:ext uri="{FF2B5EF4-FFF2-40B4-BE49-F238E27FC236}">
                <a16:creationId xmlns:a16="http://schemas.microsoft.com/office/drawing/2014/main" id="{833144EB-AD80-4997-900B-68A6916480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691" y="1138918"/>
            <a:ext cx="10729391" cy="5552497"/>
          </a:xfrm>
          <a:prstGeom prst="rect">
            <a:avLst/>
          </a:prstGeom>
        </p:spPr>
      </p:pic>
    </p:spTree>
    <p:extLst>
      <p:ext uri="{BB962C8B-B14F-4D97-AF65-F5344CB8AC3E}">
        <p14:creationId xmlns:p14="http://schemas.microsoft.com/office/powerpoint/2010/main" val="4111997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AIMS</a:t>
            </a:r>
          </a:p>
        </p:txBody>
      </p:sp>
      <p:sp>
        <p:nvSpPr>
          <p:cNvPr id="3" name="Slide Number Placeholder 2"/>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77</a:t>
            </a:fld>
            <a:endParaRPr lang="en-US">
              <a:solidFill>
                <a:srgbClr val="FFFFFF">
                  <a:lumMod val="50000"/>
                </a:srgbClr>
              </a:solidFill>
              <a:latin typeface="Proxima Nova Rg"/>
            </a:endParaRPr>
          </a:p>
        </p:txBody>
      </p:sp>
      <p:pic>
        <p:nvPicPr>
          <p:cNvPr id="4" name="Picture 3" descr="Image shows the mapping system to submit a new source."/>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367147" y="251377"/>
            <a:ext cx="7881376" cy="6131295"/>
          </a:xfrm>
          <a:prstGeom prst="rect">
            <a:avLst/>
          </a:prstGeom>
        </p:spPr>
      </p:pic>
    </p:spTree>
    <p:extLst>
      <p:ext uri="{BB962C8B-B14F-4D97-AF65-F5344CB8AC3E}">
        <p14:creationId xmlns:p14="http://schemas.microsoft.com/office/powerpoint/2010/main" val="22586995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IMS Accessibility graphic">
            <a:extLst>
              <a:ext uri="{FF2B5EF4-FFF2-40B4-BE49-F238E27FC236}">
                <a16:creationId xmlns:a16="http://schemas.microsoft.com/office/drawing/2014/main" id="{6CAE6428-B6D9-44FC-B00C-3518ED66C841}"/>
              </a:ext>
            </a:extLst>
          </p:cNvPr>
          <p:cNvPicPr/>
          <p:nvPr/>
        </p:nvPicPr>
        <p:blipFill>
          <a:blip r:embed="rId2" cstate="email">
            <a:extLst>
              <a:ext uri="{28A0092B-C50C-407E-A947-70E740481C1C}">
                <a14:useLocalDpi xmlns:a14="http://schemas.microsoft.com/office/drawing/2010/main"/>
              </a:ext>
            </a:extLst>
          </a:blip>
          <a:stretch>
            <a:fillRect/>
          </a:stretch>
        </p:blipFill>
        <p:spPr>
          <a:xfrm>
            <a:off x="2942371" y="923454"/>
            <a:ext cx="7432899" cy="5052788"/>
          </a:xfrm>
          <a:prstGeom prst="rect">
            <a:avLst/>
          </a:prstGeom>
          <a:noFill/>
        </p:spPr>
      </p:pic>
      <p:sp>
        <p:nvSpPr>
          <p:cNvPr id="2" name="Title 1"/>
          <p:cNvSpPr>
            <a:spLocks noGrp="1"/>
          </p:cNvSpPr>
          <p:nvPr>
            <p:ph type="title"/>
          </p:nvPr>
        </p:nvSpPr>
        <p:spPr>
          <a:xfrm>
            <a:off x="710696" y="235390"/>
            <a:ext cx="8913138" cy="851026"/>
          </a:xfrm>
        </p:spPr>
        <p:txBody>
          <a:bodyPr anchor="t">
            <a:normAutofit/>
          </a:bodyPr>
          <a:lstStyle/>
          <a:p>
            <a:r>
              <a:rPr lang="en-US"/>
              <a:t>AIMS Accessibility</a:t>
            </a:r>
          </a:p>
        </p:txBody>
      </p:sp>
      <p:sp>
        <p:nvSpPr>
          <p:cNvPr id="10" name="Footer Placeholder 3">
            <a:extLst>
              <a:ext uri="{FF2B5EF4-FFF2-40B4-BE49-F238E27FC236}">
                <a16:creationId xmlns:a16="http://schemas.microsoft.com/office/drawing/2014/main" id="{701C7A9C-23CF-40C4-A78B-D5B088BDD9D0}"/>
              </a:ext>
            </a:extLst>
          </p:cNvPr>
          <p:cNvSpPr>
            <a:spLocks noGrp="1"/>
          </p:cNvSpPr>
          <p:nvPr>
            <p:ph type="ftr" sz="quarter" idx="10"/>
          </p:nvPr>
        </p:nvSpPr>
        <p:spPr>
          <a:xfrm>
            <a:off x="4664016" y="5976241"/>
            <a:ext cx="4748390" cy="365123"/>
          </a:xfrm>
        </p:spPr>
        <p:txBody>
          <a:bodyPr/>
          <a:lstStyle/>
          <a:p>
            <a:pPr>
              <a:spcAft>
                <a:spcPts val="600"/>
              </a:spcAft>
            </a:pPr>
            <a:r>
              <a:rPr lang="en-GB">
                <a:solidFill>
                  <a:srgbClr val="FFFFFF"/>
                </a:solidFill>
                <a:latin typeface="Proxima Nova Rg"/>
              </a:rPr>
              <a:t>SCHOOL OF - to apply in all slides at the same time edit in Insert &gt; Header &amp; Footer</a:t>
            </a:r>
          </a:p>
        </p:txBody>
      </p:sp>
    </p:spTree>
    <p:extLst>
      <p:ext uri="{BB962C8B-B14F-4D97-AF65-F5344CB8AC3E}">
        <p14:creationId xmlns:p14="http://schemas.microsoft.com/office/powerpoint/2010/main" val="2790076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707357" y="1928732"/>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Proxima Nova Rg"/>
            </a:endParaRPr>
          </a:p>
        </p:txBody>
      </p:sp>
      <p:sp>
        <p:nvSpPr>
          <p:cNvPr id="2" name="Title 1"/>
          <p:cNvSpPr>
            <a:spLocks noGrp="1"/>
          </p:cNvSpPr>
          <p:nvPr>
            <p:ph type="title"/>
          </p:nvPr>
        </p:nvSpPr>
        <p:spPr>
          <a:xfrm>
            <a:off x="2295526" y="1967267"/>
            <a:ext cx="1971675" cy="2547257"/>
          </a:xfrm>
          <a:noFill/>
        </p:spPr>
        <p:txBody>
          <a:bodyPr vert="horz" lIns="91440" tIns="45720" rIns="91440" bIns="45720" rtlCol="0" anchor="ctr">
            <a:normAutofit/>
          </a:bodyPr>
          <a:lstStyle/>
          <a:p>
            <a:pPr algn="ctr"/>
            <a:r>
              <a:rPr lang="en-US" sz="3100">
                <a:solidFill>
                  <a:srgbClr val="FFFFFF"/>
                </a:solidFill>
                <a:latin typeface="+mj-lt"/>
                <a:ea typeface="+mj-ea"/>
                <a:cs typeface="+mj-cs"/>
              </a:rPr>
              <a:t>AIMS Usability</a:t>
            </a:r>
          </a:p>
        </p:txBody>
      </p:sp>
      <p:pic>
        <p:nvPicPr>
          <p:cNvPr id="7" name="Content Placeholder 6" descr="AIMS Useability graphic">
            <a:extLst>
              <a:ext uri="{FF2B5EF4-FFF2-40B4-BE49-F238E27FC236}">
                <a16:creationId xmlns:a16="http://schemas.microsoft.com/office/drawing/2014/main" id="{4427C67A-B376-4B8F-9D66-A0F1FC0107CB}"/>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106988" y="679010"/>
            <a:ext cx="6746656" cy="5751523"/>
          </a:xfrm>
          <a:prstGeom prst="rect">
            <a:avLst/>
          </a:prstGeom>
        </p:spPr>
      </p:pic>
      <p:sp>
        <p:nvSpPr>
          <p:cNvPr id="3" name="Slide Number Placeholder 2"/>
          <p:cNvSpPr>
            <a:spLocks noGrp="1"/>
          </p:cNvSpPr>
          <p:nvPr>
            <p:ph type="sldNum" sz="quarter" idx="12"/>
          </p:nvPr>
        </p:nvSpPr>
        <p:spPr>
          <a:xfrm>
            <a:off x="9799639" y="6356351"/>
            <a:ext cx="385761" cy="365125"/>
          </a:xfrm>
        </p:spPr>
        <p:txBody>
          <a:bodyPr vert="horz" lIns="91440" tIns="45720" rIns="91440" bIns="45720" rtlCol="0" anchor="ctr">
            <a:normAutofit/>
          </a:bodyPr>
          <a:lstStyle/>
          <a:p>
            <a:pPr>
              <a:spcAft>
                <a:spcPts val="600"/>
              </a:spcAft>
            </a:pPr>
            <a:fld id="{54797FC3-DC33-DA47-95F6-F7EB925D69E8}" type="slidenum">
              <a:rPr lang="en-US">
                <a:solidFill>
                  <a:srgbClr val="000000">
                    <a:alpha val="80000"/>
                  </a:srgbClr>
                </a:solidFill>
                <a:latin typeface="Proxima Nova Rg"/>
                <a:ea typeface="+mn-ea"/>
                <a:cs typeface="+mn-cs"/>
              </a:rPr>
              <a:pPr>
                <a:spcAft>
                  <a:spcPts val="600"/>
                </a:spcAft>
              </a:pPr>
              <a:t>79</a:t>
            </a:fld>
            <a:endParaRPr lang="en-US">
              <a:solidFill>
                <a:srgbClr val="000000">
                  <a:alpha val="80000"/>
                </a:srgbClr>
              </a:solidFill>
              <a:latin typeface="Proxima Nova Rg"/>
              <a:ea typeface="+mn-ea"/>
              <a:cs typeface="+mn-cs"/>
            </a:endParaRPr>
          </a:p>
        </p:txBody>
      </p:sp>
    </p:spTree>
    <p:extLst>
      <p:ext uri="{BB962C8B-B14F-4D97-AF65-F5344CB8AC3E}">
        <p14:creationId xmlns:p14="http://schemas.microsoft.com/office/powerpoint/2010/main" val="3213427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59E7AE-1F22-490F-BD45-9C7FDEBAB1BA}"/>
              </a:ext>
            </a:extLst>
          </p:cNvPr>
          <p:cNvSpPr>
            <a:spLocks noGrp="1"/>
          </p:cNvSpPr>
          <p:nvPr>
            <p:ph type="title"/>
          </p:nvPr>
        </p:nvSpPr>
        <p:spPr>
          <a:xfrm>
            <a:off x="838200" y="197820"/>
            <a:ext cx="10515600" cy="1325563"/>
          </a:xfrm>
        </p:spPr>
        <p:txBody>
          <a:bodyPr/>
          <a:lstStyle/>
          <a:p>
            <a:pPr algn="ctr"/>
            <a:r>
              <a:rPr lang="en-US" b="1">
                <a:solidFill>
                  <a:schemeClr val="accent1">
                    <a:lumMod val="75000"/>
                  </a:schemeClr>
                </a:solidFill>
              </a:rPr>
              <a:t>Why Inclusion is Important</a:t>
            </a:r>
          </a:p>
        </p:txBody>
      </p:sp>
      <p:pic>
        <p:nvPicPr>
          <p:cNvPr id="6" name="Content Placeholder 5" descr="a strip of photos providing examples of fitness equipment and excerise">
            <a:extLst>
              <a:ext uri="{FF2B5EF4-FFF2-40B4-BE49-F238E27FC236}">
                <a16:creationId xmlns:a16="http://schemas.microsoft.com/office/drawing/2014/main" id="{E6F8D16B-47F8-4403-A787-CB4A25BCF53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 y="5421795"/>
            <a:ext cx="12250833" cy="1436205"/>
          </a:xfrm>
        </p:spPr>
      </p:pic>
      <p:sp>
        <p:nvSpPr>
          <p:cNvPr id="4" name="Slide Number Placeholder 3">
            <a:extLst>
              <a:ext uri="{FF2B5EF4-FFF2-40B4-BE49-F238E27FC236}">
                <a16:creationId xmlns:a16="http://schemas.microsoft.com/office/drawing/2014/main" id="{4E35BCB3-915C-4BFE-A63C-D344A67664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D2B3B-882E-40F3-A32F-6DD516915044}" type="slidenum">
              <a:rPr kumimoji="0" lang="en-US" sz="144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4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6" descr="NCHPAD logo">
            <a:extLst>
              <a:ext uri="{FF2B5EF4-FFF2-40B4-BE49-F238E27FC236}">
                <a16:creationId xmlns:a16="http://schemas.microsoft.com/office/drawing/2014/main" id="{F9211AA5-5460-4D52-9484-A949F2F78F6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5833" y="1283805"/>
            <a:ext cx="8516533" cy="4050812"/>
          </a:xfrm>
          <a:prstGeom prst="rect">
            <a:avLst/>
          </a:prstGeom>
        </p:spPr>
      </p:pic>
    </p:spTree>
    <p:extLst>
      <p:ext uri="{BB962C8B-B14F-4D97-AF65-F5344CB8AC3E}">
        <p14:creationId xmlns:p14="http://schemas.microsoft.com/office/powerpoint/2010/main" val="3096641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9910" y="291620"/>
            <a:ext cx="7158038" cy="450031"/>
          </a:xfrm>
        </p:spPr>
        <p:txBody>
          <a:bodyPr anchor="t">
            <a:normAutofit/>
          </a:bodyPr>
          <a:lstStyle/>
          <a:p>
            <a:r>
              <a:rPr lang="en-US" sz="3100" err="1"/>
              <a:t>RecTech</a:t>
            </a:r>
            <a:r>
              <a:rPr lang="en-US" sz="3100"/>
              <a:t> Current Cycle	</a:t>
            </a:r>
          </a:p>
        </p:txBody>
      </p:sp>
      <p:sp>
        <p:nvSpPr>
          <p:cNvPr id="4" name="Footer Placeholder 3"/>
          <p:cNvSpPr>
            <a:spLocks noGrp="1"/>
          </p:cNvSpPr>
          <p:nvPr>
            <p:ph type="ftr" sz="quarter" idx="10"/>
          </p:nvPr>
        </p:nvSpPr>
        <p:spPr>
          <a:xfrm>
            <a:off x="4664016" y="5976241"/>
            <a:ext cx="4748390" cy="365123"/>
          </a:xfrm>
        </p:spPr>
        <p:txBody>
          <a:bodyPr anchor="b">
            <a:normAutofit/>
          </a:bodyPr>
          <a:lstStyle/>
          <a:p>
            <a:pPr>
              <a:spcAft>
                <a:spcPts val="600"/>
              </a:spcAft>
            </a:pPr>
            <a:r>
              <a:rPr lang="en-GB">
                <a:solidFill>
                  <a:srgbClr val="FFFFFF"/>
                </a:solidFill>
                <a:latin typeface="Proxima Nova Rg"/>
              </a:rPr>
              <a:t>SCHOOL OF - to apply in all slides at the same time edit in Insert &gt; Header &amp; Footer</a:t>
            </a:r>
          </a:p>
        </p:txBody>
      </p:sp>
      <p:graphicFrame>
        <p:nvGraphicFramePr>
          <p:cNvPr id="8" name="Content Placeholder 5" descr="RECTech Current Cycle graphic">
            <a:extLst>
              <a:ext uri="{FF2B5EF4-FFF2-40B4-BE49-F238E27FC236}">
                <a16:creationId xmlns:a16="http://schemas.microsoft.com/office/drawing/2014/main" id="{315C1147-0E5E-4DC0-98B7-2183291D92C8}"/>
              </a:ext>
            </a:extLst>
          </p:cNvPr>
          <p:cNvGraphicFramePr>
            <a:graphicFrameLocks noGrp="1"/>
          </p:cNvGraphicFramePr>
          <p:nvPr>
            <p:ph idx="1"/>
            <p:extLst>
              <p:ext uri="{D42A27DB-BD31-4B8C-83A1-F6EECF244321}">
                <p14:modId xmlns:p14="http://schemas.microsoft.com/office/powerpoint/2010/main" val="872733061"/>
              </p:ext>
            </p:extLst>
          </p:nvPr>
        </p:nvGraphicFramePr>
        <p:xfrm>
          <a:off x="2516863" y="1122630"/>
          <a:ext cx="8999144" cy="4790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879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over image of AIMFREE and CHII assessment tools."/>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285593" y="1793965"/>
            <a:ext cx="4274324" cy="2933669"/>
          </a:xfrm>
        </p:spPr>
      </p:pic>
      <p:sp>
        <p:nvSpPr>
          <p:cNvPr id="3" name="Title 2"/>
          <p:cNvSpPr>
            <a:spLocks noGrp="1"/>
          </p:cNvSpPr>
          <p:nvPr>
            <p:ph type="title"/>
          </p:nvPr>
        </p:nvSpPr>
        <p:spPr>
          <a:xfrm>
            <a:off x="2209046" y="550857"/>
            <a:ext cx="8555524" cy="768545"/>
          </a:xfrm>
        </p:spPr>
        <p:txBody>
          <a:bodyPr/>
          <a:lstStyle/>
          <a:p>
            <a:r>
              <a:rPr lang="en-US" sz="4800"/>
              <a:t>Assessment Tools</a:t>
            </a:r>
          </a:p>
        </p:txBody>
      </p:sp>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81</a:t>
            </a:fld>
            <a:endParaRPr lang="en-US">
              <a:solidFill>
                <a:srgbClr val="FFFFFF">
                  <a:lumMod val="50000"/>
                </a:srgbClr>
              </a:solidFill>
              <a:latin typeface="Proxima Nova Rg"/>
            </a:endParaRPr>
          </a:p>
        </p:txBody>
      </p:sp>
      <p:sp>
        <p:nvSpPr>
          <p:cNvPr id="6" name="Footer Placeholder 5"/>
          <p:cNvSpPr>
            <a:spLocks noGrp="1"/>
          </p:cNvSpPr>
          <p:nvPr>
            <p:ph type="ftr" sz="quarter" idx="10"/>
          </p:nvPr>
        </p:nvSpPr>
        <p:spPr/>
        <p:txBody>
          <a:bodyPr/>
          <a:lstStyle/>
          <a:p>
            <a:r>
              <a:rPr lang="en-GB">
                <a:solidFill>
                  <a:srgbClr val="FFFFFF"/>
                </a:solidFill>
                <a:latin typeface="Proxima Nova Rg"/>
              </a:rPr>
              <a:t>SCHOOL OF - to apply in all slides at the same time edit in Insert &gt; Header &amp; Footer</a:t>
            </a:r>
          </a:p>
        </p:txBody>
      </p:sp>
      <p:pic>
        <p:nvPicPr>
          <p:cNvPr id="8" name="Content Placeholder 3" descr="Universally Designed tool"/>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6096000" y="1616635"/>
            <a:ext cx="5984823" cy="3966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7782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26271" y="476721"/>
            <a:ext cx="7583489" cy="768545"/>
          </a:xfrm>
        </p:spPr>
        <p:txBody>
          <a:bodyPr/>
          <a:lstStyle/>
          <a:p>
            <a:r>
              <a:rPr lang="en-US" sz="4800"/>
              <a:t>AIMFREE</a:t>
            </a:r>
          </a:p>
        </p:txBody>
      </p:sp>
      <p:sp>
        <p:nvSpPr>
          <p:cNvPr id="5" name="Slide Number Placeholder 4"/>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82</a:t>
            </a:fld>
            <a:endParaRPr lang="en-US">
              <a:solidFill>
                <a:srgbClr val="FFFFFF">
                  <a:lumMod val="50000"/>
                </a:srgbClr>
              </a:solidFill>
              <a:latin typeface="Proxima Nova Rg"/>
            </a:endParaRPr>
          </a:p>
        </p:txBody>
      </p:sp>
      <p:sp>
        <p:nvSpPr>
          <p:cNvPr id="6" name="Footer Placeholder 5"/>
          <p:cNvSpPr>
            <a:spLocks noGrp="1"/>
          </p:cNvSpPr>
          <p:nvPr>
            <p:ph type="ftr" sz="quarter" idx="10"/>
          </p:nvPr>
        </p:nvSpPr>
        <p:spPr/>
        <p:txBody>
          <a:bodyPr/>
          <a:lstStyle/>
          <a:p>
            <a:r>
              <a:rPr lang="en-GB">
                <a:solidFill>
                  <a:srgbClr val="FFFFFF"/>
                </a:solidFill>
                <a:latin typeface="Proxima Nova Rg"/>
              </a:rPr>
              <a:t>SCHOOL OF - to apply in all slides at the same time edit in Insert &gt; Header &amp; Footer</a:t>
            </a:r>
          </a:p>
        </p:txBody>
      </p:sp>
      <p:sp>
        <p:nvSpPr>
          <p:cNvPr id="7" name="Rectangle 1"/>
          <p:cNvSpPr>
            <a:spLocks noGrp="1" noChangeArrowheads="1"/>
          </p:cNvSpPr>
          <p:nvPr>
            <p:ph idx="1"/>
          </p:nvPr>
        </p:nvSpPr>
        <p:spPr bwMode="auto">
          <a:xfrm>
            <a:off x="1167897" y="2539669"/>
            <a:ext cx="10764570" cy="19082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ClrTx/>
              <a:buNone/>
            </a:pPr>
            <a:endParaRPr lang="en-US" altLang="en-US" sz="1200">
              <a:solidFill>
                <a:srgbClr val="5B616B"/>
              </a:solidFill>
              <a:latin typeface="BlinkMacSystemFont"/>
            </a:endParaRPr>
          </a:p>
          <a:p>
            <a:pPr marL="0" indent="0">
              <a:buClrTx/>
              <a:buNone/>
            </a:pPr>
            <a:r>
              <a:rPr lang="en-US" altLang="en-US" sz="1200">
                <a:solidFill>
                  <a:srgbClr val="212121"/>
                </a:solidFill>
                <a:latin typeface="BlinkMacSystemFont"/>
              </a:rPr>
              <a:t>2017 Apr;10(2):214-221.</a:t>
            </a:r>
            <a:endParaRPr lang="en-US" altLang="en-US" sz="1000"/>
          </a:p>
          <a:p>
            <a:pPr marL="0" indent="0">
              <a:buClrTx/>
              <a:buNone/>
            </a:pPr>
            <a:r>
              <a:rPr lang="en-US" altLang="en-US" sz="1000" err="1">
                <a:solidFill>
                  <a:srgbClr val="5B616B"/>
                </a:solidFill>
              </a:rPr>
              <a:t>doi</a:t>
            </a:r>
            <a:r>
              <a:rPr lang="en-US" altLang="en-US" sz="1000">
                <a:solidFill>
                  <a:srgbClr val="5B616B"/>
                </a:solidFill>
              </a:rPr>
              <a:t>: 10.1016/j.dhjo.2016.12.011.</a:t>
            </a:r>
            <a:r>
              <a:rPr lang="en-US" altLang="en-US" sz="1000"/>
              <a:t> </a:t>
            </a:r>
            <a:r>
              <a:rPr lang="en-US" altLang="en-US" sz="1000" err="1">
                <a:solidFill>
                  <a:srgbClr val="5B616B"/>
                </a:solidFill>
              </a:rPr>
              <a:t>Epub</a:t>
            </a:r>
            <a:r>
              <a:rPr lang="en-US" altLang="en-US" sz="1000">
                <a:solidFill>
                  <a:srgbClr val="5B616B"/>
                </a:solidFill>
              </a:rPr>
              <a:t> 2016 Dec 30.</a:t>
            </a:r>
            <a:endParaRPr lang="en-US" altLang="en-US" sz="1000" b="1">
              <a:solidFill>
                <a:srgbClr val="212121"/>
              </a:solidFill>
              <a:latin typeface="Merriweather"/>
            </a:endParaRPr>
          </a:p>
          <a:p>
            <a:pPr marL="0" indent="0">
              <a:buClrTx/>
              <a:buNone/>
            </a:pPr>
            <a:r>
              <a:rPr lang="en-US" altLang="en-US" sz="2400" b="1">
                <a:solidFill>
                  <a:srgbClr val="212121"/>
                </a:solidFill>
                <a:latin typeface="Merriweather"/>
              </a:rPr>
              <a:t>Fitness facilities still lack accessibility for people with disabilities</a:t>
            </a:r>
          </a:p>
          <a:p>
            <a:pPr marL="0" indent="0">
              <a:buClrTx/>
              <a:buNone/>
            </a:pPr>
            <a:r>
              <a:rPr lang="en-US" altLang="en-US" sz="1200">
                <a:solidFill>
                  <a:srgbClr val="0071BC"/>
                </a:solidFill>
                <a:latin typeface="BlinkMacSystemFont"/>
                <a:hlinkClick r:id="rId2"/>
              </a:rPr>
              <a:t>James H </a:t>
            </a:r>
            <a:r>
              <a:rPr lang="en-US" altLang="en-US" sz="1200" err="1">
                <a:solidFill>
                  <a:srgbClr val="0071BC"/>
                </a:solidFill>
                <a:latin typeface="BlinkMacSystemFont"/>
                <a:hlinkClick r:id="rId2"/>
              </a:rPr>
              <a:t>Rimmer</a:t>
            </a:r>
            <a:r>
              <a:rPr lang="en-US" altLang="en-US" sz="900" baseline="30000">
                <a:solidFill>
                  <a:srgbClr val="5B616B"/>
                </a:solidFill>
                <a:latin typeface="BlinkMacSystemFont"/>
              </a:rPr>
              <a:t> </a:t>
            </a:r>
            <a:r>
              <a:rPr lang="en-US" altLang="en-US" sz="900" baseline="30000">
                <a:solidFill>
                  <a:srgbClr val="323A45"/>
                </a:solidFill>
                <a:latin typeface="BlinkMacSystemFont"/>
                <a:hlinkClick r:id="rId3" tooltip="University of Alabama at Birmingham/Lakeshore Foundation Research Collaborative, 4000 Ridgeway Dr., Birmingham, AL, 35209, USA. Electronic address: jrimmer@uab.edu."/>
              </a:rPr>
              <a:t>1</a:t>
            </a:r>
            <a:r>
              <a:rPr lang="en-US" altLang="en-US" sz="1200">
                <a:solidFill>
                  <a:srgbClr val="5B616B"/>
                </a:solidFill>
                <a:latin typeface="BlinkMacSystemFont"/>
              </a:rPr>
              <a:t>, </a:t>
            </a:r>
            <a:r>
              <a:rPr lang="en-US" altLang="en-US" sz="1200">
                <a:solidFill>
                  <a:srgbClr val="0071BC"/>
                </a:solidFill>
                <a:latin typeface="BlinkMacSystemFont"/>
                <a:hlinkClick r:id="rId4"/>
              </a:rPr>
              <a:t>Sangeetha Padalabalanarayanan</a:t>
            </a:r>
            <a:r>
              <a:rPr lang="en-US" altLang="en-US" sz="900" baseline="30000">
                <a:solidFill>
                  <a:srgbClr val="5B616B"/>
                </a:solidFill>
                <a:latin typeface="BlinkMacSystemFont"/>
              </a:rPr>
              <a:t> </a:t>
            </a:r>
            <a:r>
              <a:rPr lang="en-US" altLang="en-US" sz="900" baseline="30000">
                <a:solidFill>
                  <a:srgbClr val="323A45"/>
                </a:solidFill>
                <a:latin typeface="BlinkMacSystemFont"/>
                <a:hlinkClick r:id="rId5" tooltip="University of Alabama at Birmingham/Lakeshore Foundation Research Collaborative, 4000 Ridgeway Dr., Birmingham, AL, 35209, USA. Electronic address: sangee@uab.edu."/>
              </a:rPr>
              <a:t>2</a:t>
            </a:r>
            <a:r>
              <a:rPr lang="en-US" altLang="en-US" sz="1200">
                <a:solidFill>
                  <a:srgbClr val="5B616B"/>
                </a:solidFill>
                <a:latin typeface="BlinkMacSystemFont"/>
              </a:rPr>
              <a:t>, </a:t>
            </a:r>
            <a:r>
              <a:rPr lang="en-US" altLang="en-US" sz="1200">
                <a:solidFill>
                  <a:srgbClr val="0071BC"/>
                </a:solidFill>
                <a:latin typeface="BlinkMacSystemFont"/>
                <a:hlinkClick r:id="rId6"/>
              </a:rPr>
              <a:t>Laurie A Malone</a:t>
            </a:r>
            <a:r>
              <a:rPr lang="en-US" altLang="en-US" sz="900" baseline="30000">
                <a:solidFill>
                  <a:srgbClr val="5B616B"/>
                </a:solidFill>
                <a:latin typeface="BlinkMacSystemFont"/>
              </a:rPr>
              <a:t> </a:t>
            </a:r>
            <a:r>
              <a:rPr lang="en-US" altLang="en-US" sz="900" baseline="30000">
                <a:solidFill>
                  <a:srgbClr val="323A45"/>
                </a:solidFill>
                <a:latin typeface="BlinkMacSystemFont"/>
                <a:hlinkClick r:id="rId7" tooltip="University of Alabama at Birmingham/Lakeshore Foundation Research Collaborative, 4000 Ridgeway Dr., Birmingham, AL, 35209, USA. Electronic address: lamalone@uab.edu."/>
              </a:rPr>
              <a:t>3</a:t>
            </a:r>
            <a:r>
              <a:rPr lang="en-US" altLang="en-US" sz="1200">
                <a:solidFill>
                  <a:srgbClr val="5B616B"/>
                </a:solidFill>
                <a:latin typeface="BlinkMacSystemFont"/>
              </a:rPr>
              <a:t>, </a:t>
            </a:r>
            <a:r>
              <a:rPr lang="en-US" altLang="en-US" sz="1200" err="1">
                <a:solidFill>
                  <a:srgbClr val="0071BC"/>
                </a:solidFill>
                <a:latin typeface="BlinkMacSystemFont"/>
                <a:hlinkClick r:id="rId8"/>
              </a:rPr>
              <a:t>Tapan</a:t>
            </a:r>
            <a:r>
              <a:rPr lang="en-US" altLang="en-US" sz="1200">
                <a:solidFill>
                  <a:srgbClr val="0071BC"/>
                </a:solidFill>
                <a:latin typeface="BlinkMacSystemFont"/>
                <a:hlinkClick r:id="rId8"/>
              </a:rPr>
              <a:t> Mehta</a:t>
            </a:r>
            <a:r>
              <a:rPr lang="en-US" altLang="en-US" sz="900" baseline="30000">
                <a:solidFill>
                  <a:srgbClr val="5B616B"/>
                </a:solidFill>
                <a:latin typeface="BlinkMacSystemFont"/>
              </a:rPr>
              <a:t> </a:t>
            </a:r>
            <a:r>
              <a:rPr lang="en-US" altLang="en-US" sz="900" baseline="30000">
                <a:solidFill>
                  <a:srgbClr val="323A45"/>
                </a:solidFill>
                <a:latin typeface="BlinkMacSystemFont"/>
                <a:hlinkClick r:id="rId9" tooltip="University of Alabama at Birmingham/Lakeshore Foundation Research Collaborative, 4000 Ridgeway Dr., Birmingham, AL, 35209, USA; Department of Health Services Administration, School of Health Professions, University of Alabama at Birmingham, USA. Electronic address: tapan@uab.edu."/>
              </a:rPr>
              <a:t>4</a:t>
            </a:r>
            <a:endParaRPr lang="en-US" altLang="en-US" sz="600"/>
          </a:p>
          <a:p>
            <a:pPr marL="0" indent="0">
              <a:buClrTx/>
              <a:buNone/>
            </a:pPr>
            <a:r>
              <a:rPr lang="en-US" altLang="en-US" sz="1200">
                <a:solidFill>
                  <a:srgbClr val="212121"/>
                </a:solidFill>
                <a:latin typeface="BlinkMacSystemFont"/>
              </a:rPr>
              <a:t>Affiliations </a:t>
            </a:r>
            <a:endParaRPr lang="en-US" altLang="en-US" sz="600"/>
          </a:p>
          <a:p>
            <a:pPr marL="0" indent="0">
              <a:buClrTx/>
              <a:buFontTx/>
              <a:buChar char="•"/>
            </a:pPr>
            <a:r>
              <a:rPr lang="en-US" altLang="en-US" sz="1200">
                <a:solidFill>
                  <a:srgbClr val="212121"/>
                </a:solidFill>
                <a:latin typeface="BlinkMacSystemFont"/>
              </a:rPr>
              <a:t>PMID: 28143707 </a:t>
            </a:r>
          </a:p>
          <a:p>
            <a:pPr marL="0" indent="0">
              <a:buClrTx/>
              <a:buFontTx/>
              <a:buChar char="•"/>
            </a:pPr>
            <a:r>
              <a:rPr lang="en-US" altLang="en-US" sz="1200">
                <a:solidFill>
                  <a:srgbClr val="212121"/>
                </a:solidFill>
                <a:latin typeface="BlinkMacSystemFont"/>
              </a:rPr>
              <a:t>DOI: </a:t>
            </a:r>
            <a:r>
              <a:rPr lang="en-US" altLang="en-US" sz="1200">
                <a:solidFill>
                  <a:srgbClr val="0071BC"/>
                </a:solidFill>
                <a:latin typeface="BlinkMacSystemFont"/>
                <a:hlinkClick r:id="rId10"/>
              </a:rPr>
              <a:t>10.1016/j.dhjo.2016.12.011</a:t>
            </a:r>
            <a:endParaRPr lang="en-US" altLang="en-US" sz="1200">
              <a:solidFill>
                <a:srgbClr val="212121"/>
              </a:solidFill>
              <a:latin typeface="BlinkMacSystemFont"/>
            </a:endParaRPr>
          </a:p>
          <a:p>
            <a:pPr marL="0" indent="0">
              <a:buClrTx/>
              <a:buNone/>
            </a:pPr>
            <a:endParaRPr lang="en-US" altLang="en-US" sz="1800"/>
          </a:p>
        </p:txBody>
      </p:sp>
    </p:spTree>
    <p:extLst>
      <p:ext uri="{BB962C8B-B14F-4D97-AF65-F5344CB8AC3E}">
        <p14:creationId xmlns:p14="http://schemas.microsoft.com/office/powerpoint/2010/main" val="4238301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987C97-C35F-FB45-8E81-926864D8AC88}"/>
              </a:ext>
            </a:extLst>
          </p:cNvPr>
          <p:cNvSpPr>
            <a:spLocks noGrp="1"/>
          </p:cNvSpPr>
          <p:nvPr>
            <p:ph type="title"/>
          </p:nvPr>
        </p:nvSpPr>
        <p:spPr/>
        <p:txBody>
          <a:bodyPr/>
          <a:lstStyle/>
          <a:p>
            <a:r>
              <a:rPr lang="en-US"/>
              <a:t>Contact us</a:t>
            </a:r>
          </a:p>
        </p:txBody>
      </p:sp>
      <p:sp>
        <p:nvSpPr>
          <p:cNvPr id="2" name="Text Placeholder 1">
            <a:extLst>
              <a:ext uri="{FF2B5EF4-FFF2-40B4-BE49-F238E27FC236}">
                <a16:creationId xmlns:a16="http://schemas.microsoft.com/office/drawing/2014/main" id="{68E35846-E1AD-FF48-BDE3-9A623F051485}"/>
              </a:ext>
            </a:extLst>
          </p:cNvPr>
          <p:cNvSpPr>
            <a:spLocks noGrp="1"/>
          </p:cNvSpPr>
          <p:nvPr>
            <p:ph type="body" sz="quarter" idx="14"/>
          </p:nvPr>
        </p:nvSpPr>
        <p:spPr>
          <a:xfrm>
            <a:off x="1600473" y="2613511"/>
            <a:ext cx="7521776" cy="448844"/>
          </a:xfrm>
        </p:spPr>
        <p:txBody>
          <a:bodyPr>
            <a:normAutofit fontScale="70000" lnSpcReduction="20000"/>
          </a:bodyPr>
          <a:lstStyle/>
          <a:p>
            <a:r>
              <a:rPr lang="en-US"/>
              <a:t> Barstow (205)934-7321; Padalabalanarayanan (205) 975-0550</a:t>
            </a:r>
          </a:p>
        </p:txBody>
      </p:sp>
      <p:sp>
        <p:nvSpPr>
          <p:cNvPr id="5" name="Text Placeholder 4">
            <a:extLst>
              <a:ext uri="{FF2B5EF4-FFF2-40B4-BE49-F238E27FC236}">
                <a16:creationId xmlns:a16="http://schemas.microsoft.com/office/drawing/2014/main" id="{91AB2F92-1502-F14C-ACF2-2A96F0F631BE}"/>
              </a:ext>
            </a:extLst>
          </p:cNvPr>
          <p:cNvSpPr>
            <a:spLocks noGrp="1"/>
          </p:cNvSpPr>
          <p:nvPr>
            <p:ph type="body" sz="quarter" idx="15"/>
          </p:nvPr>
        </p:nvSpPr>
        <p:spPr/>
        <p:txBody>
          <a:bodyPr/>
          <a:lstStyle/>
          <a:p>
            <a:r>
              <a:rPr lang="en-US"/>
              <a:t>1720 3</a:t>
            </a:r>
            <a:r>
              <a:rPr lang="en-US" baseline="30000"/>
              <a:t>rd</a:t>
            </a:r>
            <a:r>
              <a:rPr lang="en-US"/>
              <a:t> Avenue South, Birmingham AL  35022</a:t>
            </a:r>
          </a:p>
        </p:txBody>
      </p:sp>
      <p:sp>
        <p:nvSpPr>
          <p:cNvPr id="6" name="Text Placeholder 5">
            <a:extLst>
              <a:ext uri="{FF2B5EF4-FFF2-40B4-BE49-F238E27FC236}">
                <a16:creationId xmlns:a16="http://schemas.microsoft.com/office/drawing/2014/main" id="{3A01E9B5-B121-C942-8A38-88171F3A3156}"/>
              </a:ext>
            </a:extLst>
          </p:cNvPr>
          <p:cNvSpPr>
            <a:spLocks noGrp="1"/>
          </p:cNvSpPr>
          <p:nvPr>
            <p:ph type="body" sz="quarter" idx="16"/>
          </p:nvPr>
        </p:nvSpPr>
        <p:spPr>
          <a:xfrm>
            <a:off x="1492032" y="3955821"/>
            <a:ext cx="7630217" cy="659027"/>
          </a:xfrm>
        </p:spPr>
        <p:txBody>
          <a:bodyPr>
            <a:normAutofit fontScale="47500" lnSpcReduction="20000"/>
          </a:bodyPr>
          <a:lstStyle/>
          <a:p>
            <a:r>
              <a:rPr lang="en-US" sz="6000">
                <a:hlinkClick r:id="rId2"/>
              </a:rPr>
              <a:t>bbarstow@uab.edu</a:t>
            </a:r>
            <a:r>
              <a:rPr lang="en-US" sz="6000"/>
              <a:t> ; </a:t>
            </a:r>
            <a:r>
              <a:rPr lang="en-US" sz="6000">
                <a:hlinkClick r:id="rId3"/>
              </a:rPr>
              <a:t>Sangee@uab.edu</a:t>
            </a:r>
            <a:endParaRPr lang="en-US" sz="6000"/>
          </a:p>
          <a:p>
            <a:r>
              <a:rPr lang="en-US"/>
              <a:t> </a:t>
            </a:r>
          </a:p>
        </p:txBody>
      </p:sp>
      <p:sp>
        <p:nvSpPr>
          <p:cNvPr id="10" name="Text Placeholder 9">
            <a:extLst>
              <a:ext uri="{FF2B5EF4-FFF2-40B4-BE49-F238E27FC236}">
                <a16:creationId xmlns:a16="http://schemas.microsoft.com/office/drawing/2014/main" id="{2203E3A2-3976-4646-9DF7-F82D4B818086}"/>
              </a:ext>
            </a:extLst>
          </p:cNvPr>
          <p:cNvSpPr>
            <a:spLocks noGrp="1"/>
          </p:cNvSpPr>
          <p:nvPr>
            <p:ph type="body" sz="quarter" idx="17"/>
          </p:nvPr>
        </p:nvSpPr>
        <p:spPr/>
        <p:txBody>
          <a:bodyPr/>
          <a:lstStyle/>
          <a:p>
            <a:r>
              <a:rPr lang="en-US"/>
              <a:t>Website: https://www.rectech.org</a:t>
            </a:r>
          </a:p>
        </p:txBody>
      </p:sp>
      <p:sp>
        <p:nvSpPr>
          <p:cNvPr id="8" name="Slide Number Placeholder 7"/>
          <p:cNvSpPr>
            <a:spLocks noGrp="1"/>
          </p:cNvSpPr>
          <p:nvPr>
            <p:ph type="sldNum" sz="quarter" idx="4"/>
          </p:nvPr>
        </p:nvSpPr>
        <p:spPr/>
        <p:txBody>
          <a:bodyPr/>
          <a:lstStyle/>
          <a:p>
            <a:fld id="{54797FC3-DC33-DA47-95F6-F7EB925D69E8}" type="slidenum">
              <a:rPr lang="en-US">
                <a:solidFill>
                  <a:srgbClr val="FFFFFF">
                    <a:lumMod val="50000"/>
                  </a:srgbClr>
                </a:solidFill>
                <a:latin typeface="Proxima Nova Rg"/>
              </a:rPr>
              <a:pPr/>
              <a:t>83</a:t>
            </a:fld>
            <a:endParaRPr lang="en-US">
              <a:solidFill>
                <a:srgbClr val="FFFFFF">
                  <a:lumMod val="50000"/>
                </a:srgbClr>
              </a:solidFill>
              <a:latin typeface="Proxima Nova Rg"/>
            </a:endParaRPr>
          </a:p>
        </p:txBody>
      </p:sp>
      <p:sp>
        <p:nvSpPr>
          <p:cNvPr id="7" name="Footer Placeholder 6"/>
          <p:cNvSpPr>
            <a:spLocks noGrp="1"/>
          </p:cNvSpPr>
          <p:nvPr>
            <p:ph type="ftr" sz="quarter" idx="10"/>
          </p:nvPr>
        </p:nvSpPr>
        <p:spPr/>
        <p:txBody>
          <a:bodyPr/>
          <a:lstStyle/>
          <a:p>
            <a:r>
              <a:rPr lang="en-GB">
                <a:solidFill>
                  <a:srgbClr val="FFFFFF"/>
                </a:solidFill>
                <a:latin typeface="Proxima Nova Rg"/>
              </a:rPr>
              <a:t>SCHOOL OF - to apply in all slides at the same time edit in Insert &gt; Header &amp; Footer</a:t>
            </a:r>
          </a:p>
        </p:txBody>
      </p:sp>
      <p:pic>
        <p:nvPicPr>
          <p:cNvPr id="9"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25765" y="6553895"/>
            <a:ext cx="4029075" cy="198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0798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95F6-C016-AF48-8C5C-990AB9393BBC}"/>
              </a:ext>
            </a:extLst>
          </p:cNvPr>
          <p:cNvSpPr>
            <a:spLocks noGrp="1"/>
          </p:cNvSpPr>
          <p:nvPr>
            <p:ph type="ctrTitle"/>
          </p:nvPr>
        </p:nvSpPr>
        <p:spPr/>
        <p:txBody>
          <a:bodyPr/>
          <a:lstStyle/>
          <a:p>
            <a:r>
              <a:rPr lang="en-US"/>
              <a:t>Thank you!</a:t>
            </a:r>
          </a:p>
        </p:txBody>
      </p:sp>
      <p:pic>
        <p:nvPicPr>
          <p:cNvPr id="3" name="Picture 2" descr="NCHPAD - Building Healthy Inclusive Communities">
            <a:extLst>
              <a:ext uri="{FF2B5EF4-FFF2-40B4-BE49-F238E27FC236}">
                <a16:creationId xmlns:a16="http://schemas.microsoft.com/office/drawing/2014/main" id="{86995FE6-7E96-43D0-ACB8-D866A0017E3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31292" y="5079999"/>
            <a:ext cx="4029075" cy="10598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29733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lstStyle/>
          <a:p>
            <a:r>
              <a:rPr lang="en-US">
                <a:solidFill>
                  <a:srgbClr val="002060"/>
                </a:solidFill>
              </a:rPr>
              <a:t>QUESTIONS?</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4000" b="1" i="0" u="none" strike="noStrike" kern="1200" cap="none" spc="0" normalizeH="0" baseline="0" noProof="0">
                <a:ln>
                  <a:noFill/>
                </a:ln>
                <a:solidFill>
                  <a:srgbClr val="C2DFFD">
                    <a:lumMod val="25000"/>
                  </a:srgbClr>
                </a:solidFill>
                <a:effectLst/>
                <a:uLnTx/>
                <a:uFillTx/>
                <a:latin typeface="Calibri" panose="020F0502020204030204"/>
                <a:ea typeface="+mn-ea"/>
                <a:cs typeface="Times New Roman" panose="02020603050405020304" pitchFamily="18" charset="0"/>
              </a:rPr>
              <a:t>You may type and submit questions in the Q&amp;A Area</a:t>
            </a:r>
          </a:p>
        </p:txBody>
      </p:sp>
    </p:spTree>
    <p:extLst>
      <p:ext uri="{BB962C8B-B14F-4D97-AF65-F5344CB8AC3E}">
        <p14:creationId xmlns:p14="http://schemas.microsoft.com/office/powerpoint/2010/main" val="18679632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Tree>
    <p:extLst>
      <p:ext uri="{BB962C8B-B14F-4D97-AF65-F5344CB8AC3E}">
        <p14:creationId xmlns:p14="http://schemas.microsoft.com/office/powerpoint/2010/main" val="656012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005A-3D5D-4AB5-A0BB-D3D76F10FEE6}"/>
              </a:ext>
            </a:extLst>
          </p:cNvPr>
          <p:cNvSpPr>
            <a:spLocks noGrp="1"/>
          </p:cNvSpPr>
          <p:nvPr>
            <p:ph type="title"/>
          </p:nvPr>
        </p:nvSpPr>
        <p:spPr>
          <a:xfrm>
            <a:off x="190711" y="614517"/>
            <a:ext cx="3932237" cy="2168012"/>
          </a:xfrm>
        </p:spPr>
        <p:txBody>
          <a:bodyPr anchor="ctr">
            <a:noAutofit/>
          </a:bodyPr>
          <a:lstStyle/>
          <a:p>
            <a:pPr algn="l"/>
            <a:r>
              <a:rPr lang="en-US" b="0" i="0">
                <a:effectLst/>
                <a:latin typeface="Calibri" panose="020F0502020204030204" pitchFamily="34" charset="0"/>
              </a:rPr>
              <a:t>Panel 3</a:t>
            </a:r>
            <a:br>
              <a:rPr lang="en-US" b="0" i="0">
                <a:effectLst/>
                <a:latin typeface="Calibri" panose="020F0502020204030204" pitchFamily="34" charset="0"/>
              </a:rPr>
            </a:br>
            <a:br>
              <a:rPr lang="en-US" b="1" i="0">
                <a:effectLst/>
                <a:latin typeface="Calibri" panose="020F0502020204030204" pitchFamily="34" charset="0"/>
              </a:rPr>
            </a:br>
            <a:r>
              <a:rPr lang="en-US">
                <a:latin typeface="Calibri" panose="020F0502020204030204" pitchFamily="34" charset="0"/>
              </a:rPr>
              <a:t>I</a:t>
            </a:r>
            <a:r>
              <a:rPr lang="en-US" b="1" i="0">
                <a:effectLst/>
                <a:latin typeface="Calibri" panose="020F0502020204030204" pitchFamily="34" charset="0"/>
              </a:rPr>
              <a:t>mplementation of Inclusive Fitness Equipment</a:t>
            </a:r>
            <a:endParaRPr lang="en-US"/>
          </a:p>
        </p:txBody>
      </p:sp>
      <p:sp>
        <p:nvSpPr>
          <p:cNvPr id="7" name="Content Placeholder 6">
            <a:extLst>
              <a:ext uri="{FF2B5EF4-FFF2-40B4-BE49-F238E27FC236}">
                <a16:creationId xmlns:a16="http://schemas.microsoft.com/office/drawing/2014/main" id="{4D9CB65B-97DB-4B3A-9CCF-99DA46B75FFA}"/>
              </a:ext>
            </a:extLst>
          </p:cNvPr>
          <p:cNvSpPr>
            <a:spLocks noGrp="1"/>
          </p:cNvSpPr>
          <p:nvPr>
            <p:ph idx="1"/>
          </p:nvPr>
        </p:nvSpPr>
        <p:spPr>
          <a:xfrm>
            <a:off x="4776717" y="693171"/>
            <a:ext cx="6930098" cy="5403850"/>
          </a:xfrm>
        </p:spPr>
        <p:txBody>
          <a:bodyPr>
            <a:normAutofit fontScale="92500" lnSpcReduction="10000"/>
          </a:bodyPr>
          <a:lstStyle/>
          <a:p>
            <a:pPr marL="0" indent="0">
              <a:buNone/>
            </a:pPr>
            <a:r>
              <a:rPr lang="en-US" b="1" i="0">
                <a:solidFill>
                  <a:schemeClr val="accent6">
                    <a:lumMod val="25000"/>
                  </a:schemeClr>
                </a:solidFill>
                <a:effectLst/>
              </a:rPr>
              <a:t>Gus </a:t>
            </a:r>
            <a:r>
              <a:rPr lang="en-US" b="1" i="0" err="1">
                <a:solidFill>
                  <a:schemeClr val="accent6">
                    <a:lumMod val="25000"/>
                  </a:schemeClr>
                </a:solidFill>
                <a:effectLst/>
              </a:rPr>
              <a:t>LaZear</a:t>
            </a:r>
            <a:endParaRPr lang="en-US" b="1">
              <a:solidFill>
                <a:schemeClr val="accent6">
                  <a:lumMod val="25000"/>
                </a:schemeClr>
              </a:solidFill>
            </a:endParaRPr>
          </a:p>
          <a:p>
            <a:pPr marL="0" indent="0">
              <a:buNone/>
            </a:pPr>
            <a:r>
              <a:rPr lang="en-US" i="0">
                <a:solidFill>
                  <a:schemeClr val="accent6">
                    <a:lumMod val="25000"/>
                  </a:schemeClr>
                </a:solidFill>
                <a:effectLst/>
              </a:rPr>
              <a:t>Ability 360</a:t>
            </a:r>
          </a:p>
          <a:p>
            <a:pPr marL="0" indent="0">
              <a:buNone/>
            </a:pPr>
            <a:endParaRPr lang="en-US" b="1" i="0">
              <a:solidFill>
                <a:schemeClr val="accent6">
                  <a:lumMod val="25000"/>
                </a:schemeClr>
              </a:solidFill>
              <a:effectLst/>
              <a:latin typeface="Calibri" panose="020F0502020204030204" pitchFamily="34" charset="0"/>
            </a:endParaRPr>
          </a:p>
          <a:p>
            <a:pPr marL="0" indent="0">
              <a:buNone/>
            </a:pPr>
            <a:r>
              <a:rPr lang="en-US" b="1" i="0">
                <a:solidFill>
                  <a:schemeClr val="accent6">
                    <a:lumMod val="25000"/>
                  </a:schemeClr>
                </a:solidFill>
                <a:effectLst/>
                <a:latin typeface="Calibri" panose="020F0502020204030204" pitchFamily="34" charset="0"/>
              </a:rPr>
              <a:t>Catherine Carty</a:t>
            </a:r>
            <a:endParaRPr lang="en-US" b="1">
              <a:solidFill>
                <a:schemeClr val="accent6">
                  <a:lumMod val="25000"/>
                </a:schemeClr>
              </a:solidFill>
              <a:latin typeface="Calibri" panose="020F0502020204030204" pitchFamily="34" charset="0"/>
            </a:endParaRPr>
          </a:p>
          <a:p>
            <a:pPr marL="0" indent="0">
              <a:buNone/>
            </a:pPr>
            <a:r>
              <a:rPr lang="en-US" i="0">
                <a:solidFill>
                  <a:schemeClr val="accent6">
                    <a:lumMod val="25000"/>
                  </a:schemeClr>
                </a:solidFill>
                <a:effectLst/>
                <a:latin typeface="Calibri" panose="020F0502020204030204" pitchFamily="34" charset="0"/>
              </a:rPr>
              <a:t>UFIT / UNESCO Chair for Inclusive Fitness</a:t>
            </a:r>
          </a:p>
          <a:p>
            <a:pPr marL="0" indent="0">
              <a:buNone/>
            </a:pPr>
            <a:r>
              <a:rPr lang="en-US" b="1" i="0">
                <a:solidFill>
                  <a:schemeClr val="accent6">
                    <a:lumMod val="25000"/>
                  </a:schemeClr>
                </a:solidFill>
                <a:effectLst/>
                <a:latin typeface="Calibri" panose="020F0502020204030204" pitchFamily="34" charset="0"/>
              </a:rPr>
              <a:t> </a:t>
            </a:r>
          </a:p>
          <a:p>
            <a:pPr marL="0" indent="0">
              <a:buNone/>
            </a:pPr>
            <a:r>
              <a:rPr lang="en-US" b="1" i="0">
                <a:solidFill>
                  <a:schemeClr val="accent6">
                    <a:lumMod val="25000"/>
                  </a:schemeClr>
                </a:solidFill>
                <a:effectLst/>
                <a:latin typeface="Calibri" panose="020F0502020204030204" pitchFamily="34" charset="0"/>
              </a:rPr>
              <a:t>Jon Walker and Lloyd Reese </a:t>
            </a:r>
            <a:endParaRPr lang="en-US" b="1">
              <a:solidFill>
                <a:schemeClr val="accent6">
                  <a:lumMod val="25000"/>
                </a:schemeClr>
              </a:solidFill>
              <a:latin typeface="Calibri" panose="020F0502020204030204" pitchFamily="34" charset="0"/>
            </a:endParaRPr>
          </a:p>
          <a:p>
            <a:pPr marL="0" indent="0">
              <a:buNone/>
            </a:pPr>
            <a:r>
              <a:rPr lang="en-US" i="0" err="1">
                <a:solidFill>
                  <a:schemeClr val="accent6">
                    <a:lumMod val="25000"/>
                  </a:schemeClr>
                </a:solidFill>
                <a:effectLst/>
                <a:latin typeface="Calibri" panose="020F0502020204030204" pitchFamily="34" charset="0"/>
              </a:rPr>
              <a:t>Playcore</a:t>
            </a:r>
            <a:endParaRPr lang="en-US" i="0">
              <a:solidFill>
                <a:schemeClr val="accent6">
                  <a:lumMod val="25000"/>
                </a:schemeClr>
              </a:solidFill>
              <a:effectLst/>
              <a:latin typeface="Calibri" panose="020F0502020204030204" pitchFamily="34" charset="0"/>
            </a:endParaRPr>
          </a:p>
          <a:p>
            <a:pPr marL="0" indent="0">
              <a:buNone/>
            </a:pPr>
            <a:endParaRPr lang="en-US" b="1" i="0">
              <a:solidFill>
                <a:schemeClr val="accent6">
                  <a:lumMod val="25000"/>
                </a:schemeClr>
              </a:solidFill>
              <a:effectLst/>
              <a:latin typeface="Calibri" panose="020F0502020204030204" pitchFamily="34" charset="0"/>
            </a:endParaRPr>
          </a:p>
          <a:p>
            <a:pPr marL="0" indent="0">
              <a:buNone/>
            </a:pPr>
            <a:r>
              <a:rPr lang="en-US" b="1" i="0">
                <a:solidFill>
                  <a:schemeClr val="accent6">
                    <a:lumMod val="25000"/>
                  </a:schemeClr>
                </a:solidFill>
                <a:effectLst/>
                <a:latin typeface="Calibri" panose="020F0502020204030204" pitchFamily="34" charset="0"/>
              </a:rPr>
              <a:t>Ileana Rodriguez</a:t>
            </a:r>
            <a:endParaRPr lang="en-US" b="1">
              <a:solidFill>
                <a:schemeClr val="accent6">
                  <a:lumMod val="25000"/>
                </a:schemeClr>
              </a:solidFill>
              <a:latin typeface="Calibri" panose="020F0502020204030204" pitchFamily="34" charset="0"/>
            </a:endParaRPr>
          </a:p>
          <a:p>
            <a:pPr marL="0" indent="0">
              <a:buNone/>
            </a:pPr>
            <a:r>
              <a:rPr lang="en-US" i="0">
                <a:solidFill>
                  <a:schemeClr val="accent6">
                    <a:lumMod val="25000"/>
                  </a:schemeClr>
                </a:solidFill>
                <a:effectLst/>
                <a:latin typeface="Calibri" panose="020F0502020204030204" pitchFamily="34" charset="0"/>
              </a:rPr>
              <a:t>I Design Access, LLC</a:t>
            </a:r>
            <a:endParaRPr lang="en-US">
              <a:solidFill>
                <a:schemeClr val="accent6">
                  <a:lumMod val="25000"/>
                </a:schemeClr>
              </a:solidFill>
            </a:endParaRPr>
          </a:p>
        </p:txBody>
      </p:sp>
    </p:spTree>
    <p:extLst>
      <p:ext uri="{BB962C8B-B14F-4D97-AF65-F5344CB8AC3E}">
        <p14:creationId xmlns:p14="http://schemas.microsoft.com/office/powerpoint/2010/main" val="21370879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Arial"/>
              </a:rPr>
              <a:t>Gus LaZear</a:t>
            </a:r>
          </a:p>
        </p:txBody>
      </p:sp>
      <p:pic>
        <p:nvPicPr>
          <p:cNvPr id="4" name="Picture 3" descr="Photo of Gus LaZear - Ability 36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9063" y="1257300"/>
            <a:ext cx="4333875" cy="4343400"/>
          </a:xfrm>
          <a:prstGeom prst="rect">
            <a:avLst/>
          </a:prstGeom>
        </p:spPr>
      </p:pic>
    </p:spTree>
    <p:extLst>
      <p:ext uri="{BB962C8B-B14F-4D97-AF65-F5344CB8AC3E}">
        <p14:creationId xmlns:p14="http://schemas.microsoft.com/office/powerpoint/2010/main" val="9123634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Universal fitness</a:t>
            </a:r>
          </a:p>
        </p:txBody>
      </p:sp>
    </p:spTree>
    <p:extLst>
      <p:ext uri="{BB962C8B-B14F-4D97-AF65-F5344CB8AC3E}">
        <p14:creationId xmlns:p14="http://schemas.microsoft.com/office/powerpoint/2010/main" val="4034235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81BF9A-DA8A-4FC8-A442-C99E43E4335E}"/>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4000" b="1">
                <a:solidFill>
                  <a:schemeClr val="bg1"/>
                </a:solidFill>
              </a:rPr>
              <a:t>Equity </a:t>
            </a: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BEA2795-4448-4324-8AE6-7FA75AE773AC}"/>
              </a:ext>
            </a:extLst>
          </p:cNvPr>
          <p:cNvSpPr>
            <a:spLocks noGrp="1"/>
          </p:cNvSpPr>
          <p:nvPr>
            <p:ph type="body" sz="half" idx="2"/>
          </p:nvPr>
        </p:nvSpPr>
        <p:spPr>
          <a:xfrm>
            <a:off x="897769" y="1909192"/>
            <a:ext cx="4586513" cy="3647710"/>
          </a:xfrm>
        </p:spPr>
        <p:txBody>
          <a:bodyPr vert="horz" lIns="91440" tIns="45720" rIns="91440" bIns="45720" rtlCol="0">
            <a:normAutofit/>
          </a:bodyPr>
          <a:lstStyle/>
          <a:p>
            <a:pPr indent="-228600">
              <a:buFont typeface="Arial" panose="020B0604020202020204" pitchFamily="34" charset="0"/>
              <a:buChar char="•"/>
            </a:pPr>
            <a:r>
              <a:rPr lang="en-US" sz="3600">
                <a:solidFill>
                  <a:schemeClr val="bg1"/>
                </a:solidFill>
              </a:rPr>
              <a:t>Equal opportunities to participate</a:t>
            </a:r>
          </a:p>
          <a:p>
            <a:pPr indent="-228600">
              <a:buFont typeface="Arial" panose="020B0604020202020204" pitchFamily="34" charset="0"/>
              <a:buChar char="•"/>
            </a:pPr>
            <a:r>
              <a:rPr lang="en-US" sz="3600">
                <a:solidFill>
                  <a:schemeClr val="bg1"/>
                </a:solidFill>
              </a:rPr>
              <a:t>What the pandemic taught us</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Placeholder 5" descr="An image of a while male sitting in a wheelchair using a ski urg machine &#10;&#10;">
            <a:extLst>
              <a:ext uri="{FF2B5EF4-FFF2-40B4-BE49-F238E27FC236}">
                <a16:creationId xmlns:a16="http://schemas.microsoft.com/office/drawing/2014/main" id="{DEB32ABD-D7EB-4BF4-836A-EE00CDF6B541}"/>
              </a:ext>
            </a:extLst>
          </p:cNvPr>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xfrm rot="16200000">
            <a:off x="6046100" y="595726"/>
            <a:ext cx="6858000" cy="5666547"/>
          </a:xfrm>
          <a:prstGeom prst="rect">
            <a:avLst/>
          </a:prstGeom>
        </p:spPr>
      </p:pic>
    </p:spTree>
    <p:extLst>
      <p:ext uri="{BB962C8B-B14F-4D97-AF65-F5344CB8AC3E}">
        <p14:creationId xmlns:p14="http://schemas.microsoft.com/office/powerpoint/2010/main" val="18767841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13659"/>
            <a:ext cx="8229600" cy="5040085"/>
          </a:xfrm>
        </p:spPr>
        <p:txBody>
          <a:bodyPr/>
          <a:lstStyle/>
          <a:p>
            <a:pPr>
              <a:defRPr/>
            </a:pPr>
            <a:r>
              <a:rPr lang="en-US" altLang="en-US" b="1"/>
              <a:t>Amenities</a:t>
            </a:r>
            <a:br>
              <a:rPr lang="en-US" altLang="en-US"/>
            </a:br>
            <a:r>
              <a:rPr lang="en-US" altLang="en-US" sz="2800"/>
              <a:t>Memberships</a:t>
            </a:r>
            <a:br>
              <a:rPr lang="en-US" altLang="en-US" sz="2800"/>
            </a:br>
            <a:r>
              <a:rPr lang="en-US" altLang="en-US" sz="2800"/>
              <a:t>Membership Classes</a:t>
            </a:r>
            <a:br>
              <a:rPr lang="en-US" altLang="en-US" sz="2800"/>
            </a:br>
            <a:r>
              <a:rPr lang="en-US" altLang="en-US" sz="2800"/>
              <a:t>Recreation Therapy</a:t>
            </a:r>
            <a:br>
              <a:rPr lang="en-US" altLang="en-US" sz="2800"/>
            </a:br>
            <a:r>
              <a:rPr lang="en-US" altLang="en-US" sz="2800"/>
              <a:t>Personal Training</a:t>
            </a:r>
            <a:br>
              <a:rPr lang="en-US" altLang="en-US" sz="2800"/>
            </a:br>
            <a:r>
              <a:rPr lang="en-US" altLang="en-US" sz="2800"/>
              <a:t>Youth</a:t>
            </a:r>
            <a:br>
              <a:rPr lang="en-US" altLang="en-US" sz="2800"/>
            </a:br>
            <a:r>
              <a:rPr lang="en-US" altLang="en-US" sz="2800"/>
              <a:t>Aquatic</a:t>
            </a:r>
            <a:br>
              <a:rPr lang="en-US" altLang="en-US" sz="2800"/>
            </a:br>
            <a:r>
              <a:rPr lang="en-US" altLang="en-US" sz="2800"/>
              <a:t>Military</a:t>
            </a:r>
            <a:br>
              <a:rPr lang="en-US" altLang="en-US" sz="2800"/>
            </a:br>
            <a:r>
              <a:rPr lang="en-US" altLang="en-US" sz="2800"/>
              <a:t>Seniors</a:t>
            </a:r>
            <a:br>
              <a:rPr lang="en-US" altLang="en-US" sz="2800"/>
            </a:br>
            <a:r>
              <a:rPr lang="en-US" altLang="en-US" sz="2800"/>
              <a:t>Sports</a:t>
            </a:r>
            <a:br>
              <a:rPr lang="en-US" altLang="en-US" sz="2800"/>
            </a:br>
            <a:r>
              <a:rPr lang="en-US" altLang="en-US" sz="2800"/>
              <a:t>Rentals</a:t>
            </a:r>
          </a:p>
        </p:txBody>
      </p:sp>
    </p:spTree>
    <p:extLst>
      <p:ext uri="{BB962C8B-B14F-4D97-AF65-F5344CB8AC3E}">
        <p14:creationId xmlns:p14="http://schemas.microsoft.com/office/powerpoint/2010/main" val="1063874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1981200" y="204253"/>
            <a:ext cx="8229600" cy="1319747"/>
          </a:xfrm>
        </p:spPr>
        <p:txBody>
          <a:bodyPr/>
          <a:lstStyle/>
          <a:p>
            <a:pPr eaLnBrk="1" hangingPunct="1">
              <a:defRPr/>
            </a:pPr>
            <a:r>
              <a:rPr lang="en-US" altLang="en-US"/>
              <a:t>Ability360 Sports &amp; Fitness Center Partners</a:t>
            </a:r>
          </a:p>
        </p:txBody>
      </p:sp>
      <p:sp>
        <p:nvSpPr>
          <p:cNvPr id="206851" name="Rectangle 3"/>
          <p:cNvSpPr>
            <a:spLocks noGrp="1" noChangeArrowheads="1"/>
          </p:cNvSpPr>
          <p:nvPr>
            <p:ph type="body" idx="1"/>
          </p:nvPr>
        </p:nvSpPr>
        <p:spPr>
          <a:xfrm>
            <a:off x="1981200" y="1524001"/>
            <a:ext cx="8305800" cy="4615543"/>
          </a:xfrm>
        </p:spPr>
        <p:txBody>
          <a:bodyPr/>
          <a:lstStyle/>
          <a:p>
            <a:pPr eaLnBrk="1" hangingPunct="1">
              <a:buClr>
                <a:srgbClr val="000000"/>
              </a:buClr>
              <a:buFontTx/>
              <a:buChar char="•"/>
              <a:defRPr/>
            </a:pPr>
            <a:r>
              <a:rPr lang="en-US" altLang="en-US"/>
              <a:t>Ability360 Center Partners</a:t>
            </a:r>
          </a:p>
          <a:p>
            <a:pPr eaLnBrk="1" hangingPunct="1">
              <a:buClr>
                <a:srgbClr val="000000"/>
              </a:buClr>
              <a:buFontTx/>
              <a:buChar char="•"/>
              <a:defRPr/>
            </a:pPr>
            <a:r>
              <a:rPr lang="en-US" altLang="en-US"/>
              <a:t>Rehabilitation Facilities</a:t>
            </a:r>
          </a:p>
          <a:p>
            <a:pPr eaLnBrk="1" hangingPunct="1">
              <a:buClr>
                <a:srgbClr val="000000"/>
              </a:buClr>
              <a:buFontTx/>
              <a:buChar char="•"/>
              <a:defRPr/>
            </a:pPr>
            <a:r>
              <a:rPr lang="en-US" altLang="en-US"/>
              <a:t>Disability Organizations</a:t>
            </a:r>
          </a:p>
          <a:p>
            <a:pPr eaLnBrk="1" hangingPunct="1">
              <a:buClr>
                <a:srgbClr val="000000"/>
              </a:buClr>
              <a:buFontTx/>
              <a:buChar char="•"/>
              <a:defRPr/>
            </a:pPr>
            <a:r>
              <a:rPr lang="en-US" altLang="en-US"/>
              <a:t>Universities </a:t>
            </a:r>
          </a:p>
          <a:p>
            <a:pPr eaLnBrk="1" hangingPunct="1">
              <a:buClr>
                <a:srgbClr val="000000"/>
              </a:buClr>
              <a:buFontTx/>
              <a:buChar char="•"/>
              <a:defRPr/>
            </a:pPr>
            <a:r>
              <a:rPr lang="en-US" altLang="en-US"/>
              <a:t>Local Teams and other Sports Organizations</a:t>
            </a:r>
          </a:p>
          <a:p>
            <a:pPr eaLnBrk="1" hangingPunct="1">
              <a:buClr>
                <a:srgbClr val="000000"/>
              </a:buClr>
              <a:buFontTx/>
              <a:buChar char="•"/>
              <a:defRPr/>
            </a:pPr>
            <a:r>
              <a:rPr lang="en-US" altLang="en-US"/>
              <a:t>K-12 Schools</a:t>
            </a:r>
          </a:p>
          <a:p>
            <a:pPr eaLnBrk="1" hangingPunct="1">
              <a:buClr>
                <a:srgbClr val="000000"/>
              </a:buClr>
              <a:buFontTx/>
              <a:buChar char="•"/>
              <a:defRPr/>
            </a:pPr>
            <a:r>
              <a:rPr lang="en-US" altLang="en-US"/>
              <a:t>Military Organizations</a:t>
            </a:r>
          </a:p>
          <a:p>
            <a:pPr eaLnBrk="1" hangingPunct="1">
              <a:buClr>
                <a:srgbClr val="000000"/>
              </a:buClr>
              <a:buFontTx/>
              <a:buChar char="•"/>
              <a:defRPr/>
            </a:pPr>
            <a:r>
              <a:rPr lang="en-US" altLang="en-US"/>
              <a:t>Community Organizations</a:t>
            </a:r>
          </a:p>
          <a:p>
            <a:pPr eaLnBrk="1" hangingPunct="1">
              <a:buClr>
                <a:srgbClr val="000000"/>
              </a:buClr>
              <a:buFontTx/>
              <a:buNone/>
              <a:defRPr/>
            </a:pPr>
            <a:endParaRPr lang="en-US" altLang="en-US"/>
          </a:p>
          <a:p>
            <a:pPr eaLnBrk="1" hangingPunct="1">
              <a:buFont typeface="Wingdings" pitchFamily="2" charset="2"/>
              <a:buNone/>
              <a:defRPr/>
            </a:pPr>
            <a:endParaRPr lang="en-US" altLang="en-US"/>
          </a:p>
        </p:txBody>
      </p:sp>
    </p:spTree>
    <p:extLst>
      <p:ext uri="{BB962C8B-B14F-4D97-AF65-F5344CB8AC3E}">
        <p14:creationId xmlns:p14="http://schemas.microsoft.com/office/powerpoint/2010/main" val="5238634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13659"/>
            <a:ext cx="8229600" cy="5040085"/>
          </a:xfrm>
        </p:spPr>
        <p:txBody>
          <a:bodyPr/>
          <a:lstStyle/>
          <a:p>
            <a:pPr>
              <a:defRPr/>
            </a:pPr>
            <a:r>
              <a:rPr lang="en-US" altLang="en-US" b="1"/>
              <a:t>Universal Fitness</a:t>
            </a:r>
            <a:br>
              <a:rPr lang="en-US" altLang="en-US"/>
            </a:br>
            <a:br>
              <a:rPr lang="en-US" altLang="en-US"/>
            </a:br>
            <a:r>
              <a:rPr lang="en-US" altLang="en-US" sz="2800"/>
              <a:t>Has to be your culture</a:t>
            </a:r>
            <a:br>
              <a:rPr lang="en-US" altLang="en-US" sz="2800"/>
            </a:br>
            <a:r>
              <a:rPr lang="en-US" altLang="en-US" sz="2800"/>
              <a:t>Listen to your members and your community</a:t>
            </a:r>
            <a:br>
              <a:rPr lang="en-US" altLang="en-US" sz="2800"/>
            </a:br>
            <a:r>
              <a:rPr lang="en-US" altLang="en-US" sz="2800"/>
              <a:t>There is not a one size fits all</a:t>
            </a:r>
            <a:br>
              <a:rPr lang="en-US" altLang="en-US" sz="2800"/>
            </a:br>
            <a:r>
              <a:rPr lang="en-US" altLang="en-US" sz="2800"/>
              <a:t>Pilot programs</a:t>
            </a:r>
            <a:br>
              <a:rPr lang="en-US" altLang="en-US" sz="2800"/>
            </a:br>
            <a:r>
              <a:rPr lang="en-US" altLang="en-US" sz="2800"/>
              <a:t>Do what you say you are going to do</a:t>
            </a:r>
            <a:br>
              <a:rPr lang="en-US" altLang="en-US" sz="2800"/>
            </a:br>
            <a:r>
              <a:rPr lang="en-US" altLang="en-US" sz="2800"/>
              <a:t>Maintain member trust</a:t>
            </a:r>
            <a:br>
              <a:rPr lang="en-US" altLang="en-US" sz="2800"/>
            </a:br>
            <a:br>
              <a:rPr lang="en-US" altLang="en-US" sz="2800"/>
            </a:br>
            <a:br>
              <a:rPr lang="en-US" altLang="en-US" sz="2800"/>
            </a:br>
            <a:endParaRPr lang="en-US" altLang="en-US" sz="2800"/>
          </a:p>
        </p:txBody>
      </p:sp>
    </p:spTree>
    <p:extLst>
      <p:ext uri="{BB962C8B-B14F-4D97-AF65-F5344CB8AC3E}">
        <p14:creationId xmlns:p14="http://schemas.microsoft.com/office/powerpoint/2010/main" val="2806593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Equipment</a:t>
            </a:r>
          </a:p>
        </p:txBody>
      </p:sp>
      <p:pic>
        <p:nvPicPr>
          <p:cNvPr id="6" name="Content Placeholder 5" descr="photo of arm press"/>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rot="5400000">
            <a:off x="1230667" y="2057409"/>
            <a:ext cx="4700286" cy="3525214"/>
          </a:xfrm>
        </p:spPr>
      </p:pic>
      <p:pic>
        <p:nvPicPr>
          <p:cNvPr id="7" name="Content Placeholder 6" descr="photo of lateral press"/>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rot="5400000">
            <a:off x="6089489" y="2084806"/>
            <a:ext cx="4700284" cy="3525213"/>
          </a:xfrm>
        </p:spPr>
      </p:pic>
    </p:spTree>
    <p:extLst>
      <p:ext uri="{BB962C8B-B14F-4D97-AF65-F5344CB8AC3E}">
        <p14:creationId xmlns:p14="http://schemas.microsoft.com/office/powerpoint/2010/main" val="1086153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4253"/>
            <a:ext cx="3715820" cy="1044646"/>
          </a:xfrm>
        </p:spPr>
        <p:txBody>
          <a:bodyPr/>
          <a:lstStyle/>
          <a:p>
            <a:r>
              <a:rPr lang="en-US"/>
              <a:t>Equipment</a:t>
            </a:r>
          </a:p>
        </p:txBody>
      </p:sp>
      <p:pic>
        <p:nvPicPr>
          <p:cNvPr id="5" name="Content Placeholder 4" descr="photo of inclusive fitness equipment"/>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rot="5400000">
            <a:off x="1350106" y="2086867"/>
            <a:ext cx="4813300" cy="3609975"/>
          </a:xfrm>
        </p:spPr>
      </p:pic>
      <p:pic>
        <p:nvPicPr>
          <p:cNvPr id="7" name="Content Placeholder 6" descr="photo of inclusive fitness equipment"/>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rot="5400000">
            <a:off x="6440702" y="1452776"/>
            <a:ext cx="5269929" cy="3952447"/>
          </a:xfrm>
        </p:spPr>
      </p:pic>
    </p:spTree>
    <p:extLst>
      <p:ext uri="{BB962C8B-B14F-4D97-AF65-F5344CB8AC3E}">
        <p14:creationId xmlns:p14="http://schemas.microsoft.com/office/powerpoint/2010/main" val="13874124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a:t>
            </a:r>
          </a:p>
        </p:txBody>
      </p:sp>
      <p:pic>
        <p:nvPicPr>
          <p:cNvPr id="5" name="Content Placeholder 4" descr="photo of inclusive fitness equipment"/>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rot="5400000">
            <a:off x="1038459" y="1882035"/>
            <a:ext cx="4977684" cy="3733263"/>
          </a:xfrm>
        </p:spPr>
      </p:pic>
      <p:pic>
        <p:nvPicPr>
          <p:cNvPr id="6" name="Content Placeholder 5" descr="photo of inclusive fitness equipment"/>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rot="5400000">
            <a:off x="6145803" y="1671646"/>
            <a:ext cx="5218129" cy="3913597"/>
          </a:xfrm>
        </p:spPr>
      </p:pic>
    </p:spTree>
    <p:extLst>
      <p:ext uri="{BB962C8B-B14F-4D97-AF65-F5344CB8AC3E}">
        <p14:creationId xmlns:p14="http://schemas.microsoft.com/office/powerpoint/2010/main" val="5126451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a:t>
            </a:r>
          </a:p>
        </p:txBody>
      </p:sp>
      <p:pic>
        <p:nvPicPr>
          <p:cNvPr id="5" name="Content Placeholder 4" descr="photo of arm ergometers&#10;"/>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rot="5400000">
            <a:off x="6639675" y="1404992"/>
            <a:ext cx="5397356" cy="4048017"/>
          </a:xfrm>
        </p:spPr>
      </p:pic>
      <p:pic>
        <p:nvPicPr>
          <p:cNvPr id="6" name="Content Placeholder 5" descr="photo of wheelchair scales"/>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685799" y="1746607"/>
            <a:ext cx="5690729" cy="4268047"/>
          </a:xfrm>
        </p:spPr>
      </p:pic>
    </p:spTree>
    <p:extLst>
      <p:ext uri="{BB962C8B-B14F-4D97-AF65-F5344CB8AC3E}">
        <p14:creationId xmlns:p14="http://schemas.microsoft.com/office/powerpoint/2010/main" val="8744775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a:t>
            </a:r>
          </a:p>
        </p:txBody>
      </p:sp>
      <p:pic>
        <p:nvPicPr>
          <p:cNvPr id="5" name="Content Placeholder 4" descr="photo of beep ball"/>
          <p:cNvPicPr>
            <a:picLocks noGrp="1" noChangeAspect="1"/>
          </p:cNvPicPr>
          <p:nvPr>
            <p:ph sz="half" idx="1"/>
          </p:nvPr>
        </p:nvPicPr>
        <p:blipFill>
          <a:blip r:embed="rId2" cstate="email">
            <a:extLst>
              <a:ext uri="{28A0092B-C50C-407E-A947-70E740481C1C}">
                <a14:useLocalDpi xmlns:a14="http://schemas.microsoft.com/office/drawing/2010/main"/>
              </a:ext>
            </a:extLst>
          </a:blip>
          <a:stretch>
            <a:fillRect/>
          </a:stretch>
        </p:blipFill>
        <p:spPr>
          <a:xfrm rot="5400000">
            <a:off x="1022654" y="2249335"/>
            <a:ext cx="4558729" cy="3419047"/>
          </a:xfrm>
        </p:spPr>
      </p:pic>
      <p:pic>
        <p:nvPicPr>
          <p:cNvPr id="6" name="Content Placeholder 5" descr="photo of a beep ball"/>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rot="5400000">
            <a:off x="6654567" y="1952383"/>
            <a:ext cx="5029057" cy="3771793"/>
          </a:xfrm>
        </p:spPr>
      </p:pic>
    </p:spTree>
    <p:extLst>
      <p:ext uri="{BB962C8B-B14F-4D97-AF65-F5344CB8AC3E}">
        <p14:creationId xmlns:p14="http://schemas.microsoft.com/office/powerpoint/2010/main" val="3374390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800"/>
              <a:t>Universal Fitness</a:t>
            </a:r>
          </a:p>
        </p:txBody>
      </p:sp>
      <p:sp>
        <p:nvSpPr>
          <p:cNvPr id="6" name="Content Placeholder 5"/>
          <p:cNvSpPr>
            <a:spLocks noGrp="1"/>
          </p:cNvSpPr>
          <p:nvPr>
            <p:ph idx="1"/>
          </p:nvPr>
        </p:nvSpPr>
        <p:spPr/>
        <p:txBody>
          <a:bodyPr/>
          <a:lstStyle/>
          <a:p>
            <a:r>
              <a:rPr lang="en-US">
                <a:solidFill>
                  <a:schemeClr val="accent6">
                    <a:lumMod val="25000"/>
                  </a:schemeClr>
                </a:solidFill>
              </a:rPr>
              <a:t>Starts with your culture</a:t>
            </a:r>
          </a:p>
          <a:p>
            <a:r>
              <a:rPr lang="en-US">
                <a:solidFill>
                  <a:schemeClr val="accent6">
                    <a:lumMod val="25000"/>
                  </a:schemeClr>
                </a:solidFill>
              </a:rPr>
              <a:t>Always educating</a:t>
            </a:r>
          </a:p>
          <a:p>
            <a:r>
              <a:rPr lang="en-US">
                <a:solidFill>
                  <a:schemeClr val="accent6">
                    <a:lumMod val="25000"/>
                  </a:schemeClr>
                </a:solidFill>
              </a:rPr>
              <a:t>Always learning</a:t>
            </a:r>
          </a:p>
          <a:p>
            <a:r>
              <a:rPr lang="en-US">
                <a:solidFill>
                  <a:schemeClr val="accent6">
                    <a:lumMod val="25000"/>
                  </a:schemeClr>
                </a:solidFill>
              </a:rPr>
              <a:t>Always listening</a:t>
            </a:r>
          </a:p>
          <a:p>
            <a:pPr lvl="1"/>
            <a:r>
              <a:rPr lang="en-US">
                <a:solidFill>
                  <a:schemeClr val="accent6">
                    <a:lumMod val="25000"/>
                  </a:schemeClr>
                </a:solidFill>
              </a:rPr>
              <a:t>Members</a:t>
            </a:r>
          </a:p>
          <a:p>
            <a:pPr lvl="1"/>
            <a:r>
              <a:rPr lang="en-US">
                <a:solidFill>
                  <a:schemeClr val="accent6">
                    <a:lumMod val="25000"/>
                  </a:schemeClr>
                </a:solidFill>
              </a:rPr>
              <a:t>Staff</a:t>
            </a:r>
          </a:p>
          <a:p>
            <a:pPr lvl="1"/>
            <a:r>
              <a:rPr lang="en-US">
                <a:solidFill>
                  <a:schemeClr val="accent6">
                    <a:lumMod val="25000"/>
                  </a:schemeClr>
                </a:solidFill>
              </a:rPr>
              <a:t>Community</a:t>
            </a:r>
          </a:p>
        </p:txBody>
      </p:sp>
    </p:spTree>
    <p:extLst>
      <p:ext uri="{BB962C8B-B14F-4D97-AF65-F5344CB8AC3E}">
        <p14:creationId xmlns:p14="http://schemas.microsoft.com/office/powerpoint/2010/main" val="41452030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gusl@ability360.org</a:t>
            </a:r>
          </a:p>
        </p:txBody>
      </p:sp>
      <p:sp>
        <p:nvSpPr>
          <p:cNvPr id="3" name="Text Placeholder 2"/>
          <p:cNvSpPr>
            <a:spLocks noGrp="1"/>
          </p:cNvSpPr>
          <p:nvPr>
            <p:ph type="body" idx="1"/>
          </p:nvPr>
        </p:nvSpPr>
        <p:spPr/>
        <p:txBody>
          <a:bodyPr/>
          <a:lstStyle/>
          <a:p>
            <a:r>
              <a:rPr lang="en-US"/>
              <a:t>Gus LaZear – Vice President – Operations &amp; Sports &amp; Fitness</a:t>
            </a:r>
          </a:p>
        </p:txBody>
      </p:sp>
    </p:spTree>
    <p:extLst>
      <p:ext uri="{BB962C8B-B14F-4D97-AF65-F5344CB8AC3E}">
        <p14:creationId xmlns:p14="http://schemas.microsoft.com/office/powerpoint/2010/main" val="3582374296"/>
      </p:ext>
    </p:extLst>
  </p:cSld>
  <p:clrMapOvr>
    <a:masterClrMapping/>
  </p:clrMapOvr>
</p:sld>
</file>

<file path=ppt/theme/theme1.xml><?xml version="1.0" encoding="utf-8"?>
<a:theme xmlns:a="http://schemas.openxmlformats.org/drawingml/2006/main" name="Access Board - Dark">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clusive fitness presentation" id="{4422D1E8-07D2-4C14-937C-91862E200079}" vid="{593218A8-5F32-4739-A577-9B0B905C3E14}"/>
    </a:ext>
  </a:extLst>
</a:theme>
</file>

<file path=ppt/theme/theme10.xml><?xml version="1.0" encoding="utf-8"?>
<a:theme xmlns:a="http://schemas.openxmlformats.org/drawingml/2006/main" name="6_Office Theme">
  <a:themeElements>
    <a:clrScheme name="UAB">
      <a:dk1>
        <a:srgbClr val="000000"/>
      </a:dk1>
      <a:lt1>
        <a:srgbClr val="FFFFFF"/>
      </a:lt1>
      <a:dk2>
        <a:srgbClr val="44546A"/>
      </a:dk2>
      <a:lt2>
        <a:srgbClr val="E7E6E6"/>
      </a:lt2>
      <a:accent1>
        <a:srgbClr val="1E6B51"/>
      </a:accent1>
      <a:accent2>
        <a:srgbClr val="1F4027"/>
      </a:accent2>
      <a:accent3>
        <a:srgbClr val="80BC08"/>
      </a:accent3>
      <a:accent4>
        <a:srgbClr val="FFD300"/>
      </a:accent4>
      <a:accent5>
        <a:srgbClr val="AA9767"/>
      </a:accent5>
      <a:accent6>
        <a:srgbClr val="808285"/>
      </a:accent6>
      <a:hlink>
        <a:srgbClr val="0563C1"/>
      </a:hlink>
      <a:folHlink>
        <a:srgbClr val="954F72"/>
      </a:folHlink>
    </a:clrScheme>
    <a:fontScheme name="Personalizado 6">
      <a:majorFont>
        <a:latin typeface="Proxima Nova Rg"/>
        <a:ea typeface=""/>
        <a:cs typeface=""/>
      </a:majorFont>
      <a:minorFont>
        <a:latin typeface="Proxima Nova Rg"/>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EAA7D91-3ABF-7349-AA07-B2A769B25B93}" vid="{E9163960-32CC-D148-B650-E702999F57D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clusive fitness presentation" id="{4422D1E8-07D2-4C14-937C-91862E200079}" vid="{05E7F61A-9743-4A42-A70E-E9BA4E76C92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rgbClr val="535353"/>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2000"/>
          </a:spcBef>
          <a:spcAft>
            <a:spcPts val="0"/>
          </a:spcAft>
          <a:buClrTx/>
          <a:buSzTx/>
          <a:buFontTx/>
          <a:buNone/>
          <a:tabLst/>
          <a:defRPr kumimoji="0" sz="2400" b="0" i="0" u="none" strike="noStrike" cap="none" spc="0" normalizeH="0" baseline="0">
            <a:ln>
              <a:noFill/>
            </a:ln>
            <a:solidFill>
              <a:srgbClr val="535353"/>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2000"/>
          </a:spcBef>
          <a:spcAft>
            <a:spcPts val="0"/>
          </a:spcAft>
          <a:buClrTx/>
          <a:buSzTx/>
          <a:buFontTx/>
          <a:buNone/>
          <a:tabLst/>
          <a:defRPr kumimoji="0" sz="2400" b="0" i="0" u="none" strike="noStrike" cap="none" spc="0" normalizeH="0" baseline="0">
            <a:ln>
              <a:noFill/>
            </a:ln>
            <a:solidFill>
              <a:srgbClr val="535353"/>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BILITY360-Pres-template">
  <a:themeElements>
    <a:clrScheme name="ABILITY360">
      <a:dk1>
        <a:srgbClr val="000000"/>
      </a:dk1>
      <a:lt1>
        <a:srgbClr val="FFFFFF"/>
      </a:lt1>
      <a:dk2>
        <a:srgbClr val="6C6F70"/>
      </a:dk2>
      <a:lt2>
        <a:srgbClr val="0098DB"/>
      </a:lt2>
      <a:accent1>
        <a:srgbClr val="AA1948"/>
      </a:accent1>
      <a:accent2>
        <a:srgbClr val="D47600"/>
      </a:accent2>
      <a:accent3>
        <a:srgbClr val="007D57"/>
      </a:accent3>
      <a:accent4>
        <a:srgbClr val="F2AF00"/>
      </a:accent4>
      <a:accent5>
        <a:srgbClr val="002663"/>
      </a:accent5>
      <a:accent6>
        <a:srgbClr val="6C6F70"/>
      </a:accent6>
      <a:hlink>
        <a:srgbClr val="0098DB"/>
      </a:hlink>
      <a:folHlink>
        <a:srgbClr val="6C6F7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Moving Forward minimum requirements</Template>
  <TotalTime>0</TotalTime>
  <Words>4553</Words>
  <Application>Microsoft Office PowerPoint</Application>
  <PresentationFormat>Widescreen</PresentationFormat>
  <Paragraphs>641</Paragraphs>
  <Slides>135</Slides>
  <Notes>33</Notes>
  <HiddenSlides>0</HiddenSlides>
  <MMClips>0</MMClips>
  <ScaleCrop>false</ScaleCrop>
  <HeadingPairs>
    <vt:vector size="8" baseType="variant">
      <vt:variant>
        <vt:lpstr>Fonts Used</vt:lpstr>
      </vt:variant>
      <vt:variant>
        <vt:i4>19</vt:i4>
      </vt:variant>
      <vt:variant>
        <vt:lpstr>Theme</vt:lpstr>
      </vt:variant>
      <vt:variant>
        <vt:i4>10</vt:i4>
      </vt:variant>
      <vt:variant>
        <vt:lpstr>Embedded OLE Servers</vt:lpstr>
      </vt:variant>
      <vt:variant>
        <vt:i4>1</vt:i4>
      </vt:variant>
      <vt:variant>
        <vt:lpstr>Slide Titles</vt:lpstr>
      </vt:variant>
      <vt:variant>
        <vt:i4>135</vt:i4>
      </vt:variant>
    </vt:vector>
  </HeadingPairs>
  <TitlesOfParts>
    <vt:vector size="165" baseType="lpstr">
      <vt:lpstr>Aharoni</vt:lpstr>
      <vt:lpstr>Arial</vt:lpstr>
      <vt:lpstr>Avenir Next LT Pro</vt:lpstr>
      <vt:lpstr>BlinkMacSystemFont</vt:lpstr>
      <vt:lpstr>Calibri</vt:lpstr>
      <vt:lpstr>Calibri Light</vt:lpstr>
      <vt:lpstr>Courier New</vt:lpstr>
      <vt:lpstr>Georgia</vt:lpstr>
      <vt:lpstr>Helvetica</vt:lpstr>
      <vt:lpstr>Helvetica Neue</vt:lpstr>
      <vt:lpstr>Helvetica Neue Light</vt:lpstr>
      <vt:lpstr>inherit</vt:lpstr>
      <vt:lpstr>Lucida Grande</vt:lpstr>
      <vt:lpstr>Merriweather</vt:lpstr>
      <vt:lpstr>Merriweather Web</vt:lpstr>
      <vt:lpstr>Open Sans</vt:lpstr>
      <vt:lpstr>Proxima Nova Rg</vt:lpstr>
      <vt:lpstr>Segoe UI</vt:lpstr>
      <vt:lpstr>Wingdings</vt:lpstr>
      <vt:lpstr>Access Board - Dark</vt:lpstr>
      <vt:lpstr>Access Board - Light</vt:lpstr>
      <vt:lpstr>1_Office Theme</vt:lpstr>
      <vt:lpstr>Office Theme</vt:lpstr>
      <vt:lpstr>2_Office Theme</vt:lpstr>
      <vt:lpstr>3_Office Theme</vt:lpstr>
      <vt:lpstr>4_Office Theme</vt:lpstr>
      <vt:lpstr>5_Office Theme</vt:lpstr>
      <vt:lpstr>ABILITY360-Pres-template</vt:lpstr>
      <vt:lpstr>6_Office Theme</vt:lpstr>
      <vt:lpstr>Acrobat Document</vt:lpstr>
      <vt:lpstr>The event will begin momentarily.</vt:lpstr>
      <vt:lpstr>Moving Forward:  Access to Inclusive Fitness Equipment</vt:lpstr>
      <vt:lpstr>Next presenter…</vt:lpstr>
      <vt:lpstr>Lex Gillette</vt:lpstr>
      <vt:lpstr>Next presenter…</vt:lpstr>
      <vt:lpstr>Panel 1  Need for Inclusive Fitness Equipment </vt:lpstr>
      <vt:lpstr>Kelly Bonner</vt:lpstr>
      <vt:lpstr>Why Inclusion is Important</vt:lpstr>
      <vt:lpstr>Equity </vt:lpstr>
      <vt:lpstr>Inclusion Means</vt:lpstr>
      <vt:lpstr>Current State of Health</vt:lpstr>
      <vt:lpstr>Disability Impact </vt:lpstr>
      <vt:lpstr>Disability Impacts All of Us </vt:lpstr>
      <vt:lpstr>Health of People with Disability</vt:lpstr>
      <vt:lpstr>Barriers to Physical Activity</vt:lpstr>
      <vt:lpstr> National Center on Health, Physical Activity and Disability Founded in 1999, NCHPAD is a public health practice and resource center for information on physical activity, health promotion, and disability, serving persons with physical, sensory and cognitive disability across the lifespan. Funded National Center on Disability from the Centers for Disease Control and Prevention, National Center on Birth Defects and Developmental Disabilities (NCBDDD) Operates within the UAB/Lakeshore Foundation Research Collaborative    </vt:lpstr>
      <vt:lpstr>Resources</vt:lpstr>
      <vt:lpstr>NCHPAD</vt:lpstr>
      <vt:lpstr>NCHPAD RESOURCES</vt:lpstr>
      <vt:lpstr>YouTube</vt:lpstr>
      <vt:lpstr>Next presenter…</vt:lpstr>
      <vt:lpstr>Clark Rachfal </vt:lpstr>
      <vt:lpstr>QUESTIONS?</vt:lpstr>
      <vt:lpstr>Next presenter…</vt:lpstr>
      <vt:lpstr>Panel 2:  Ongoing Inclusive Fitness Initiatives </vt:lpstr>
      <vt:lpstr>Bill Botten Training Coordinator US Access Board</vt:lpstr>
      <vt:lpstr>Americans with Disabilities Act (ADA)    Architectural Barriers Act  (ABA)   Minimum Requirements</vt:lpstr>
      <vt:lpstr>Types of Facilities Covered </vt:lpstr>
      <vt:lpstr>§236 - Exercise Machines and Equipment </vt:lpstr>
      <vt:lpstr>§1004 - Exercise Equipment and Machines</vt:lpstr>
      <vt:lpstr>Exercise Equipment and Machines</vt:lpstr>
      <vt:lpstr>Operable Parts §205.1 (Exception 8)</vt:lpstr>
      <vt:lpstr>Further Information</vt:lpstr>
      <vt:lpstr>Next presenter…</vt:lpstr>
      <vt:lpstr>Moving Forward: Access to Inclusive Fitness Equipment— RESNA IF: Writing Standards for Fitness Facilities</vt:lpstr>
      <vt:lpstr>Standards: Bridging the Gap</vt:lpstr>
      <vt:lpstr>Standards: Bridging the Gap</vt:lpstr>
      <vt:lpstr>The Gap Illustrated</vt:lpstr>
      <vt:lpstr>The Gap Illustrated</vt:lpstr>
      <vt:lpstr>Inclusive Fitness Fitness in the Community</vt:lpstr>
      <vt:lpstr>Inclusive Fitness Momentum</vt:lpstr>
      <vt:lpstr>So what does it mean   to be inclusive?</vt:lpstr>
      <vt:lpstr>RESNA IF-1:2021 Inclusive Fitness Environments</vt:lpstr>
      <vt:lpstr>RESNA IF-1:2021 Inclusive Fitness Environments</vt:lpstr>
      <vt:lpstr>RESNA IF-1:2021 Inclusive Fitness Environments</vt:lpstr>
      <vt:lpstr>Draft RESNA IF-1 Inclusive Fitness Environments</vt:lpstr>
      <vt:lpstr>Draft RESNA IF-1 Inclusive Fitness Environments</vt:lpstr>
      <vt:lpstr>Draft RESNA IF-1 Inclusive Fitness Environments</vt:lpstr>
      <vt:lpstr>RESNA IF Experts Needed</vt:lpstr>
      <vt:lpstr>Acknowledgements</vt:lpstr>
      <vt:lpstr>www.beneficialdesigns.com mail@beneficialdesigns.com 775 783 8822 voice 775 201 8850 fax</vt:lpstr>
      <vt:lpstr>Next presenter…</vt:lpstr>
      <vt:lpstr>Mobility Fitness</vt:lpstr>
      <vt:lpstr>Strength </vt:lpstr>
      <vt:lpstr>FreeMotion  DUAL CABLE CROSS</vt:lpstr>
      <vt:lpstr>VR3 Total Access Chest Press</vt:lpstr>
      <vt:lpstr>SCIFIT STEPPER</vt:lpstr>
      <vt:lpstr>OCTANE RECUMBENT ELLIPTICAL</vt:lpstr>
      <vt:lpstr>R3x-U Recumbent Cycle</vt:lpstr>
      <vt:lpstr>Total Access - Treadmill Model 750T IFI</vt:lpstr>
      <vt:lpstr>Next presenter…</vt:lpstr>
      <vt:lpstr>UAB Title slide</vt:lpstr>
      <vt:lpstr>Presenters</vt:lpstr>
      <vt:lpstr>Table of contents</vt:lpstr>
      <vt:lpstr>Disclaimer</vt:lpstr>
      <vt:lpstr>Previous Research </vt:lpstr>
      <vt:lpstr>Current Project Aims</vt:lpstr>
      <vt:lpstr>PHASE 1</vt:lpstr>
      <vt:lpstr>PHASE 2</vt:lpstr>
      <vt:lpstr>PHASE 3</vt:lpstr>
      <vt:lpstr>Activity Inclusion Mapping System (AIMS)</vt:lpstr>
      <vt:lpstr>AIMS- Features</vt:lpstr>
      <vt:lpstr>AIMS Features</vt:lpstr>
      <vt:lpstr>Accessible Camping</vt:lpstr>
      <vt:lpstr>Oak Mtn. State Park</vt:lpstr>
      <vt:lpstr>AIMS- Reviews based on accessibility</vt:lpstr>
      <vt:lpstr>AIMS</vt:lpstr>
      <vt:lpstr>AIMS Accessibility</vt:lpstr>
      <vt:lpstr>AIMS Usability</vt:lpstr>
      <vt:lpstr>RecTech Current Cycle </vt:lpstr>
      <vt:lpstr>Assessment Tools</vt:lpstr>
      <vt:lpstr>AIMFREE</vt:lpstr>
      <vt:lpstr>Contact us</vt:lpstr>
      <vt:lpstr>Thank you!</vt:lpstr>
      <vt:lpstr>QUESTIONS?</vt:lpstr>
      <vt:lpstr>Next presenter…</vt:lpstr>
      <vt:lpstr>Panel 3  Implementation of Inclusive Fitness Equipment</vt:lpstr>
      <vt:lpstr>Gus LaZear</vt:lpstr>
      <vt:lpstr>Universal fitness</vt:lpstr>
      <vt:lpstr>Amenities Memberships Membership Classes Recreation Therapy Personal Training Youth Aquatic Military Seniors Sports Rentals</vt:lpstr>
      <vt:lpstr>Ability360 Sports &amp; Fitness Center Partners</vt:lpstr>
      <vt:lpstr>Universal Fitness  Has to be your culture Listen to your members and your community There is not a one size fits all Pilot programs Do what you say you are going to do Maintain member trust   </vt:lpstr>
      <vt:lpstr>Equipment</vt:lpstr>
      <vt:lpstr>Equipment</vt:lpstr>
      <vt:lpstr>Equipment</vt:lpstr>
      <vt:lpstr>Equipment</vt:lpstr>
      <vt:lpstr>Equipment</vt:lpstr>
      <vt:lpstr>Universal Fitness</vt:lpstr>
      <vt:lpstr>gusl@ability360.org</vt:lpstr>
      <vt:lpstr>Next presenter…</vt:lpstr>
      <vt:lpstr>US Access Board Inclusive Fitness Event  July 14th 2021</vt:lpstr>
      <vt:lpstr>Universal Fitness Innovation and Transformation www.justdoUFIT.com  </vt:lpstr>
      <vt:lpstr>Women with Disabilities</vt:lpstr>
      <vt:lpstr>UFIT continued</vt:lpstr>
      <vt:lpstr>Global Impact</vt:lpstr>
      <vt:lpstr>UFIT IMPACT (cont.)</vt:lpstr>
      <vt:lpstr>Contact Information</vt:lpstr>
      <vt:lpstr>Next presenter…</vt:lpstr>
      <vt:lpstr>Playcore Presenters</vt:lpstr>
      <vt:lpstr>Exercise equipment</vt:lpstr>
      <vt:lpstr>“Accessible to and Usable by”</vt:lpstr>
      <vt:lpstr>Development Partnership and Use Studies</vt:lpstr>
      <vt:lpstr>Function and Requirements</vt:lpstr>
      <vt:lpstr>Adjustments to Existing </vt:lpstr>
      <vt:lpstr>Accessible Industry Standards</vt:lpstr>
      <vt:lpstr>Therapeutic Options</vt:lpstr>
      <vt:lpstr>Validation and Research</vt:lpstr>
      <vt:lpstr>Universal Design</vt:lpstr>
      <vt:lpstr>Well Rounded Exercise Program</vt:lpstr>
      <vt:lpstr>Equipment Benefits</vt:lpstr>
      <vt:lpstr>Space Typologies</vt:lpstr>
      <vt:lpstr>Product Selection</vt:lpstr>
      <vt:lpstr>Accessible Routes</vt:lpstr>
      <vt:lpstr>Final Application</vt:lpstr>
      <vt:lpstr>Contact Information and Resources</vt:lpstr>
      <vt:lpstr>Next presenter…</vt:lpstr>
      <vt:lpstr>Ileana Rodriguez</vt:lpstr>
      <vt:lpstr>Idesign graphic of the USA.</vt:lpstr>
      <vt:lpstr>Accessibility + Design = Inclusion </vt:lpstr>
      <vt:lpstr>Ileana Rodriguez  i.Rodriguez@idesignaccess.com (305) 322 0900</vt:lpstr>
      <vt:lpstr>QUESTIONS?</vt:lpstr>
      <vt:lpstr>Next presenter…</vt:lpstr>
      <vt:lpstr>Thank you for Joining us today.  This concludes our event.  This event has been recorded and the recording will be available on the Access Board’s homepage and its YouTube Channel soon. </vt:lpstr>
      <vt:lpstr>Meeting of the  U.S. Access Board will resume with regular business at 3:30 p.m. ET</vt:lpstr>
      <vt:lpstr> Moving Forward:  Access to Inclusive Fitness Equipment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2021-07-13T20:52:33Z</dcterms:created>
  <dcterms:modified xsi:type="dcterms:W3CDTF">2021-07-13T20:59:03Z</dcterms:modified>
</cp:coreProperties>
</file>